
<file path=[Content_Types].xml><?xml version="1.0" encoding="utf-8"?>
<Types xmlns="http://schemas.openxmlformats.org/package/2006/content-types">
  <Default Extension="emf" ContentType="image/x-emf"/>
  <Default Extension="gif" ContentType="image/gif"/>
  <Default Extension="jfif"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notesSlides/notesSlide7.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48" r:id="rId1"/>
    <p:sldMasterId id="2147483687" r:id="rId2"/>
  </p:sldMasterIdLst>
  <p:notesMasterIdLst>
    <p:notesMasterId r:id="rId43"/>
  </p:notesMasterIdLst>
  <p:sldIdLst>
    <p:sldId id="257" r:id="rId3"/>
    <p:sldId id="258" r:id="rId4"/>
    <p:sldId id="259" r:id="rId5"/>
    <p:sldId id="712" r:id="rId6"/>
    <p:sldId id="986" r:id="rId7"/>
    <p:sldId id="735" r:id="rId8"/>
    <p:sldId id="940" r:id="rId9"/>
    <p:sldId id="971" r:id="rId10"/>
    <p:sldId id="820" r:id="rId11"/>
    <p:sldId id="867" r:id="rId12"/>
    <p:sldId id="898" r:id="rId13"/>
    <p:sldId id="967" r:id="rId14"/>
    <p:sldId id="968" r:id="rId15"/>
    <p:sldId id="931" r:id="rId16"/>
    <p:sldId id="877" r:id="rId17"/>
    <p:sldId id="821" r:id="rId18"/>
    <p:sldId id="844" r:id="rId19"/>
    <p:sldId id="932" r:id="rId20"/>
    <p:sldId id="845" r:id="rId21"/>
    <p:sldId id="960" r:id="rId22"/>
    <p:sldId id="811" r:id="rId23"/>
    <p:sldId id="771" r:id="rId24"/>
    <p:sldId id="924" r:id="rId25"/>
    <p:sldId id="823" r:id="rId26"/>
    <p:sldId id="740" r:id="rId27"/>
    <p:sldId id="923" r:id="rId28"/>
    <p:sldId id="713" r:id="rId29"/>
    <p:sldId id="1007" r:id="rId30"/>
    <p:sldId id="295" r:id="rId31"/>
    <p:sldId id="925" r:id="rId32"/>
    <p:sldId id="930" r:id="rId33"/>
    <p:sldId id="854" r:id="rId34"/>
    <p:sldId id="829" r:id="rId35"/>
    <p:sldId id="825" r:id="rId36"/>
    <p:sldId id="965" r:id="rId37"/>
    <p:sldId id="914" r:id="rId38"/>
    <p:sldId id="991" r:id="rId39"/>
    <p:sldId id="1005" r:id="rId40"/>
    <p:sldId id="770" r:id="rId41"/>
    <p:sldId id="684"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Deck" id="{FF5340D6-628C-487F-9BF7-8494D227C482}">
          <p14:sldIdLst>
            <p14:sldId id="257"/>
            <p14:sldId id="258"/>
            <p14:sldId id="259"/>
            <p14:sldId id="712"/>
            <p14:sldId id="986"/>
            <p14:sldId id="735"/>
            <p14:sldId id="940"/>
            <p14:sldId id="971"/>
            <p14:sldId id="820"/>
            <p14:sldId id="867"/>
            <p14:sldId id="898"/>
            <p14:sldId id="967"/>
            <p14:sldId id="968"/>
            <p14:sldId id="931"/>
            <p14:sldId id="877"/>
            <p14:sldId id="821"/>
            <p14:sldId id="844"/>
            <p14:sldId id="932"/>
            <p14:sldId id="845"/>
            <p14:sldId id="960"/>
            <p14:sldId id="811"/>
            <p14:sldId id="771"/>
            <p14:sldId id="924"/>
            <p14:sldId id="823"/>
            <p14:sldId id="740"/>
            <p14:sldId id="923"/>
            <p14:sldId id="713"/>
            <p14:sldId id="1007"/>
            <p14:sldId id="295"/>
            <p14:sldId id="925"/>
            <p14:sldId id="930"/>
            <p14:sldId id="854"/>
            <p14:sldId id="829"/>
            <p14:sldId id="825"/>
            <p14:sldId id="965"/>
            <p14:sldId id="914"/>
            <p14:sldId id="991"/>
            <p14:sldId id="1005"/>
            <p14:sldId id="770"/>
            <p14:sldId id="684"/>
          </p14:sldIdLst>
        </p14:section>
        <p14:section name="Appendix" id="{3BBC2178-3DE8-4C44-851F-95435D44BA36}">
          <p14:sldIdLst/>
        </p14:section>
      </p14:sectionLst>
    </p:ext>
    <p:ext uri="{EFAFB233-063F-42B5-8137-9DF3F51BA10A}">
      <p15:sldGuideLst xmlns:p15="http://schemas.microsoft.com/office/powerpoint/2012/main">
        <p15:guide id="6" orient="horz" pos="663" userDrawn="1">
          <p15:clr>
            <a:srgbClr val="A4A3A4"/>
          </p15:clr>
        </p15:guide>
        <p15:guide id="9" orient="horz" pos="3203" userDrawn="1">
          <p15:clr>
            <a:srgbClr val="A4A3A4"/>
          </p15:clr>
        </p15:guide>
        <p15:guide id="10" pos="4929" userDrawn="1">
          <p15:clr>
            <a:srgbClr val="A4A3A4"/>
          </p15:clr>
        </p15:guide>
        <p15:guide id="11" pos="4038" userDrawn="1">
          <p15:clr>
            <a:srgbClr val="A4A3A4"/>
          </p15:clr>
        </p15:guide>
        <p15:guide id="12" pos="4323" userDrawn="1">
          <p15:clr>
            <a:srgbClr val="A4A3A4"/>
          </p15:clr>
        </p15:guide>
        <p15:guide id="13" pos="5564" userDrawn="1">
          <p15:clr>
            <a:srgbClr val="A4A3A4"/>
          </p15:clr>
        </p15:guide>
        <p15:guide id="14" pos="2903" userDrawn="1">
          <p15:clr>
            <a:srgbClr val="A4A3A4"/>
          </p15:clr>
        </p15:guide>
        <p15:guide id="16" orient="horz" pos="1661" userDrawn="1">
          <p15:clr>
            <a:srgbClr val="A4A3A4"/>
          </p15:clr>
        </p15:guide>
        <p15:guide id="18" pos="2783" userDrawn="1">
          <p15:clr>
            <a:srgbClr val="A4A3A4"/>
          </p15:clr>
        </p15:guide>
        <p15:guide id="19" pos="2252" userDrawn="1">
          <p15:clr>
            <a:srgbClr val="A4A3A4"/>
          </p15:clr>
        </p15:guide>
        <p15:guide id="20" pos="6199" userDrawn="1">
          <p15:clr>
            <a:srgbClr val="A4A3A4"/>
          </p15:clr>
        </p15:guide>
        <p15:guide id="21" pos="6743" userDrawn="1">
          <p15:clr>
            <a:srgbClr val="A4A3A4"/>
          </p15:clr>
        </p15:guide>
        <p15:guide id="22" pos="7061" userDrawn="1">
          <p15:clr>
            <a:srgbClr val="A4A3A4"/>
          </p15:clr>
        </p15:guide>
        <p15:guide id="23" pos="7469" userDrawn="1">
          <p15:clr>
            <a:srgbClr val="A4A3A4"/>
          </p15:clr>
        </p15:guide>
        <p15:guide id="24" orient="horz" pos="4020" userDrawn="1">
          <p15:clr>
            <a:srgbClr val="A4A3A4"/>
          </p15:clr>
        </p15:guide>
        <p15:guide id="25" orient="horz" pos="2478" userDrawn="1">
          <p15:clr>
            <a:srgbClr val="A4A3A4"/>
          </p15:clr>
        </p15:guide>
        <p15:guide id="26" orient="horz" pos="1162" userDrawn="1">
          <p15:clr>
            <a:srgbClr val="A4A3A4"/>
          </p15:clr>
        </p15:guide>
        <p15:guide id="27" pos="1391" userDrawn="1">
          <p15:clr>
            <a:srgbClr val="A4A3A4"/>
          </p15:clr>
        </p15:guide>
        <p15:guide id="28" pos="3659" userDrawn="1">
          <p15:clr>
            <a:srgbClr val="A4A3A4"/>
          </p15:clr>
        </p15:guide>
        <p15:guide id="29" pos="5201" userDrawn="1">
          <p15:clr>
            <a:srgbClr val="A4A3A4"/>
          </p15:clr>
        </p15:guide>
        <p15:guide id="30" pos="6471" userDrawn="1">
          <p15:clr>
            <a:srgbClr val="A4A3A4"/>
          </p15:clr>
        </p15:guide>
        <p15:guide id="31" orient="horz" pos="1842" userDrawn="1">
          <p15:clr>
            <a:srgbClr val="A4A3A4"/>
          </p15:clr>
        </p15:guide>
        <p15:guide id="32" orient="horz" pos="1933" userDrawn="1">
          <p15:clr>
            <a:srgbClr val="A4A3A4"/>
          </p15:clr>
        </p15:guide>
        <p15:guide id="33" pos="456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עדי בן אדיבה" initials="עבא" lastIdx="2" clrIdx="0">
    <p:extLst>
      <p:ext uri="{19B8F6BF-5375-455C-9EA6-DF929625EA0E}">
        <p15:presenceInfo xmlns:p15="http://schemas.microsoft.com/office/powerpoint/2012/main" userId="עדי בן אדיבה" providerId="None"/>
      </p:ext>
    </p:extLst>
  </p:cmAuthor>
  <p:cmAuthor id="2" name="Eldad Shemesh" initials="ES" lastIdx="1" clrIdx="1">
    <p:extLst>
      <p:ext uri="{19B8F6BF-5375-455C-9EA6-DF929625EA0E}">
        <p15:presenceInfo xmlns:p15="http://schemas.microsoft.com/office/powerpoint/2012/main" userId="S::Eldad@cardiacsense.com::27b2fc9f-4c34-4e28-8c1c-2710cfd5747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67D1"/>
    <a:srgbClr val="000000"/>
    <a:srgbClr val="FFB9BE"/>
    <a:srgbClr val="4472C4"/>
    <a:srgbClr val="FF0000"/>
    <a:srgbClr val="A0BEEE"/>
    <a:srgbClr val="D1DFF7"/>
    <a:srgbClr val="A2C0EE"/>
    <a:srgbClr val="404040"/>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8977" autoAdjust="0"/>
    <p:restoredTop sz="87719" autoAdjust="0"/>
  </p:normalViewPr>
  <p:slideViewPr>
    <p:cSldViewPr showGuides="1">
      <p:cViewPr>
        <p:scale>
          <a:sx n="75" d="100"/>
          <a:sy n="75" d="100"/>
        </p:scale>
        <p:origin x="628" y="-32"/>
      </p:cViewPr>
      <p:guideLst>
        <p:guide orient="horz" pos="663"/>
        <p:guide orient="horz" pos="3203"/>
        <p:guide pos="4929"/>
        <p:guide pos="4038"/>
        <p:guide pos="4323"/>
        <p:guide pos="5564"/>
        <p:guide pos="2903"/>
        <p:guide orient="horz" pos="1661"/>
        <p:guide pos="2783"/>
        <p:guide pos="2252"/>
        <p:guide pos="6199"/>
        <p:guide pos="6743"/>
        <p:guide pos="7061"/>
        <p:guide pos="7469"/>
        <p:guide orient="horz" pos="4020"/>
        <p:guide orient="horz" pos="2478"/>
        <p:guide orient="horz" pos="1162"/>
        <p:guide pos="1391"/>
        <p:guide pos="3659"/>
        <p:guide pos="5201"/>
        <p:guide pos="6471"/>
        <p:guide orient="horz" pos="1842"/>
        <p:guide orient="horz" pos="1933"/>
        <p:guide pos="4566"/>
      </p:guideLst>
    </p:cSldViewPr>
  </p:slideViewPr>
  <p:outlineViewPr>
    <p:cViewPr>
      <p:scale>
        <a:sx n="33" d="100"/>
        <a:sy n="33" d="100"/>
      </p:scale>
      <p:origin x="0" y="-2440"/>
    </p:cViewPr>
  </p:outlineViewPr>
  <p:notesTextViewPr>
    <p:cViewPr>
      <p:scale>
        <a:sx n="125" d="100"/>
        <a:sy n="125" d="100"/>
      </p:scale>
      <p:origin x="0" y="0"/>
    </p:cViewPr>
  </p:notesTextViewPr>
  <p:sorterViewPr>
    <p:cViewPr varScale="1">
      <p:scale>
        <a:sx n="1" d="1"/>
        <a:sy n="1" d="1"/>
      </p:scale>
      <p:origin x="0" y="-699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10.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Final.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Final.xlsx" TargetMode="External"/><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7.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30%20tests%20Avishai%2030.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Final.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Final.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FDA'!$A$7</c:f>
              <c:strCache>
                <c:ptCount val="1"/>
                <c:pt idx="0">
                  <c:v>Bland Altman 95% LOA</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FDA'!$B$7:$Y$7</c:f>
              <c:numCache>
                <c:formatCode>0.0</c:formatCode>
                <c:ptCount val="24"/>
                <c:pt idx="0">
                  <c:v>19</c:v>
                </c:pt>
                <c:pt idx="1">
                  <c:v>31</c:v>
                </c:pt>
                <c:pt idx="2">
                  <c:v>26</c:v>
                </c:pt>
                <c:pt idx="3">
                  <c:v>20</c:v>
                </c:pt>
                <c:pt idx="4">
                  <c:v>22</c:v>
                </c:pt>
                <c:pt idx="5">
                  <c:v>18</c:v>
                </c:pt>
                <c:pt idx="6">
                  <c:v>19</c:v>
                </c:pt>
                <c:pt idx="7">
                  <c:v>23</c:v>
                </c:pt>
                <c:pt idx="8">
                  <c:v>25</c:v>
                </c:pt>
                <c:pt idx="9">
                  <c:v>20</c:v>
                </c:pt>
                <c:pt idx="10">
                  <c:v>19</c:v>
                </c:pt>
                <c:pt idx="11">
                  <c:v>57</c:v>
                </c:pt>
                <c:pt idx="12">
                  <c:v>39</c:v>
                </c:pt>
                <c:pt idx="13">
                  <c:v>19</c:v>
                </c:pt>
                <c:pt idx="14">
                  <c:v>33</c:v>
                </c:pt>
                <c:pt idx="15">
                  <c:v>52</c:v>
                </c:pt>
                <c:pt idx="16">
                  <c:v>20</c:v>
                </c:pt>
                <c:pt idx="17">
                  <c:v>29</c:v>
                </c:pt>
                <c:pt idx="18">
                  <c:v>23</c:v>
                </c:pt>
                <c:pt idx="19">
                  <c:v>46</c:v>
                </c:pt>
                <c:pt idx="20">
                  <c:v>23</c:v>
                </c:pt>
                <c:pt idx="21">
                  <c:v>26</c:v>
                </c:pt>
                <c:pt idx="22">
                  <c:v>22</c:v>
                </c:pt>
                <c:pt idx="23">
                  <c:v>30</c:v>
                </c:pt>
              </c:numCache>
            </c:numRef>
          </c:val>
          <c:extLst>
            <c:ext xmlns:c16="http://schemas.microsoft.com/office/drawing/2014/chart" uri="{C3380CC4-5D6E-409C-BE32-E72D297353CC}">
              <c16:uniqueId val="{00000000-9856-4867-B237-37C29EEE6B28}"/>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ax val="100"/>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גיליון1!$G$8:$G$12</c:f>
              <c:strCache>
                <c:ptCount val="5"/>
                <c:pt idx="0">
                  <c:v>ECG Sensitivity (%)</c:v>
                </c:pt>
                <c:pt idx="3">
                  <c:v>96.4</c:v>
                </c:pt>
                <c:pt idx="4">
                  <c:v>N/A</c:v>
                </c:pt>
              </c:strCache>
            </c:strRef>
          </c:tx>
          <c:spPr>
            <a:solidFill>
              <a:schemeClr val="accent1"/>
            </a:solidFill>
            <a:ln>
              <a:noFill/>
            </a:ln>
            <a:effectLst/>
          </c:spPr>
          <c:invertIfNegative val="0"/>
          <c:val>
            <c:numRef>
              <c:f>גיליון1!$G$12:$G$41</c:f>
              <c:numCache>
                <c:formatCode>General</c:formatCode>
                <c:ptCount val="30"/>
                <c:pt idx="0">
                  <c:v>0</c:v>
                </c:pt>
                <c:pt idx="1">
                  <c:v>0</c:v>
                </c:pt>
                <c:pt idx="2">
                  <c:v>0</c:v>
                </c:pt>
                <c:pt idx="3" formatCode="0.0">
                  <c:v>100</c:v>
                </c:pt>
                <c:pt idx="4">
                  <c:v>0</c:v>
                </c:pt>
                <c:pt idx="5">
                  <c:v>0</c:v>
                </c:pt>
                <c:pt idx="6">
                  <c:v>0</c:v>
                </c:pt>
                <c:pt idx="7">
                  <c:v>0</c:v>
                </c:pt>
                <c:pt idx="8">
                  <c:v>0</c:v>
                </c:pt>
                <c:pt idx="9">
                  <c:v>0</c:v>
                </c:pt>
                <c:pt idx="10" formatCode="0.0">
                  <c:v>100</c:v>
                </c:pt>
                <c:pt idx="11" formatCode="0.0">
                  <c:v>100</c:v>
                </c:pt>
                <c:pt idx="12" formatCode="0.0">
                  <c:v>95</c:v>
                </c:pt>
                <c:pt idx="13" formatCode="0.0">
                  <c:v>100</c:v>
                </c:pt>
                <c:pt idx="14">
                  <c:v>0</c:v>
                </c:pt>
                <c:pt idx="15" formatCode="0.0">
                  <c:v>85</c:v>
                </c:pt>
                <c:pt idx="16" formatCode="0.0">
                  <c:v>96.15</c:v>
                </c:pt>
                <c:pt idx="17">
                  <c:v>93.3</c:v>
                </c:pt>
                <c:pt idx="18">
                  <c:v>0</c:v>
                </c:pt>
                <c:pt idx="19" formatCode="0.0">
                  <c:v>94.74</c:v>
                </c:pt>
                <c:pt idx="20">
                  <c:v>0</c:v>
                </c:pt>
                <c:pt idx="21" formatCode="0.0">
                  <c:v>100</c:v>
                </c:pt>
                <c:pt idx="22">
                  <c:v>0</c:v>
                </c:pt>
                <c:pt idx="23">
                  <c:v>0</c:v>
                </c:pt>
                <c:pt idx="24">
                  <c:v>0</c:v>
                </c:pt>
                <c:pt idx="25">
                  <c:v>0</c:v>
                </c:pt>
                <c:pt idx="26">
                  <c:v>0</c:v>
                </c:pt>
                <c:pt idx="27">
                  <c:v>0</c:v>
                </c:pt>
                <c:pt idx="28">
                  <c:v>0</c:v>
                </c:pt>
                <c:pt idx="29">
                  <c:v>0</c:v>
                </c:pt>
              </c:numCache>
            </c:numRef>
          </c:val>
          <c:extLst>
            <c:ext xmlns:c16="http://schemas.microsoft.com/office/drawing/2014/chart" uri="{C3380CC4-5D6E-409C-BE32-E72D297353CC}">
              <c16:uniqueId val="{00000000-4C3C-451A-B87A-A92074181BE3}"/>
            </c:ext>
          </c:extLst>
        </c:ser>
        <c:dLbls>
          <c:showLegendKey val="0"/>
          <c:showVal val="0"/>
          <c:showCatName val="0"/>
          <c:showSerName val="0"/>
          <c:showPercent val="0"/>
          <c:showBubbleSize val="0"/>
        </c:dLbls>
        <c:gapWidth val="50"/>
        <c:axId val="681436320"/>
        <c:axId val="681436976"/>
      </c:barChart>
      <c:catAx>
        <c:axId val="681436320"/>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81436976"/>
        <c:crosses val="autoZero"/>
        <c:auto val="1"/>
        <c:lblAlgn val="ctr"/>
        <c:lblOffset val="100"/>
        <c:noMultiLvlLbl val="0"/>
      </c:catAx>
      <c:valAx>
        <c:axId val="681436976"/>
        <c:scaling>
          <c:orientation val="minMax"/>
          <c:max val="100"/>
          <c:min val="80"/>
        </c:scaling>
        <c:delete val="0"/>
        <c:axPos val="t"/>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81436320"/>
        <c:crosses val="autoZero"/>
        <c:crossBetween val="between"/>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גיליון1!$E$8</c:f>
              <c:strCache>
                <c:ptCount val="1"/>
                <c:pt idx="0">
                  <c:v>PPG Specificity (%)</c:v>
                </c:pt>
              </c:strCache>
            </c:strRef>
          </c:tx>
          <c:spPr>
            <a:solidFill>
              <a:schemeClr val="accent1"/>
            </a:solidFill>
            <a:ln>
              <a:noFill/>
            </a:ln>
            <a:effectLst/>
          </c:spPr>
          <c:invertIfNegative val="0"/>
          <c:val>
            <c:numRef>
              <c:f>גיליון1!$E$12:$E$41</c:f>
              <c:numCache>
                <c:formatCode>0.0</c:formatCode>
                <c:ptCount val="30"/>
                <c:pt idx="0">
                  <c:v>100</c:v>
                </c:pt>
                <c:pt idx="1">
                  <c:v>100</c:v>
                </c:pt>
                <c:pt idx="2">
                  <c:v>100</c:v>
                </c:pt>
                <c:pt idx="3">
                  <c:v>99.99</c:v>
                </c:pt>
                <c:pt idx="4">
                  <c:v>97.67</c:v>
                </c:pt>
                <c:pt idx="5">
                  <c:v>100</c:v>
                </c:pt>
                <c:pt idx="6">
                  <c:v>100</c:v>
                </c:pt>
                <c:pt idx="7">
                  <c:v>100</c:v>
                </c:pt>
                <c:pt idx="8">
                  <c:v>100</c:v>
                </c:pt>
                <c:pt idx="9">
                  <c:v>100</c:v>
                </c:pt>
                <c:pt idx="10" formatCode="General">
                  <c:v>99.9</c:v>
                </c:pt>
                <c:pt idx="11" formatCode="General">
                  <c:v>0</c:v>
                </c:pt>
                <c:pt idx="12" formatCode="General">
                  <c:v>0</c:v>
                </c:pt>
                <c:pt idx="13" formatCode="General">
                  <c:v>0</c:v>
                </c:pt>
                <c:pt idx="14">
                  <c:v>100</c:v>
                </c:pt>
                <c:pt idx="15">
                  <c:v>0</c:v>
                </c:pt>
                <c:pt idx="16">
                  <c:v>0</c:v>
                </c:pt>
                <c:pt idx="17">
                  <c:v>0</c:v>
                </c:pt>
                <c:pt idx="18">
                  <c:v>100</c:v>
                </c:pt>
                <c:pt idx="19" formatCode="General">
                  <c:v>0</c:v>
                </c:pt>
                <c:pt idx="20">
                  <c:v>100</c:v>
                </c:pt>
                <c:pt idx="21" formatCode="General">
                  <c:v>0</c:v>
                </c:pt>
                <c:pt idx="22">
                  <c:v>100</c:v>
                </c:pt>
                <c:pt idx="23">
                  <c:v>100</c:v>
                </c:pt>
                <c:pt idx="24">
                  <c:v>100</c:v>
                </c:pt>
                <c:pt idx="25">
                  <c:v>98.96</c:v>
                </c:pt>
                <c:pt idx="26">
                  <c:v>100</c:v>
                </c:pt>
                <c:pt idx="27">
                  <c:v>100</c:v>
                </c:pt>
                <c:pt idx="28">
                  <c:v>100</c:v>
                </c:pt>
                <c:pt idx="29">
                  <c:v>100</c:v>
                </c:pt>
              </c:numCache>
            </c:numRef>
          </c:val>
          <c:extLst>
            <c:ext xmlns:c16="http://schemas.microsoft.com/office/drawing/2014/chart" uri="{C3380CC4-5D6E-409C-BE32-E72D297353CC}">
              <c16:uniqueId val="{00000000-CC6E-476C-A225-3EDA8FB1BA01}"/>
            </c:ext>
          </c:extLst>
        </c:ser>
        <c:dLbls>
          <c:showLegendKey val="0"/>
          <c:showVal val="0"/>
          <c:showCatName val="0"/>
          <c:showSerName val="0"/>
          <c:showPercent val="0"/>
          <c:showBubbleSize val="0"/>
        </c:dLbls>
        <c:gapWidth val="50"/>
        <c:axId val="598766472"/>
        <c:axId val="598767456"/>
      </c:barChart>
      <c:catAx>
        <c:axId val="598766472"/>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598767456"/>
        <c:crosses val="autoZero"/>
        <c:auto val="1"/>
        <c:lblAlgn val="ctr"/>
        <c:lblOffset val="100"/>
        <c:noMultiLvlLbl val="0"/>
      </c:catAx>
      <c:valAx>
        <c:axId val="598767456"/>
        <c:scaling>
          <c:orientation val="minMax"/>
          <c:max val="100"/>
          <c:min val="80"/>
        </c:scaling>
        <c:delete val="0"/>
        <c:axPos val="t"/>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598766472"/>
        <c:crosses val="autoZero"/>
        <c:crossBetween val="between"/>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FDA'!$A$6</c:f>
              <c:strCache>
                <c:ptCount val="1"/>
                <c:pt idx="0">
                  <c:v>Positive Predictive Value [%]</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FDA'!$B$6:$Y$6</c:f>
              <c:numCache>
                <c:formatCode>0.0</c:formatCode>
                <c:ptCount val="24"/>
                <c:pt idx="0">
                  <c:v>100</c:v>
                </c:pt>
                <c:pt idx="1">
                  <c:v>98.89</c:v>
                </c:pt>
                <c:pt idx="2">
                  <c:v>99.55</c:v>
                </c:pt>
                <c:pt idx="3">
                  <c:v>99.29</c:v>
                </c:pt>
                <c:pt idx="4">
                  <c:v>99.19</c:v>
                </c:pt>
                <c:pt idx="5">
                  <c:v>99.71</c:v>
                </c:pt>
                <c:pt idx="6">
                  <c:v>99.55</c:v>
                </c:pt>
                <c:pt idx="7">
                  <c:v>97.95</c:v>
                </c:pt>
                <c:pt idx="8">
                  <c:v>99.66</c:v>
                </c:pt>
                <c:pt idx="9">
                  <c:v>99.98</c:v>
                </c:pt>
                <c:pt idx="10">
                  <c:v>99.88</c:v>
                </c:pt>
                <c:pt idx="11">
                  <c:v>99.17</c:v>
                </c:pt>
                <c:pt idx="12">
                  <c:v>100</c:v>
                </c:pt>
                <c:pt idx="13">
                  <c:v>99.87</c:v>
                </c:pt>
                <c:pt idx="14">
                  <c:v>98.92</c:v>
                </c:pt>
                <c:pt idx="15">
                  <c:v>99.4</c:v>
                </c:pt>
                <c:pt idx="16">
                  <c:v>99.53</c:v>
                </c:pt>
                <c:pt idx="17">
                  <c:v>99.01</c:v>
                </c:pt>
                <c:pt idx="18">
                  <c:v>99.52</c:v>
                </c:pt>
                <c:pt idx="19">
                  <c:v>99.22</c:v>
                </c:pt>
                <c:pt idx="20">
                  <c:v>99.79</c:v>
                </c:pt>
                <c:pt idx="21">
                  <c:v>99.37</c:v>
                </c:pt>
                <c:pt idx="22">
                  <c:v>99.68</c:v>
                </c:pt>
                <c:pt idx="23">
                  <c:v>99.02</c:v>
                </c:pt>
              </c:numCache>
            </c:numRef>
          </c:val>
          <c:extLst>
            <c:ext xmlns:c16="http://schemas.microsoft.com/office/drawing/2014/chart" uri="{C3380CC4-5D6E-409C-BE32-E72D297353CC}">
              <c16:uniqueId val="{00000000-6796-4CCF-AE37-7BEFFDD51B15}"/>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ax val="100"/>
          <c:min val="70"/>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FDA'!$A$5</c:f>
              <c:strCache>
                <c:ptCount val="1"/>
                <c:pt idx="0">
                  <c:v>Regression line slope</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FDA'!$B$5:$Y$5</c:f>
              <c:numCache>
                <c:formatCode>0.0</c:formatCode>
                <c:ptCount val="24"/>
                <c:pt idx="0">
                  <c:v>0.99970000000000003</c:v>
                </c:pt>
                <c:pt idx="1">
                  <c:v>0.99939999999999996</c:v>
                </c:pt>
                <c:pt idx="2">
                  <c:v>0.99939999999999996</c:v>
                </c:pt>
                <c:pt idx="3">
                  <c:v>0.99970000000000003</c:v>
                </c:pt>
                <c:pt idx="4">
                  <c:v>0.99960000000000004</c:v>
                </c:pt>
                <c:pt idx="5">
                  <c:v>0.99980000000000002</c:v>
                </c:pt>
                <c:pt idx="6">
                  <c:v>0.99950000000000006</c:v>
                </c:pt>
                <c:pt idx="7" formatCode="0.00">
                  <c:v>0.99970000000000003</c:v>
                </c:pt>
                <c:pt idx="8" formatCode="0.00">
                  <c:v>0.99950000000000006</c:v>
                </c:pt>
                <c:pt idx="9" formatCode="0.00">
                  <c:v>0.99970000000000003</c:v>
                </c:pt>
                <c:pt idx="10" formatCode="0.00">
                  <c:v>0.99609999999999999</c:v>
                </c:pt>
                <c:pt idx="11" formatCode="0.00">
                  <c:v>1.0006999999999999</c:v>
                </c:pt>
                <c:pt idx="12" formatCode="0.00">
                  <c:v>1.0002</c:v>
                </c:pt>
                <c:pt idx="13" formatCode="0.00">
                  <c:v>0.99960000000000004</c:v>
                </c:pt>
                <c:pt idx="14" formatCode="0.00">
                  <c:v>0.99968999999999997</c:v>
                </c:pt>
                <c:pt idx="15" formatCode="0.00">
                  <c:v>1.0001</c:v>
                </c:pt>
                <c:pt idx="16" formatCode="0.00">
                  <c:v>0.99961999999999995</c:v>
                </c:pt>
                <c:pt idx="17" formatCode="0.00">
                  <c:v>0.99965999999999999</c:v>
                </c:pt>
                <c:pt idx="18" formatCode="0.00">
                  <c:v>0.99973000000000001</c:v>
                </c:pt>
                <c:pt idx="19" formatCode="0.00">
                  <c:v>0.99987000000000004</c:v>
                </c:pt>
                <c:pt idx="20" formatCode="0.00">
                  <c:v>0.99960000000000004</c:v>
                </c:pt>
                <c:pt idx="21" formatCode="0.00">
                  <c:v>1.0004999999999999</c:v>
                </c:pt>
                <c:pt idx="22" formatCode="0.00">
                  <c:v>0.99961999999999995</c:v>
                </c:pt>
                <c:pt idx="23" formatCode="0.00">
                  <c:v>0.99961999999999995</c:v>
                </c:pt>
              </c:numCache>
            </c:numRef>
          </c:val>
          <c:extLst>
            <c:ext xmlns:c16="http://schemas.microsoft.com/office/drawing/2014/chart" uri="{C3380CC4-5D6E-409C-BE32-E72D297353CC}">
              <c16:uniqueId val="{00000000-DDA3-4C3A-94AC-2DA8E99ACF1A}"/>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ax val="1.05"/>
          <c:min val="0.95000000000000007"/>
        </c:scaling>
        <c:delete val="0"/>
        <c:axPos val="t"/>
        <c:numFmt formatCode="0.00" sourceLinked="0"/>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FDA'!$A$4</c:f>
              <c:strCache>
                <c:ptCount val="1"/>
                <c:pt idx="0">
                  <c:v>Correlation coefficient [%}</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FDA'!$B$4:$Y$4</c:f>
              <c:numCache>
                <c:formatCode>0.0</c:formatCode>
                <c:ptCount val="24"/>
                <c:pt idx="0">
                  <c:v>97.344748189103655</c:v>
                </c:pt>
                <c:pt idx="1">
                  <c:v>93.557468969612472</c:v>
                </c:pt>
                <c:pt idx="2">
                  <c:v>97.915780137830694</c:v>
                </c:pt>
                <c:pt idx="3">
                  <c:v>98.843310345212544</c:v>
                </c:pt>
                <c:pt idx="4">
                  <c:v>99.317672143481104</c:v>
                </c:pt>
                <c:pt idx="5">
                  <c:v>97.190534518542492</c:v>
                </c:pt>
                <c:pt idx="6">
                  <c:v>97.596106479715687</c:v>
                </c:pt>
                <c:pt idx="7">
                  <c:v>97.46</c:v>
                </c:pt>
                <c:pt idx="8">
                  <c:v>98.52</c:v>
                </c:pt>
                <c:pt idx="9">
                  <c:v>95.54</c:v>
                </c:pt>
                <c:pt idx="10">
                  <c:v>99.29</c:v>
                </c:pt>
                <c:pt idx="11">
                  <c:v>98.34632682515398</c:v>
                </c:pt>
                <c:pt idx="12">
                  <c:v>99.196774141097961</c:v>
                </c:pt>
                <c:pt idx="13">
                  <c:v>99.196774141097961</c:v>
                </c:pt>
                <c:pt idx="14">
                  <c:v>95.603347221736954</c:v>
                </c:pt>
                <c:pt idx="15">
                  <c:v>98.994949366116657</c:v>
                </c:pt>
                <c:pt idx="16">
                  <c:v>98.979795918156952</c:v>
                </c:pt>
                <c:pt idx="17">
                  <c:v>97.657564991146486</c:v>
                </c:pt>
                <c:pt idx="18">
                  <c:v>97.108187090481707</c:v>
                </c:pt>
                <c:pt idx="19">
                  <c:v>98.285299002444916</c:v>
                </c:pt>
                <c:pt idx="20">
                  <c:v>99.146356463563507</c:v>
                </c:pt>
                <c:pt idx="21">
                  <c:v>98.691438331802615</c:v>
                </c:pt>
                <c:pt idx="22">
                  <c:v>97.211110476117895</c:v>
                </c:pt>
                <c:pt idx="23">
                  <c:v>95.682809323305307</c:v>
                </c:pt>
              </c:numCache>
            </c:numRef>
          </c:val>
          <c:extLst>
            <c:ext xmlns:c16="http://schemas.microsoft.com/office/drawing/2014/chart" uri="{C3380CC4-5D6E-409C-BE32-E72D297353CC}">
              <c16:uniqueId val="{00000000-9E08-40F4-904E-1EC82B29ECD5}"/>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in val="80"/>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FDA'!$A$3</c:f>
              <c:strCache>
                <c:ptCount val="1"/>
                <c:pt idx="0">
                  <c:v>False Discovery Rate [%]</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FDA'!$B$3:$Y$3</c:f>
              <c:numCache>
                <c:formatCode>0.0</c:formatCode>
                <c:ptCount val="24"/>
                <c:pt idx="0">
                  <c:v>0</c:v>
                </c:pt>
                <c:pt idx="1">
                  <c:v>1.1000000000000001</c:v>
                </c:pt>
                <c:pt idx="2">
                  <c:v>0.45</c:v>
                </c:pt>
                <c:pt idx="3">
                  <c:v>0.71</c:v>
                </c:pt>
                <c:pt idx="4">
                  <c:v>0.81</c:v>
                </c:pt>
                <c:pt idx="5">
                  <c:v>0.28999999999999998</c:v>
                </c:pt>
                <c:pt idx="6">
                  <c:v>0.28999999999999998</c:v>
                </c:pt>
                <c:pt idx="7">
                  <c:v>2.0499999999999998</c:v>
                </c:pt>
                <c:pt idx="8">
                  <c:v>0.34</c:v>
                </c:pt>
                <c:pt idx="9">
                  <c:v>0.02</c:v>
                </c:pt>
                <c:pt idx="10">
                  <c:v>0.12</c:v>
                </c:pt>
                <c:pt idx="11">
                  <c:v>0.83</c:v>
                </c:pt>
                <c:pt idx="12">
                  <c:v>0</c:v>
                </c:pt>
                <c:pt idx="13">
                  <c:v>0.13</c:v>
                </c:pt>
                <c:pt idx="14">
                  <c:v>1.08</c:v>
                </c:pt>
                <c:pt idx="15">
                  <c:v>0.6</c:v>
                </c:pt>
                <c:pt idx="16">
                  <c:v>0.47</c:v>
                </c:pt>
                <c:pt idx="17">
                  <c:v>0.99</c:v>
                </c:pt>
                <c:pt idx="18">
                  <c:v>0.48</c:v>
                </c:pt>
                <c:pt idx="19">
                  <c:v>0.78</c:v>
                </c:pt>
                <c:pt idx="20">
                  <c:v>0.21</c:v>
                </c:pt>
                <c:pt idx="21">
                  <c:v>0.63</c:v>
                </c:pt>
                <c:pt idx="22">
                  <c:v>0.32</c:v>
                </c:pt>
                <c:pt idx="23">
                  <c:v>0.98</c:v>
                </c:pt>
              </c:numCache>
            </c:numRef>
          </c:val>
          <c:extLst>
            <c:ext xmlns:c16="http://schemas.microsoft.com/office/drawing/2014/chart" uri="{C3380CC4-5D6E-409C-BE32-E72D297353CC}">
              <c16:uniqueId val="{00000000-8CC0-4B33-B3D0-EF1F34865679}"/>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ax val="2"/>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FDA'!$A$2</c:f>
              <c:strCache>
                <c:ptCount val="1"/>
                <c:pt idx="0">
                  <c:v>Sensitivity [%]</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FDA'!$B$2:$Y$2</c:f>
              <c:numCache>
                <c:formatCode>0.0</c:formatCode>
                <c:ptCount val="24"/>
                <c:pt idx="0">
                  <c:v>97.7</c:v>
                </c:pt>
                <c:pt idx="1">
                  <c:v>97.21</c:v>
                </c:pt>
                <c:pt idx="2">
                  <c:v>99.59</c:v>
                </c:pt>
                <c:pt idx="3">
                  <c:v>99.18</c:v>
                </c:pt>
                <c:pt idx="4">
                  <c:v>97.07</c:v>
                </c:pt>
                <c:pt idx="5">
                  <c:v>99.28</c:v>
                </c:pt>
                <c:pt idx="6">
                  <c:v>99.28</c:v>
                </c:pt>
                <c:pt idx="7">
                  <c:v>98.3</c:v>
                </c:pt>
                <c:pt idx="8">
                  <c:v>98.53</c:v>
                </c:pt>
                <c:pt idx="9">
                  <c:v>99.86</c:v>
                </c:pt>
                <c:pt idx="10">
                  <c:v>99.88</c:v>
                </c:pt>
                <c:pt idx="11">
                  <c:v>98.67</c:v>
                </c:pt>
                <c:pt idx="12">
                  <c:v>99.91</c:v>
                </c:pt>
                <c:pt idx="13">
                  <c:v>99.02</c:v>
                </c:pt>
                <c:pt idx="14">
                  <c:v>99.04</c:v>
                </c:pt>
                <c:pt idx="15">
                  <c:v>97.19</c:v>
                </c:pt>
                <c:pt idx="16">
                  <c:v>99.64</c:v>
                </c:pt>
                <c:pt idx="17">
                  <c:v>98.96</c:v>
                </c:pt>
                <c:pt idx="18">
                  <c:v>98.69</c:v>
                </c:pt>
                <c:pt idx="19">
                  <c:v>98.7</c:v>
                </c:pt>
                <c:pt idx="20">
                  <c:v>99.88</c:v>
                </c:pt>
                <c:pt idx="21">
                  <c:v>99.49</c:v>
                </c:pt>
                <c:pt idx="22">
                  <c:v>99.61</c:v>
                </c:pt>
                <c:pt idx="23">
                  <c:v>98.91</c:v>
                </c:pt>
              </c:numCache>
            </c:numRef>
          </c:val>
          <c:extLst>
            <c:ext xmlns:c16="http://schemas.microsoft.com/office/drawing/2014/chart" uri="{C3380CC4-5D6E-409C-BE32-E72D297353CC}">
              <c16:uniqueId val="{00000000-154B-42A3-9D14-609C21F25C7F}"/>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3762162112240076"/>
          <c:y val="6.8681753406927545E-2"/>
          <c:w val="0.59171860401039922"/>
          <c:h val="0.9006990046829324"/>
        </c:manualLayout>
      </c:layout>
      <c:barChart>
        <c:barDir val="bar"/>
        <c:grouping val="clustered"/>
        <c:varyColors val="0"/>
        <c:dLbls>
          <c:showLegendKey val="0"/>
          <c:showVal val="0"/>
          <c:showCatName val="0"/>
          <c:showSerName val="0"/>
          <c:showPercent val="0"/>
          <c:showBubbleSize val="0"/>
        </c:dLbls>
        <c:gapWidth val="50"/>
        <c:axId val="609593360"/>
        <c:axId val="471853992"/>
      </c:barChart>
      <c:catAx>
        <c:axId val="609593360"/>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471853992"/>
        <c:crosses val="autoZero"/>
        <c:auto val="1"/>
        <c:lblAlgn val="ctr"/>
        <c:lblOffset val="100"/>
        <c:noMultiLvlLbl val="0"/>
      </c:catAx>
      <c:valAx>
        <c:axId val="471853992"/>
        <c:scaling>
          <c:orientation val="minMax"/>
          <c:max val="100"/>
          <c:min val="80"/>
        </c:scaling>
        <c:delete val="0"/>
        <c:axPos val="t"/>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09593360"/>
        <c:crosses val="autoZero"/>
        <c:crossBetween val="between"/>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700">
          <a:latin typeface="Assistant" panose="00000500000000000000" pitchFamily="2" charset="-79"/>
          <a:cs typeface="Assistant" panose="00000500000000000000" pitchFamily="2" charset="-79"/>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3762162112240076"/>
          <c:y val="6.8681753406927545E-2"/>
          <c:w val="0.59171860401039922"/>
          <c:h val="0.9006990046829324"/>
        </c:manualLayout>
      </c:layout>
      <c:barChart>
        <c:barDir val="bar"/>
        <c:grouping val="clustered"/>
        <c:varyColors val="0"/>
        <c:ser>
          <c:idx val="0"/>
          <c:order val="0"/>
          <c:tx>
            <c:strRef>
              <c:f>גיליון1!$C$8:$C$12</c:f>
              <c:strCache>
                <c:ptCount val="5"/>
                <c:pt idx="0">
                  <c:v>PPG Sensitivity (%)</c:v>
                </c:pt>
                <c:pt idx="3">
                  <c:v>98.9</c:v>
                </c:pt>
                <c:pt idx="4">
                  <c:v>N/A</c:v>
                </c:pt>
              </c:strCache>
            </c:strRef>
          </c:tx>
          <c:spPr>
            <a:solidFill>
              <a:schemeClr val="accent1"/>
            </a:solidFill>
            <a:ln>
              <a:noFill/>
            </a:ln>
            <a:effectLst/>
          </c:spPr>
          <c:invertIfNegative val="0"/>
          <c:val>
            <c:numRef>
              <c:f>גיליון1!$C$12:$C$41</c:f>
              <c:numCache>
                <c:formatCode>General</c:formatCode>
                <c:ptCount val="30"/>
                <c:pt idx="0">
                  <c:v>0</c:v>
                </c:pt>
                <c:pt idx="1">
                  <c:v>0</c:v>
                </c:pt>
                <c:pt idx="2">
                  <c:v>0</c:v>
                </c:pt>
                <c:pt idx="3" formatCode="0.0">
                  <c:v>99.99</c:v>
                </c:pt>
                <c:pt idx="4">
                  <c:v>0</c:v>
                </c:pt>
                <c:pt idx="5">
                  <c:v>0</c:v>
                </c:pt>
                <c:pt idx="6">
                  <c:v>0</c:v>
                </c:pt>
                <c:pt idx="7">
                  <c:v>0</c:v>
                </c:pt>
                <c:pt idx="8">
                  <c:v>0</c:v>
                </c:pt>
                <c:pt idx="9">
                  <c:v>0</c:v>
                </c:pt>
                <c:pt idx="10" formatCode="0.0">
                  <c:v>100</c:v>
                </c:pt>
                <c:pt idx="11" formatCode="0.0">
                  <c:v>93.25</c:v>
                </c:pt>
                <c:pt idx="12" formatCode="0.0">
                  <c:v>98.6</c:v>
                </c:pt>
                <c:pt idx="13" formatCode="0.0">
                  <c:v>99.8</c:v>
                </c:pt>
                <c:pt idx="14">
                  <c:v>0</c:v>
                </c:pt>
                <c:pt idx="15" formatCode="0.0">
                  <c:v>98.77</c:v>
                </c:pt>
                <c:pt idx="16" formatCode="0.0">
                  <c:v>99.64</c:v>
                </c:pt>
                <c:pt idx="17" formatCode="0.0">
                  <c:v>98.74</c:v>
                </c:pt>
                <c:pt idx="18">
                  <c:v>0</c:v>
                </c:pt>
                <c:pt idx="19">
                  <c:v>99.9</c:v>
                </c:pt>
                <c:pt idx="20">
                  <c:v>0</c:v>
                </c:pt>
                <c:pt idx="21" formatCode="0.0">
                  <c:v>100</c:v>
                </c:pt>
                <c:pt idx="22">
                  <c:v>0</c:v>
                </c:pt>
                <c:pt idx="23">
                  <c:v>0</c:v>
                </c:pt>
                <c:pt idx="24">
                  <c:v>0</c:v>
                </c:pt>
                <c:pt idx="25">
                  <c:v>0</c:v>
                </c:pt>
                <c:pt idx="26">
                  <c:v>0</c:v>
                </c:pt>
                <c:pt idx="27">
                  <c:v>0</c:v>
                </c:pt>
                <c:pt idx="28">
                  <c:v>0</c:v>
                </c:pt>
                <c:pt idx="29">
                  <c:v>0</c:v>
                </c:pt>
              </c:numCache>
            </c:numRef>
          </c:val>
          <c:extLst>
            <c:ext xmlns:c16="http://schemas.microsoft.com/office/drawing/2014/chart" uri="{C3380CC4-5D6E-409C-BE32-E72D297353CC}">
              <c16:uniqueId val="{00000000-73FD-45C0-9F4A-DCA42884C475}"/>
            </c:ext>
          </c:extLst>
        </c:ser>
        <c:dLbls>
          <c:showLegendKey val="0"/>
          <c:showVal val="0"/>
          <c:showCatName val="0"/>
          <c:showSerName val="0"/>
          <c:showPercent val="0"/>
          <c:showBubbleSize val="0"/>
        </c:dLbls>
        <c:gapWidth val="50"/>
        <c:axId val="609593360"/>
        <c:axId val="471853992"/>
      </c:barChart>
      <c:catAx>
        <c:axId val="609593360"/>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471853992"/>
        <c:crosses val="autoZero"/>
        <c:auto val="1"/>
        <c:lblAlgn val="ctr"/>
        <c:lblOffset val="100"/>
        <c:noMultiLvlLbl val="0"/>
      </c:catAx>
      <c:valAx>
        <c:axId val="471853992"/>
        <c:scaling>
          <c:orientation val="minMax"/>
          <c:max val="100"/>
          <c:min val="80"/>
        </c:scaling>
        <c:delete val="0"/>
        <c:axPos val="t"/>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09593360"/>
        <c:crosses val="autoZero"/>
        <c:crossBetween val="between"/>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700">
          <a:latin typeface="Assistant" panose="00000500000000000000" pitchFamily="2" charset="-79"/>
          <a:cs typeface="Assistant" panose="00000500000000000000" pitchFamily="2" charset="-79"/>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גיליון1!$I$8</c:f>
              <c:strCache>
                <c:ptCount val="1"/>
                <c:pt idx="0">
                  <c:v>ECG Specificity (%)</c:v>
                </c:pt>
              </c:strCache>
            </c:strRef>
          </c:tx>
          <c:spPr>
            <a:solidFill>
              <a:schemeClr val="accent1"/>
            </a:solidFill>
            <a:ln>
              <a:noFill/>
            </a:ln>
            <a:effectLst/>
          </c:spPr>
          <c:invertIfNegative val="0"/>
          <c:val>
            <c:numRef>
              <c:f>גיליון1!$I$12:$I$41</c:f>
              <c:numCache>
                <c:formatCode>0.0</c:formatCode>
                <c:ptCount val="30"/>
                <c:pt idx="0">
                  <c:v>100</c:v>
                </c:pt>
                <c:pt idx="1">
                  <c:v>100</c:v>
                </c:pt>
                <c:pt idx="2">
                  <c:v>100</c:v>
                </c:pt>
                <c:pt idx="3">
                  <c:v>100</c:v>
                </c:pt>
                <c:pt idx="4">
                  <c:v>100</c:v>
                </c:pt>
                <c:pt idx="5">
                  <c:v>100</c:v>
                </c:pt>
                <c:pt idx="6">
                  <c:v>100</c:v>
                </c:pt>
                <c:pt idx="7">
                  <c:v>100</c:v>
                </c:pt>
                <c:pt idx="8">
                  <c:v>100</c:v>
                </c:pt>
                <c:pt idx="9">
                  <c:v>100</c:v>
                </c:pt>
                <c:pt idx="10">
                  <c:v>100</c:v>
                </c:pt>
                <c:pt idx="11" formatCode="General">
                  <c:v>0</c:v>
                </c:pt>
                <c:pt idx="12" formatCode="General">
                  <c:v>0</c:v>
                </c:pt>
                <c:pt idx="13" formatCode="General">
                  <c:v>0</c:v>
                </c:pt>
                <c:pt idx="14">
                  <c:v>100</c:v>
                </c:pt>
                <c:pt idx="15" formatCode="General">
                  <c:v>0</c:v>
                </c:pt>
                <c:pt idx="16" formatCode="General">
                  <c:v>0</c:v>
                </c:pt>
                <c:pt idx="17" formatCode="General">
                  <c:v>0</c:v>
                </c:pt>
                <c:pt idx="18">
                  <c:v>100</c:v>
                </c:pt>
                <c:pt idx="19">
                  <c:v>0</c:v>
                </c:pt>
                <c:pt idx="20">
                  <c:v>100</c:v>
                </c:pt>
                <c:pt idx="21">
                  <c:v>0</c:v>
                </c:pt>
                <c:pt idx="22">
                  <c:v>100</c:v>
                </c:pt>
                <c:pt idx="23">
                  <c:v>100</c:v>
                </c:pt>
                <c:pt idx="24">
                  <c:v>100</c:v>
                </c:pt>
                <c:pt idx="25">
                  <c:v>100</c:v>
                </c:pt>
                <c:pt idx="26">
                  <c:v>100</c:v>
                </c:pt>
                <c:pt idx="27">
                  <c:v>100</c:v>
                </c:pt>
                <c:pt idx="28">
                  <c:v>100</c:v>
                </c:pt>
                <c:pt idx="29">
                  <c:v>100</c:v>
                </c:pt>
              </c:numCache>
            </c:numRef>
          </c:val>
          <c:extLst>
            <c:ext xmlns:c16="http://schemas.microsoft.com/office/drawing/2014/chart" uri="{C3380CC4-5D6E-409C-BE32-E72D297353CC}">
              <c16:uniqueId val="{00000000-F70D-4DAF-A869-3500BC1BAC44}"/>
            </c:ext>
          </c:extLst>
        </c:ser>
        <c:dLbls>
          <c:showLegendKey val="0"/>
          <c:showVal val="0"/>
          <c:showCatName val="0"/>
          <c:showSerName val="0"/>
          <c:showPercent val="0"/>
          <c:showBubbleSize val="0"/>
        </c:dLbls>
        <c:gapWidth val="50"/>
        <c:axId val="679207296"/>
        <c:axId val="679210576"/>
      </c:barChart>
      <c:catAx>
        <c:axId val="679207296"/>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79210576"/>
        <c:crosses val="autoZero"/>
        <c:auto val="1"/>
        <c:lblAlgn val="ctr"/>
        <c:lblOffset val="100"/>
        <c:noMultiLvlLbl val="0"/>
      </c:catAx>
      <c:valAx>
        <c:axId val="679210576"/>
        <c:scaling>
          <c:orientation val="minMax"/>
          <c:max val="100"/>
          <c:min val="80"/>
        </c:scaling>
        <c:delete val="0"/>
        <c:axPos val="t"/>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79207296"/>
        <c:crosses val="autoZero"/>
        <c:crossBetween val="between"/>
        <c:majorUnit val="5"/>
        <c:min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00.png>
</file>

<file path=ppt/media/image101.png>
</file>

<file path=ppt/media/image102.png>
</file>

<file path=ppt/media/image103.png>
</file>

<file path=ppt/media/image104.svg>
</file>

<file path=ppt/media/image105.svg>
</file>

<file path=ppt/media/image106.svg>
</file>

<file path=ppt/media/image107.jfif>
</file>

<file path=ppt/media/image108.png>
</file>

<file path=ppt/media/image109.png>
</file>

<file path=ppt/media/image11.sv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jpeg>
</file>

<file path=ppt/media/image124.jpeg>
</file>

<file path=ppt/media/image125.png>
</file>

<file path=ppt/media/image126.png>
</file>

<file path=ppt/media/image127.png>
</file>

<file path=ppt/media/image128.png>
</file>

<file path=ppt/media/image129.png>
</file>

<file path=ppt/media/image13.svg>
</file>

<file path=ppt/media/image130.png>
</file>

<file path=ppt/media/image131.png>
</file>

<file path=ppt/media/image132.png>
</file>

<file path=ppt/media/image133.png>
</file>

<file path=ppt/media/image134.png>
</file>

<file path=ppt/media/image135.jpeg>
</file>

<file path=ppt/media/image136.jpg>
</file>

<file path=ppt/media/image137.jpg>
</file>

<file path=ppt/media/image138.jpg>
</file>

<file path=ppt/media/image139.jpg>
</file>

<file path=ppt/media/image14.png>
</file>

<file path=ppt/media/image140.jpg>
</file>

<file path=ppt/media/image141.jpg>
</file>

<file path=ppt/media/image142.jpg>
</file>

<file path=ppt/media/image15.png>
</file>

<file path=ppt/media/image16.png>
</file>

<file path=ppt/media/image17.png>
</file>

<file path=ppt/media/image18.png>
</file>

<file path=ppt/media/image19.png>
</file>

<file path=ppt/media/image2.jpg>
</file>

<file path=ppt/media/image20.png>
</file>

<file path=ppt/media/image21.svg>
</file>

<file path=ppt/media/image22.jpe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tiff>
</file>

<file path=ppt/media/image37.jpeg>
</file>

<file path=ppt/media/image38.png>
</file>

<file path=ppt/media/image39.svg>
</file>

<file path=ppt/media/image4.svg>
</file>

<file path=ppt/media/image40.gif>
</file>

<file path=ppt/media/image41.png>
</file>

<file path=ppt/media/image42.png>
</file>

<file path=ppt/media/image43.png>
</file>

<file path=ppt/media/image44.png>
</file>

<file path=ppt/media/image45.svg>
</file>

<file path=ppt/media/image46.png>
</file>

<file path=ppt/media/image47.png>
</file>

<file path=ppt/media/image48.png>
</file>

<file path=ppt/media/image49.png>
</file>

<file path=ppt/media/image5.sv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pn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png>
</file>

<file path=ppt/media/image69.png>
</file>

<file path=ppt/media/image7.png>
</file>

<file path=ppt/media/image71.png>
</file>

<file path=ppt/media/image72.svg>
</file>

<file path=ppt/media/image73.png>
</file>

<file path=ppt/media/image74.png>
</file>

<file path=ppt/media/image75.svg>
</file>

<file path=ppt/media/image76.png>
</file>

<file path=ppt/media/image77.sv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jpg>
</file>

<file path=ppt/media/image87.png>
</file>

<file path=ppt/media/image88.svg>
</file>

<file path=ppt/media/image89.png>
</file>

<file path=ppt/media/image9.svg>
</file>

<file path=ppt/media/image90.svg>
</file>

<file path=ppt/media/image91.png>
</file>

<file path=ppt/media/image92.svg>
</file>

<file path=ppt/media/image93.png>
</file>

<file path=ppt/media/image94.svg>
</file>

<file path=ppt/media/image95.png>
</file>

<file path=ppt/media/image96.svg>
</file>

<file path=ppt/media/image97.png>
</file>

<file path=ppt/media/image98.sv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222536-ADBF-6943-B78E-C3835040C373}" type="datetimeFigureOut">
              <a:rPr lang="en-US" smtClean="0"/>
              <a:t>10/5/2021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B0CBB4-5D0C-B84D-B2E2-B2F1F52B131A}" type="slidenum">
              <a:rPr lang="en-US" smtClean="0"/>
              <a:t>‹#›</a:t>
            </a:fld>
            <a:endParaRPr lang="en-US"/>
          </a:p>
        </p:txBody>
      </p:sp>
    </p:spTree>
    <p:extLst>
      <p:ext uri="{BB962C8B-B14F-4D97-AF65-F5344CB8AC3E}">
        <p14:creationId xmlns:p14="http://schemas.microsoft.com/office/powerpoint/2010/main" val="447546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B0CBB4-5D0C-B84D-B2E2-B2F1F52B131A}" type="slidenum">
              <a:rPr lang="en-US" smtClean="0"/>
              <a:t>2</a:t>
            </a:fld>
            <a:endParaRPr lang="en-US" dirty="0"/>
          </a:p>
        </p:txBody>
      </p:sp>
    </p:spTree>
    <p:extLst>
      <p:ext uri="{BB962C8B-B14F-4D97-AF65-F5344CB8AC3E}">
        <p14:creationId xmlns:p14="http://schemas.microsoft.com/office/powerpoint/2010/main" val="19759243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4DC51F5-89C0-5845-AE7E-ADEED1AAF240}" type="slidenum">
              <a:rPr kumimoji="0" lang="en-I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I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2243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30</a:t>
            </a:fld>
            <a:endParaRPr lang="en-US"/>
          </a:p>
        </p:txBody>
      </p:sp>
    </p:spTree>
    <p:extLst>
      <p:ext uri="{BB962C8B-B14F-4D97-AF65-F5344CB8AC3E}">
        <p14:creationId xmlns:p14="http://schemas.microsoft.com/office/powerpoint/2010/main" val="669961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31</a:t>
            </a:fld>
            <a:endParaRPr lang="en-US"/>
          </a:p>
        </p:txBody>
      </p:sp>
    </p:spTree>
    <p:extLst>
      <p:ext uri="{BB962C8B-B14F-4D97-AF65-F5344CB8AC3E}">
        <p14:creationId xmlns:p14="http://schemas.microsoft.com/office/powerpoint/2010/main" val="25606071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CB0CBB4-5D0C-B84D-B2E2-B2F1F52B131A}" type="slidenum">
              <a:rPr lang="en-US" smtClean="0"/>
              <a:t>32</a:t>
            </a:fld>
            <a:endParaRPr lang="en-US"/>
          </a:p>
        </p:txBody>
      </p:sp>
    </p:spTree>
    <p:extLst>
      <p:ext uri="{BB962C8B-B14F-4D97-AF65-F5344CB8AC3E}">
        <p14:creationId xmlns:p14="http://schemas.microsoft.com/office/powerpoint/2010/main" val="24314107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35</a:t>
            </a:fld>
            <a:endParaRPr lang="en-US"/>
          </a:p>
        </p:txBody>
      </p:sp>
    </p:spTree>
    <p:extLst>
      <p:ext uri="{BB962C8B-B14F-4D97-AF65-F5344CB8AC3E}">
        <p14:creationId xmlns:p14="http://schemas.microsoft.com/office/powerpoint/2010/main" val="37520918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B0CBB4-5D0C-B84D-B2E2-B2F1F52B131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10985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B0CBB4-5D0C-B84D-B2E2-B2F1F52B131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96738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B0CBB4-5D0C-B84D-B2E2-B2F1F52B131A}" type="slidenum">
              <a:rPr lang="en-US" smtClean="0"/>
              <a:t>38</a:t>
            </a:fld>
            <a:endParaRPr lang="en-US"/>
          </a:p>
        </p:txBody>
      </p:sp>
    </p:spTree>
    <p:extLst>
      <p:ext uri="{BB962C8B-B14F-4D97-AF65-F5344CB8AC3E}">
        <p14:creationId xmlns:p14="http://schemas.microsoft.com/office/powerpoint/2010/main" val="3967193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t>
            </a:r>
            <a:r>
              <a:rPr lang="en-US" dirty="0">
                <a:latin typeface="Assistant Light" pitchFamily="2" charset="-79"/>
                <a:cs typeface="Assistant Light" pitchFamily="2" charset="-79"/>
              </a:rPr>
              <a:t>Successfully completed clinical trials for AF detection – why do we need them? </a:t>
            </a:r>
            <a:br>
              <a:rPr lang="en-US" dirty="0">
                <a:latin typeface="Assistant Light" pitchFamily="2" charset="-79"/>
                <a:cs typeface="Assistant Light" pitchFamily="2" charset="-79"/>
              </a:rPr>
            </a:br>
            <a:r>
              <a:rPr lang="en-US" b="1" dirty="0">
                <a:latin typeface="Assistant Light" pitchFamily="2" charset="-79"/>
                <a:cs typeface="Assistant Light" pitchFamily="2" charset="-79"/>
              </a:rPr>
              <a:t>Mention the case</a:t>
            </a:r>
            <a:endParaRPr lang="en-US" b="1" dirty="0"/>
          </a:p>
        </p:txBody>
      </p:sp>
      <p:sp>
        <p:nvSpPr>
          <p:cNvPr id="4" name="Slide Number Placeholder 3"/>
          <p:cNvSpPr>
            <a:spLocks noGrp="1"/>
          </p:cNvSpPr>
          <p:nvPr>
            <p:ph type="sldNum" sz="quarter" idx="5"/>
          </p:nvPr>
        </p:nvSpPr>
        <p:spPr/>
        <p:txBody>
          <a:bodyPr/>
          <a:lstStyle/>
          <a:p>
            <a:fld id="{ECB0CBB4-5D0C-B84D-B2E2-B2F1F52B131A}" type="slidenum">
              <a:rPr lang="en-US" smtClean="0"/>
              <a:t>3</a:t>
            </a:fld>
            <a:endParaRPr lang="en-US"/>
          </a:p>
        </p:txBody>
      </p:sp>
    </p:spTree>
    <p:extLst>
      <p:ext uri="{BB962C8B-B14F-4D97-AF65-F5344CB8AC3E}">
        <p14:creationId xmlns:p14="http://schemas.microsoft.com/office/powerpoint/2010/main" val="1978660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CB0CBB4-5D0C-B84D-B2E2-B2F1F52B131A}" type="slidenum">
              <a:rPr lang="en-US" smtClean="0"/>
              <a:t>4</a:t>
            </a:fld>
            <a:endParaRPr lang="en-US"/>
          </a:p>
        </p:txBody>
      </p:sp>
    </p:spTree>
    <p:extLst>
      <p:ext uri="{BB962C8B-B14F-4D97-AF65-F5344CB8AC3E}">
        <p14:creationId xmlns:p14="http://schemas.microsoft.com/office/powerpoint/2010/main" val="2382084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14</a:t>
            </a:fld>
            <a:endParaRPr lang="en-US"/>
          </a:p>
        </p:txBody>
      </p:sp>
    </p:spTree>
    <p:extLst>
      <p:ext uri="{BB962C8B-B14F-4D97-AF65-F5344CB8AC3E}">
        <p14:creationId xmlns:p14="http://schemas.microsoft.com/office/powerpoint/2010/main" val="147741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CB0CBB4-5D0C-B84D-B2E2-B2F1F52B131A}" type="slidenum">
              <a:rPr lang="en-US" smtClean="0"/>
              <a:t>16</a:t>
            </a:fld>
            <a:endParaRPr lang="en-US"/>
          </a:p>
        </p:txBody>
      </p:sp>
    </p:spTree>
    <p:extLst>
      <p:ext uri="{BB962C8B-B14F-4D97-AF65-F5344CB8AC3E}">
        <p14:creationId xmlns:p14="http://schemas.microsoft.com/office/powerpoint/2010/main" val="2221687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CB0CBB4-5D0C-B84D-B2E2-B2F1F52B131A}" type="slidenum">
              <a:rPr lang="en-US" smtClean="0"/>
              <a:t>17</a:t>
            </a:fld>
            <a:endParaRPr lang="en-US"/>
          </a:p>
        </p:txBody>
      </p:sp>
    </p:spTree>
    <p:extLst>
      <p:ext uri="{BB962C8B-B14F-4D97-AF65-F5344CB8AC3E}">
        <p14:creationId xmlns:p14="http://schemas.microsoft.com/office/powerpoint/2010/main" val="4255095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B0CBB4-5D0C-B84D-B2E2-B2F1F52B131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32695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23</a:t>
            </a:fld>
            <a:endParaRPr lang="en-US"/>
          </a:p>
        </p:txBody>
      </p:sp>
    </p:spTree>
    <p:extLst>
      <p:ext uri="{BB962C8B-B14F-4D97-AF65-F5344CB8AC3E}">
        <p14:creationId xmlns:p14="http://schemas.microsoft.com/office/powerpoint/2010/main" val="3785124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608832">
              <a:defRPr/>
            </a:pPr>
            <a:fld id="{AED80E55-B9D2-4CDC-A72C-0A28499D68A8}" type="slidenum">
              <a:rPr lang="en-US">
                <a:solidFill>
                  <a:prstClr val="black"/>
                </a:solidFill>
                <a:latin typeface="Calibri"/>
              </a:rPr>
              <a:pPr defTabSz="608832">
                <a:defRPr/>
              </a:pPr>
              <a:t>25</a:t>
            </a:fld>
            <a:endParaRPr lang="en-US">
              <a:solidFill>
                <a:prstClr val="black"/>
              </a:solidFill>
              <a:latin typeface="Calibri"/>
            </a:endParaRPr>
          </a:p>
        </p:txBody>
      </p:sp>
    </p:spTree>
    <p:extLst>
      <p:ext uri="{BB962C8B-B14F-4D97-AF65-F5344CB8AC3E}">
        <p14:creationId xmlns:p14="http://schemas.microsoft.com/office/powerpoint/2010/main" val="434216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14D2C-DBD5-49B3-8F71-02FD7F534F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8902605-1D33-4FB4-BBD0-7561C6E6D5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3EA015F-454D-4D27-AF02-8B307F58EA25}"/>
              </a:ext>
            </a:extLst>
          </p:cNvPr>
          <p:cNvSpPr>
            <a:spLocks noGrp="1"/>
          </p:cNvSpPr>
          <p:nvPr>
            <p:ph type="dt" sz="half" idx="10"/>
          </p:nvPr>
        </p:nvSpPr>
        <p:spPr/>
        <p:txBody>
          <a:bodyPr/>
          <a:lstStyle/>
          <a:p>
            <a:fld id="{73E0CD87-BF62-E34D-A2D2-58DFDF7CE85E}" type="datetime1">
              <a:rPr lang="en-US" smtClean="0"/>
              <a:t>10/5/2021</a:t>
            </a:fld>
            <a:endParaRPr lang="en-GB"/>
          </a:p>
        </p:txBody>
      </p:sp>
      <p:sp>
        <p:nvSpPr>
          <p:cNvPr id="5" name="Footer Placeholder 4">
            <a:extLst>
              <a:ext uri="{FF2B5EF4-FFF2-40B4-BE49-F238E27FC236}">
                <a16:creationId xmlns:a16="http://schemas.microsoft.com/office/drawing/2014/main" id="{EF99C095-344A-47BC-BC48-3491A2D9782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FCD19FC-E57B-408F-9D91-1E264588AC91}"/>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1030481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45840-424A-4D32-836C-CBE483BC46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FE555F31-99D9-4576-BC3C-D7E64F58AF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16B33FE-C2F0-4CAD-B1F7-446D315EE1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9C8723-F725-4EE8-8D0B-CA7A10584E92}"/>
              </a:ext>
            </a:extLst>
          </p:cNvPr>
          <p:cNvSpPr>
            <a:spLocks noGrp="1"/>
          </p:cNvSpPr>
          <p:nvPr>
            <p:ph type="dt" sz="half" idx="10"/>
          </p:nvPr>
        </p:nvSpPr>
        <p:spPr/>
        <p:txBody>
          <a:bodyPr/>
          <a:lstStyle/>
          <a:p>
            <a:fld id="{BCC2E92C-985B-D84F-A814-03498E562240}" type="datetime1">
              <a:rPr lang="en-US" smtClean="0"/>
              <a:t>10/5/2021</a:t>
            </a:fld>
            <a:endParaRPr lang="en-GB"/>
          </a:p>
        </p:txBody>
      </p:sp>
      <p:sp>
        <p:nvSpPr>
          <p:cNvPr id="6" name="Footer Placeholder 5">
            <a:extLst>
              <a:ext uri="{FF2B5EF4-FFF2-40B4-BE49-F238E27FC236}">
                <a16:creationId xmlns:a16="http://schemas.microsoft.com/office/drawing/2014/main" id="{454FDCD9-0852-4660-A9A1-7D48A8B84C1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EE71A92-3915-47AD-BC38-6FB809CAD5D7}"/>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1934659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80B8-0D79-4C4D-AEBA-7B6E80D75DF5}"/>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4599779-0046-436B-941A-B19941ED596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F7040CE-B15C-45A3-9240-F52201940B1C}"/>
              </a:ext>
            </a:extLst>
          </p:cNvPr>
          <p:cNvSpPr>
            <a:spLocks noGrp="1"/>
          </p:cNvSpPr>
          <p:nvPr>
            <p:ph type="dt" sz="half" idx="10"/>
          </p:nvPr>
        </p:nvSpPr>
        <p:spPr/>
        <p:txBody>
          <a:bodyPr/>
          <a:lstStyle/>
          <a:p>
            <a:fld id="{487CDFE0-A9BF-AE4D-A823-25D1723608C4}" type="datetime1">
              <a:rPr lang="en-US" smtClean="0"/>
              <a:t>10/5/2021</a:t>
            </a:fld>
            <a:endParaRPr lang="en-GB"/>
          </a:p>
        </p:txBody>
      </p:sp>
      <p:sp>
        <p:nvSpPr>
          <p:cNvPr id="5" name="Footer Placeholder 4">
            <a:extLst>
              <a:ext uri="{FF2B5EF4-FFF2-40B4-BE49-F238E27FC236}">
                <a16:creationId xmlns:a16="http://schemas.microsoft.com/office/drawing/2014/main" id="{7DF5631F-34B7-4E62-B511-C17CDFE5CD5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6AC2411-6284-4CCF-A5CC-607E6DD3860B}"/>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4813113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84A406-6F32-4BC8-8A0B-AA5360C71B2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5D32B97-E325-4F39-B037-097285299BE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BAAA075-AF00-4DFE-B54C-D2F9E5B8358D}"/>
              </a:ext>
            </a:extLst>
          </p:cNvPr>
          <p:cNvSpPr>
            <a:spLocks noGrp="1"/>
          </p:cNvSpPr>
          <p:nvPr>
            <p:ph type="dt" sz="half" idx="10"/>
          </p:nvPr>
        </p:nvSpPr>
        <p:spPr/>
        <p:txBody>
          <a:bodyPr/>
          <a:lstStyle/>
          <a:p>
            <a:fld id="{A51FBFE1-6D43-0745-AC57-422B40BAF37F}" type="datetime1">
              <a:rPr lang="en-US" smtClean="0"/>
              <a:t>10/5/2021</a:t>
            </a:fld>
            <a:endParaRPr lang="en-GB"/>
          </a:p>
        </p:txBody>
      </p:sp>
      <p:sp>
        <p:nvSpPr>
          <p:cNvPr id="5" name="Footer Placeholder 4">
            <a:extLst>
              <a:ext uri="{FF2B5EF4-FFF2-40B4-BE49-F238E27FC236}">
                <a16:creationId xmlns:a16="http://schemas.microsoft.com/office/drawing/2014/main" id="{9B25614B-D87A-44EA-9F48-2D9E3833D1B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B762591-11A2-4C77-ACFC-83039BBFD76C}"/>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2616142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8EDE5F-A56F-4E33-94F1-59BF444632C6}" type="datetimeFigureOut">
              <a:rPr lang="en-US" smtClean="0"/>
              <a:t>10/5/2021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78C396-81CD-45F4-9035-0D52B625271C}" type="slidenum">
              <a:rPr lang="en-US" smtClean="0"/>
              <a:t>‹#›</a:t>
            </a:fld>
            <a:endParaRPr lang="en-US"/>
          </a:p>
        </p:txBody>
      </p:sp>
    </p:spTree>
    <p:extLst>
      <p:ext uri="{BB962C8B-B14F-4D97-AF65-F5344CB8AC3E}">
        <p14:creationId xmlns:p14="http://schemas.microsoft.com/office/powerpoint/2010/main" val="2390147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Body text">
    <p:spTree>
      <p:nvGrpSpPr>
        <p:cNvPr id="1" name=""/>
        <p:cNvGrpSpPr/>
        <p:nvPr/>
      </p:nvGrpSpPr>
      <p:grpSpPr>
        <a:xfrm>
          <a:off x="0" y="0"/>
          <a:ext cx="0" cy="0"/>
          <a:chOff x="0" y="0"/>
          <a:chExt cx="0" cy="0"/>
        </a:xfrm>
      </p:grpSpPr>
      <p:sp>
        <p:nvSpPr>
          <p:cNvPr id="4" name="Text Placeholder 2"/>
          <p:cNvSpPr>
            <a:spLocks noGrp="1"/>
          </p:cNvSpPr>
          <p:nvPr>
            <p:ph type="body" idx="1"/>
          </p:nvPr>
        </p:nvSpPr>
        <p:spPr>
          <a:xfrm>
            <a:off x="414866" y="873761"/>
            <a:ext cx="11317817" cy="525240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1"/>
          <p:cNvSpPr>
            <a:spLocks noGrp="1"/>
          </p:cNvSpPr>
          <p:nvPr>
            <p:ph type="title"/>
          </p:nvPr>
        </p:nvSpPr>
        <p:spPr>
          <a:xfrm>
            <a:off x="437938" y="1"/>
            <a:ext cx="11316124" cy="686588"/>
          </a:xfrm>
        </p:spPr>
        <p:txBody>
          <a:bodyPr/>
          <a:lstStyle/>
          <a:p>
            <a:r>
              <a:rPr lang="en-US" dirty="0"/>
              <a:t>Click to edit Master title style</a:t>
            </a:r>
          </a:p>
        </p:txBody>
      </p:sp>
    </p:spTree>
    <p:extLst>
      <p:ext uri="{BB962C8B-B14F-4D97-AF65-F5344CB8AC3E}">
        <p14:creationId xmlns:p14="http://schemas.microsoft.com/office/powerpoint/2010/main" val="26843122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54D86-84AC-8F41-9290-3674347CA0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a:p>
        </p:txBody>
      </p:sp>
      <p:sp>
        <p:nvSpPr>
          <p:cNvPr id="3" name="Subtitle 2">
            <a:extLst>
              <a:ext uri="{FF2B5EF4-FFF2-40B4-BE49-F238E27FC236}">
                <a16:creationId xmlns:a16="http://schemas.microsoft.com/office/drawing/2014/main" id="{C87052F9-059B-4848-8B16-390659B522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4" name="Date Placeholder 3">
            <a:extLst>
              <a:ext uri="{FF2B5EF4-FFF2-40B4-BE49-F238E27FC236}">
                <a16:creationId xmlns:a16="http://schemas.microsoft.com/office/drawing/2014/main" id="{38A2067B-0849-B549-B0E4-44F482B5A25B}"/>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76C1AF53-3044-1D43-BE18-5F67A5DB8743}"/>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EB39C13-7D7E-8F42-A895-D650FF3B7754}"/>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4394909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A829C-D2E8-C245-8224-473B4B578DFA}"/>
              </a:ext>
            </a:extLst>
          </p:cNvPr>
          <p:cNvSpPr>
            <a:spLocks noGrp="1"/>
          </p:cNvSpPr>
          <p:nvPr>
            <p:ph type="title"/>
          </p:nvPr>
        </p:nvSpPr>
        <p:spPr/>
        <p:txBody>
          <a:bodyPr/>
          <a:lstStyle/>
          <a:p>
            <a:r>
              <a:rPr lang="en-US"/>
              <a:t>Click to edit Master title style</a:t>
            </a:r>
            <a:endParaRPr/>
          </a:p>
        </p:txBody>
      </p:sp>
      <p:sp>
        <p:nvSpPr>
          <p:cNvPr id="3" name="Content Placeholder 2">
            <a:extLst>
              <a:ext uri="{FF2B5EF4-FFF2-40B4-BE49-F238E27FC236}">
                <a16:creationId xmlns:a16="http://schemas.microsoft.com/office/drawing/2014/main" id="{6D510C23-B7B5-F94D-8822-E0EA186461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87177724-19CD-CC4B-BF29-103F1446D64C}"/>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3630C6FF-D56D-2545-831A-144C23630CD3}"/>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5AF34940-CD39-0C4B-A24D-CBC8B25CB5B1}"/>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14490053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BC6C5-2E05-7B40-9999-ACD0E0B7DE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a:p>
        </p:txBody>
      </p:sp>
      <p:sp>
        <p:nvSpPr>
          <p:cNvPr id="3" name="Text Placeholder 2">
            <a:extLst>
              <a:ext uri="{FF2B5EF4-FFF2-40B4-BE49-F238E27FC236}">
                <a16:creationId xmlns:a16="http://schemas.microsoft.com/office/drawing/2014/main" id="{453A95CB-7782-CF43-97C7-92456AD6CF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19EFE4-50C7-8A41-8298-4A29C52B1E3A}"/>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61149D4D-C017-184C-8323-767FCC7C6465}"/>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5BB0AEC-6F3A-1C4F-A979-8447B7436E8C}"/>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13378202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309E6-20E0-A349-8A7E-D15CEEECB6E7}"/>
              </a:ext>
            </a:extLst>
          </p:cNvPr>
          <p:cNvSpPr>
            <a:spLocks noGrp="1"/>
          </p:cNvSpPr>
          <p:nvPr>
            <p:ph type="title"/>
          </p:nvPr>
        </p:nvSpPr>
        <p:spPr/>
        <p:txBody>
          <a:bodyPr/>
          <a:lstStyle/>
          <a:p>
            <a:r>
              <a:rPr lang="en-US"/>
              <a:t>Click to edit Master title style</a:t>
            </a:r>
            <a:endParaRPr/>
          </a:p>
        </p:txBody>
      </p:sp>
      <p:sp>
        <p:nvSpPr>
          <p:cNvPr id="3" name="Content Placeholder 2">
            <a:extLst>
              <a:ext uri="{FF2B5EF4-FFF2-40B4-BE49-F238E27FC236}">
                <a16:creationId xmlns:a16="http://schemas.microsoft.com/office/drawing/2014/main" id="{C2CB9258-CF63-F34B-86B9-02D838516D1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a:extLst>
              <a:ext uri="{FF2B5EF4-FFF2-40B4-BE49-F238E27FC236}">
                <a16:creationId xmlns:a16="http://schemas.microsoft.com/office/drawing/2014/main" id="{22671043-411E-AD48-8764-C7D690AB707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a:extLst>
              <a:ext uri="{FF2B5EF4-FFF2-40B4-BE49-F238E27FC236}">
                <a16:creationId xmlns:a16="http://schemas.microsoft.com/office/drawing/2014/main" id="{CC635DC7-4AB2-0640-B7FD-B666021A418E}"/>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6" name="Footer Placeholder 5">
            <a:extLst>
              <a:ext uri="{FF2B5EF4-FFF2-40B4-BE49-F238E27FC236}">
                <a16:creationId xmlns:a16="http://schemas.microsoft.com/office/drawing/2014/main" id="{87A61822-5225-B948-B80F-C710854E008E}"/>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D68FD65C-2A4A-7347-8672-68B0E225B789}"/>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12700216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EBEF2-D722-2644-B824-E4B7843A2794}"/>
              </a:ext>
            </a:extLst>
          </p:cNvPr>
          <p:cNvSpPr>
            <a:spLocks noGrp="1"/>
          </p:cNvSpPr>
          <p:nvPr>
            <p:ph type="title"/>
          </p:nvPr>
        </p:nvSpPr>
        <p:spPr>
          <a:xfrm>
            <a:off x="839788" y="365125"/>
            <a:ext cx="10515600" cy="1325563"/>
          </a:xfrm>
        </p:spPr>
        <p:txBody>
          <a:bodyPr/>
          <a:lstStyle/>
          <a:p>
            <a:r>
              <a:rPr lang="en-US"/>
              <a:t>Click to edit Master title style</a:t>
            </a:r>
            <a:endParaRPr/>
          </a:p>
        </p:txBody>
      </p:sp>
      <p:sp>
        <p:nvSpPr>
          <p:cNvPr id="3" name="Text Placeholder 2">
            <a:extLst>
              <a:ext uri="{FF2B5EF4-FFF2-40B4-BE49-F238E27FC236}">
                <a16:creationId xmlns:a16="http://schemas.microsoft.com/office/drawing/2014/main" id="{D43A63AB-C8AB-864A-B47E-21DD148D1D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E7B902-5F18-7B40-91D1-300A12F011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a:extLst>
              <a:ext uri="{FF2B5EF4-FFF2-40B4-BE49-F238E27FC236}">
                <a16:creationId xmlns:a16="http://schemas.microsoft.com/office/drawing/2014/main" id="{B089EC78-6C13-9040-BFE8-5BEEABD83E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EB80DD-FC06-4C43-AB2A-AE12FB11A8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a:extLst>
              <a:ext uri="{FF2B5EF4-FFF2-40B4-BE49-F238E27FC236}">
                <a16:creationId xmlns:a16="http://schemas.microsoft.com/office/drawing/2014/main" id="{2D185438-F330-C14E-B01E-9C06859D3EE1}"/>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8" name="Footer Placeholder 7">
            <a:extLst>
              <a:ext uri="{FF2B5EF4-FFF2-40B4-BE49-F238E27FC236}">
                <a16:creationId xmlns:a16="http://schemas.microsoft.com/office/drawing/2014/main" id="{B488E0DD-8627-7440-9912-2A77AA61B98B}"/>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E97170A0-C76C-204E-ACB8-99A98F5CC74E}"/>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3490721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EE1C945-234D-4184-A39E-260E5DCCAB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992694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AC71B-72A8-B049-8163-A3D21E217583}"/>
              </a:ext>
            </a:extLst>
          </p:cNvPr>
          <p:cNvSpPr>
            <a:spLocks noGrp="1"/>
          </p:cNvSpPr>
          <p:nvPr>
            <p:ph type="title"/>
          </p:nvPr>
        </p:nvSpPr>
        <p:spPr/>
        <p:txBody>
          <a:bodyPr/>
          <a:lstStyle/>
          <a:p>
            <a:r>
              <a:rPr lang="en-US"/>
              <a:t>Click to edit Master title style</a:t>
            </a:r>
            <a:endParaRPr/>
          </a:p>
        </p:txBody>
      </p:sp>
      <p:sp>
        <p:nvSpPr>
          <p:cNvPr id="3" name="Date Placeholder 2">
            <a:extLst>
              <a:ext uri="{FF2B5EF4-FFF2-40B4-BE49-F238E27FC236}">
                <a16:creationId xmlns:a16="http://schemas.microsoft.com/office/drawing/2014/main" id="{3CC95366-3ACC-334A-8070-3DF00F23F57C}"/>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4" name="Footer Placeholder 3">
            <a:extLst>
              <a:ext uri="{FF2B5EF4-FFF2-40B4-BE49-F238E27FC236}">
                <a16:creationId xmlns:a16="http://schemas.microsoft.com/office/drawing/2014/main" id="{6BBD66B2-2B09-2C45-8E97-A0AC8648631E}"/>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C8A99449-E95E-CD48-BDDF-7C603E8A9DE3}"/>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305986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F98F6F-4B39-7F43-8B99-423BF2FCCDDA}"/>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3" name="Footer Placeholder 2">
            <a:extLst>
              <a:ext uri="{FF2B5EF4-FFF2-40B4-BE49-F238E27FC236}">
                <a16:creationId xmlns:a16="http://schemas.microsoft.com/office/drawing/2014/main" id="{052A30EB-A07F-9849-A6E0-342AAED4F308}"/>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6E15E4FE-CB95-FF4E-9674-7A1A271955BC}"/>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12964384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EF1D4-2659-5E4E-BB1D-7ECA4E9A4A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a:p>
        </p:txBody>
      </p:sp>
      <p:sp>
        <p:nvSpPr>
          <p:cNvPr id="3" name="Content Placeholder 2">
            <a:extLst>
              <a:ext uri="{FF2B5EF4-FFF2-40B4-BE49-F238E27FC236}">
                <a16:creationId xmlns:a16="http://schemas.microsoft.com/office/drawing/2014/main" id="{1E204438-C963-8443-A522-391F370C9B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a:extLst>
              <a:ext uri="{FF2B5EF4-FFF2-40B4-BE49-F238E27FC236}">
                <a16:creationId xmlns:a16="http://schemas.microsoft.com/office/drawing/2014/main" id="{D75E97AB-16F0-E34F-9BDC-F8E4C7A8E4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B336B1-FC4F-9544-9945-8CA046713140}"/>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6" name="Footer Placeholder 5">
            <a:extLst>
              <a:ext uri="{FF2B5EF4-FFF2-40B4-BE49-F238E27FC236}">
                <a16:creationId xmlns:a16="http://schemas.microsoft.com/office/drawing/2014/main" id="{5162961F-435A-ED4B-A48B-81CBBEC7A7E5}"/>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98EEA6C8-1E17-DD48-A6EA-ECDF748E0DFE}"/>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24698779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DB72D-7B20-724A-B793-F2528730C7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a:p>
        </p:txBody>
      </p:sp>
      <p:sp>
        <p:nvSpPr>
          <p:cNvPr id="3" name="Picture Placeholder 2">
            <a:extLst>
              <a:ext uri="{FF2B5EF4-FFF2-40B4-BE49-F238E27FC236}">
                <a16:creationId xmlns:a16="http://schemas.microsoft.com/office/drawing/2014/main" id="{F4AAAFF0-2DA9-AF43-8028-FB19159930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a:extLst>
              <a:ext uri="{FF2B5EF4-FFF2-40B4-BE49-F238E27FC236}">
                <a16:creationId xmlns:a16="http://schemas.microsoft.com/office/drawing/2014/main" id="{298732D2-AB03-E542-AA77-FF436CED6C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828339-98EA-5341-87C8-566DA560877D}"/>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6" name="Footer Placeholder 5">
            <a:extLst>
              <a:ext uri="{FF2B5EF4-FFF2-40B4-BE49-F238E27FC236}">
                <a16:creationId xmlns:a16="http://schemas.microsoft.com/office/drawing/2014/main" id="{B6F6E5C1-8DAD-634A-9A2B-7FEDE940F5ED}"/>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B9081470-7EAE-714F-82D6-3B759F230085}"/>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37787028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EF120-5BEA-E348-97D3-6EC5339DCCF2}"/>
              </a:ext>
            </a:extLst>
          </p:cNvPr>
          <p:cNvSpPr>
            <a:spLocks noGrp="1"/>
          </p:cNvSpPr>
          <p:nvPr>
            <p:ph type="title"/>
          </p:nvPr>
        </p:nvSpPr>
        <p:spPr/>
        <p:txBody>
          <a:bodyPr/>
          <a:lstStyle/>
          <a:p>
            <a:r>
              <a:rPr lang="en-US"/>
              <a:t>Click to edit Master title style</a:t>
            </a:r>
            <a:endParaRPr/>
          </a:p>
        </p:txBody>
      </p:sp>
      <p:sp>
        <p:nvSpPr>
          <p:cNvPr id="3" name="Vertical Text Placeholder 2">
            <a:extLst>
              <a:ext uri="{FF2B5EF4-FFF2-40B4-BE49-F238E27FC236}">
                <a16:creationId xmlns:a16="http://schemas.microsoft.com/office/drawing/2014/main" id="{2DA7CCC7-DE19-184B-A30E-6972FAED42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AC685B92-E758-1547-B89C-9265FB7FCDBB}"/>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6D8A8913-97CC-E14D-8F44-56BC784D4E3D}"/>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28B8F85-6425-A448-B512-9BC0C64D62DE}"/>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27925200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FC0AAD-D06D-7348-9654-A1703CC643C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a:p>
        </p:txBody>
      </p:sp>
      <p:sp>
        <p:nvSpPr>
          <p:cNvPr id="3" name="Vertical Text Placeholder 2">
            <a:extLst>
              <a:ext uri="{FF2B5EF4-FFF2-40B4-BE49-F238E27FC236}">
                <a16:creationId xmlns:a16="http://schemas.microsoft.com/office/drawing/2014/main" id="{6A9910A2-DEAC-9D4E-8E59-795B549770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F7C7C123-116C-394B-B8DA-DA82171ABE43}"/>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FD73FFF0-1BAF-9140-92E7-9459B67E0871}"/>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F623B264-96F6-204C-85F1-39CD82B13F10}"/>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2309435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descr="A close up of a camera&#10;&#10;Description automatically generated">
            <a:extLst>
              <a:ext uri="{FF2B5EF4-FFF2-40B4-BE49-F238E27FC236}">
                <a16:creationId xmlns:a16="http://schemas.microsoft.com/office/drawing/2014/main" id="{E0D5EA25-1ABD-42D6-A011-56D887E041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2602" y="605106"/>
            <a:ext cx="12192000" cy="6858000"/>
          </a:xfrm>
          <a:prstGeom prst="rect">
            <a:avLst/>
          </a:prstGeom>
        </p:spPr>
      </p:pic>
    </p:spTree>
    <p:extLst>
      <p:ext uri="{BB962C8B-B14F-4D97-AF65-F5344CB8AC3E}">
        <p14:creationId xmlns:p14="http://schemas.microsoft.com/office/powerpoint/2010/main" val="1516454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E815DF7-9DDB-4CC8-AFEA-2F591515C570}"/>
              </a:ext>
            </a:extLst>
          </p:cNvPr>
          <p:cNvSpPr/>
          <p:nvPr/>
        </p:nvSpPr>
        <p:spPr>
          <a:xfrm>
            <a:off x="0" y="0"/>
            <a:ext cx="3746090"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1">
            <a:extLst>
              <a:ext uri="{FF2B5EF4-FFF2-40B4-BE49-F238E27FC236}">
                <a16:creationId xmlns:a16="http://schemas.microsoft.com/office/drawing/2014/main" id="{0983592A-7F1B-4262-AE39-135CC384FE77}"/>
              </a:ext>
            </a:extLst>
          </p:cNvPr>
          <p:cNvSpPr/>
          <p:nvPr/>
        </p:nvSpPr>
        <p:spPr>
          <a:xfrm>
            <a:off x="643442" y="4273931"/>
            <a:ext cx="2515249" cy="1569660"/>
          </a:xfrm>
          <a:prstGeom prst="rect">
            <a:avLst/>
          </a:prstGeom>
        </p:spPr>
        <p:txBody>
          <a:bodyPr wrap="square">
            <a:spAutoFit/>
          </a:bodyPr>
          <a:lstStyle/>
          <a:p>
            <a:r>
              <a:rPr lang="en-GB" sz="3200">
                <a:solidFill>
                  <a:schemeClr val="bg1"/>
                </a:solidFill>
                <a:latin typeface="Assistant Light" panose="00000400000000000000" pitchFamily="2" charset="-79"/>
                <a:ea typeface="Roboto" panose="02000000000000000000" pitchFamily="2" charset="0"/>
                <a:cs typeface="Assistant Light" panose="00000400000000000000" pitchFamily="2" charset="-79"/>
              </a:rPr>
              <a:t>Four Unique &amp; Proprietary Technologies </a:t>
            </a:r>
          </a:p>
        </p:txBody>
      </p:sp>
    </p:spTree>
    <p:extLst>
      <p:ext uri="{BB962C8B-B14F-4D97-AF65-F5344CB8AC3E}">
        <p14:creationId xmlns:p14="http://schemas.microsoft.com/office/powerpoint/2010/main" val="2183861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E815DF7-9DDB-4CC8-AFEA-2F591515C570}"/>
              </a:ext>
            </a:extLst>
          </p:cNvPr>
          <p:cNvSpPr/>
          <p:nvPr/>
        </p:nvSpPr>
        <p:spPr>
          <a:xfrm>
            <a:off x="0" y="0"/>
            <a:ext cx="3746090"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187479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67FA8-9ECA-48BB-B184-D9B61F47E5B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3FDB639-9284-45BD-A209-71F5969A1B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D1D3A77-21F4-4A3F-A6E4-766644A42C0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E14835A-38CC-410F-9979-CF3911C21F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3E620FD-14B7-492E-B1E6-F776AE38699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1DFF859-1D0C-4A99-943A-1481F1057FC3}"/>
              </a:ext>
            </a:extLst>
          </p:cNvPr>
          <p:cNvSpPr>
            <a:spLocks noGrp="1"/>
          </p:cNvSpPr>
          <p:nvPr>
            <p:ph type="dt" sz="half" idx="10"/>
          </p:nvPr>
        </p:nvSpPr>
        <p:spPr/>
        <p:txBody>
          <a:bodyPr/>
          <a:lstStyle/>
          <a:p>
            <a:fld id="{C9F816AE-207D-DE45-AA2A-3D696EAEDEA3}" type="datetime1">
              <a:rPr lang="en-US" smtClean="0"/>
              <a:t>10/5/2021</a:t>
            </a:fld>
            <a:endParaRPr lang="en-GB"/>
          </a:p>
        </p:txBody>
      </p:sp>
      <p:sp>
        <p:nvSpPr>
          <p:cNvPr id="8" name="Footer Placeholder 7">
            <a:extLst>
              <a:ext uri="{FF2B5EF4-FFF2-40B4-BE49-F238E27FC236}">
                <a16:creationId xmlns:a16="http://schemas.microsoft.com/office/drawing/2014/main" id="{8A38FD2E-49B7-4575-B944-B3A76027AD6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8E1D4880-6400-401E-BF84-C9A3AB3C8B6D}"/>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1612932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C4336-32C1-47C0-B952-F132403A53F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E9ACE47-361F-4E6A-A935-E7ADCF15FFC1}"/>
              </a:ext>
            </a:extLst>
          </p:cNvPr>
          <p:cNvSpPr>
            <a:spLocks noGrp="1"/>
          </p:cNvSpPr>
          <p:nvPr>
            <p:ph type="dt" sz="half" idx="10"/>
          </p:nvPr>
        </p:nvSpPr>
        <p:spPr/>
        <p:txBody>
          <a:bodyPr/>
          <a:lstStyle/>
          <a:p>
            <a:fld id="{E0C04AD3-2D49-3F4F-91FF-4C2C776AAA82}" type="datetime1">
              <a:rPr lang="en-US" smtClean="0"/>
              <a:t>10/5/2021</a:t>
            </a:fld>
            <a:endParaRPr lang="en-GB"/>
          </a:p>
        </p:txBody>
      </p:sp>
      <p:sp>
        <p:nvSpPr>
          <p:cNvPr id="4" name="Footer Placeholder 3">
            <a:extLst>
              <a:ext uri="{FF2B5EF4-FFF2-40B4-BE49-F238E27FC236}">
                <a16:creationId xmlns:a16="http://schemas.microsoft.com/office/drawing/2014/main" id="{73EE47E8-0F9D-455B-BCC2-C31A075A74E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0A3F841-D43D-475B-BC61-3B63088FDC5C}"/>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2350183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054C97-1C9A-42E0-B5D6-7364EFE821E2}"/>
              </a:ext>
            </a:extLst>
          </p:cNvPr>
          <p:cNvSpPr>
            <a:spLocks noGrp="1"/>
          </p:cNvSpPr>
          <p:nvPr>
            <p:ph type="dt" sz="half" idx="10"/>
          </p:nvPr>
        </p:nvSpPr>
        <p:spPr/>
        <p:txBody>
          <a:bodyPr/>
          <a:lstStyle/>
          <a:p>
            <a:fld id="{A3000E9F-8535-CA46-B9F3-AA13DC276807}" type="datetime1">
              <a:rPr lang="en-US" smtClean="0"/>
              <a:t>10/5/2021</a:t>
            </a:fld>
            <a:endParaRPr lang="en-GB"/>
          </a:p>
        </p:txBody>
      </p:sp>
      <p:sp>
        <p:nvSpPr>
          <p:cNvPr id="3" name="Footer Placeholder 2">
            <a:extLst>
              <a:ext uri="{FF2B5EF4-FFF2-40B4-BE49-F238E27FC236}">
                <a16:creationId xmlns:a16="http://schemas.microsoft.com/office/drawing/2014/main" id="{FF7E4048-7D06-4237-8C24-AF83ECBF1CD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B0ED0F8-B44A-4884-A6BC-3EAC68B9A05E}"/>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3963558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D4ED4-B894-4416-A22D-7950334D24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6FBB2FDE-4A31-492E-ABDF-7DFFCBB138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9FE5875-E0AA-4E43-9D04-8F543F534E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8E2B120-1139-4CA8-98D3-32C0B37065A6}"/>
              </a:ext>
            </a:extLst>
          </p:cNvPr>
          <p:cNvSpPr>
            <a:spLocks noGrp="1"/>
          </p:cNvSpPr>
          <p:nvPr>
            <p:ph type="dt" sz="half" idx="10"/>
          </p:nvPr>
        </p:nvSpPr>
        <p:spPr/>
        <p:txBody>
          <a:bodyPr/>
          <a:lstStyle/>
          <a:p>
            <a:fld id="{67F9D6B5-96A7-7741-B2D0-D0ED224AB02A}" type="datetime1">
              <a:rPr lang="en-US" smtClean="0"/>
              <a:t>10/5/2021</a:t>
            </a:fld>
            <a:endParaRPr lang="en-GB"/>
          </a:p>
        </p:txBody>
      </p:sp>
      <p:sp>
        <p:nvSpPr>
          <p:cNvPr id="6" name="Footer Placeholder 5">
            <a:extLst>
              <a:ext uri="{FF2B5EF4-FFF2-40B4-BE49-F238E27FC236}">
                <a16:creationId xmlns:a16="http://schemas.microsoft.com/office/drawing/2014/main" id="{9207E863-DF7D-4E10-85C3-8FCCFC7EFCC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CBEDFCD-719D-48B5-A4A5-BFFC3D771171}"/>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82117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27478D-A67E-45B9-BFF5-8F3880D2AF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16BAFCD-99E6-4A0B-AA34-F82448D2B8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CAAC70F-6EC4-445B-A0F2-83CAEFFFE2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966770-CF37-4C49-8471-F0724F68CD70}" type="datetime1">
              <a:rPr lang="en-US" smtClean="0"/>
              <a:t>10/5/2021</a:t>
            </a:fld>
            <a:endParaRPr lang="en-GB"/>
          </a:p>
        </p:txBody>
      </p:sp>
      <p:sp>
        <p:nvSpPr>
          <p:cNvPr id="5" name="Footer Placeholder 4">
            <a:extLst>
              <a:ext uri="{FF2B5EF4-FFF2-40B4-BE49-F238E27FC236}">
                <a16:creationId xmlns:a16="http://schemas.microsoft.com/office/drawing/2014/main" id="{41EFB3C3-1E1B-44BE-86B5-3E742F4A0E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8F8E710-DF18-41D7-AD8D-3900C67ED8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1B59D1-E37D-4E3F-81E5-C5BBDA76D10C}" type="slidenum">
              <a:rPr lang="en-GB" smtClean="0"/>
              <a:t>‹#›</a:t>
            </a:fld>
            <a:endParaRPr lang="en-GB"/>
          </a:p>
        </p:txBody>
      </p:sp>
    </p:spTree>
    <p:extLst>
      <p:ext uri="{BB962C8B-B14F-4D97-AF65-F5344CB8AC3E}">
        <p14:creationId xmlns:p14="http://schemas.microsoft.com/office/powerpoint/2010/main" val="274753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1"/>
            </a:gs>
            <a:gs pos="74000">
              <a:srgbClr val="8192AD"/>
            </a:gs>
            <a:gs pos="83000">
              <a:schemeClr val="accent1">
                <a:lumMod val="45000"/>
                <a:lumOff val="55000"/>
              </a:schemeClr>
            </a:gs>
            <a:gs pos="100000">
              <a:schemeClr val="accent1">
                <a:lumMod val="30000"/>
                <a:lumOff val="70000"/>
              </a:schemeClr>
            </a:gs>
          </a:gsLst>
          <a:lin ang="13800000" scaled="0"/>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538A18C-72D1-194B-9ADD-7EB1B9CDC60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a:p>
        </p:txBody>
      </p:sp>
      <p:sp>
        <p:nvSpPr>
          <p:cNvPr id="3" name="Text Placeholder 2">
            <a:extLst>
              <a:ext uri="{FF2B5EF4-FFF2-40B4-BE49-F238E27FC236}">
                <a16:creationId xmlns:a16="http://schemas.microsoft.com/office/drawing/2014/main" id="{3AEF9F1A-C539-C646-AEFF-D55BDBA82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EF1F4F27-2A40-C342-AFB3-DD1AB756DD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CEF3B9-B4DE-134C-8877-9ACEE5E28344}" type="datetimeFigureOut">
              <a:rPr lang="en-IL" smtClean="0"/>
              <a:t>10/05/2021</a:t>
            </a:fld>
            <a:endParaRPr/>
          </a:p>
        </p:txBody>
      </p:sp>
      <p:sp>
        <p:nvSpPr>
          <p:cNvPr id="5" name="Footer Placeholder 4">
            <a:extLst>
              <a:ext uri="{FF2B5EF4-FFF2-40B4-BE49-F238E27FC236}">
                <a16:creationId xmlns:a16="http://schemas.microsoft.com/office/drawing/2014/main" id="{1DB64664-0E78-D241-A7E4-770505C8D7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a:p>
        </p:txBody>
      </p:sp>
      <p:sp>
        <p:nvSpPr>
          <p:cNvPr id="6" name="Slide Number Placeholder 5">
            <a:extLst>
              <a:ext uri="{FF2B5EF4-FFF2-40B4-BE49-F238E27FC236}">
                <a16:creationId xmlns:a16="http://schemas.microsoft.com/office/drawing/2014/main" id="{242CDF7F-F0A2-0A44-AB1F-3266BAE96A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53D519-688F-5D47-8A3B-7AE11F82E811}" type="slidenum">
              <a:rPr lang="en-IL" smtClean="0"/>
              <a:t>‹#›</a:t>
            </a:fld>
            <a:endParaRPr/>
          </a:p>
        </p:txBody>
      </p:sp>
    </p:spTree>
    <p:extLst>
      <p:ext uri="{BB962C8B-B14F-4D97-AF65-F5344CB8AC3E}">
        <p14:creationId xmlns:p14="http://schemas.microsoft.com/office/powerpoint/2010/main" val="1932214215"/>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8.xml"/><Relationship Id="rId5" Type="http://schemas.openxmlformats.org/officeDocument/2006/relationships/image" Target="../media/image33.png"/><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34.png"/><Relationship Id="rId4" Type="http://schemas.openxmlformats.org/officeDocument/2006/relationships/image" Target="../media/image21.svg"/></Relationships>
</file>

<file path=ppt/slides/_rels/slide18.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20.png"/><Relationship Id="rId7" Type="http://schemas.openxmlformats.org/officeDocument/2006/relationships/image" Target="../media/image37.jpe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36.tiff"/><Relationship Id="rId5" Type="http://schemas.openxmlformats.org/officeDocument/2006/relationships/image" Target="../media/image14.png"/><Relationship Id="rId4" Type="http://schemas.openxmlformats.org/officeDocument/2006/relationships/image" Target="../media/image21.svg"/><Relationship Id="rId9" Type="http://schemas.openxmlformats.org/officeDocument/2006/relationships/image" Target="../media/image39.sv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40.gif"/><Relationship Id="rId1" Type="http://schemas.openxmlformats.org/officeDocument/2006/relationships/slideLayout" Target="../slideLayouts/slideLayout8.xml"/><Relationship Id="rId4" Type="http://schemas.openxmlformats.org/officeDocument/2006/relationships/image" Target="../media/image21.sv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8.xml"/><Relationship Id="rId5" Type="http://schemas.openxmlformats.org/officeDocument/2006/relationships/image" Target="../media/image40.gif"/><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8.xml"/><Relationship Id="rId6" Type="http://schemas.openxmlformats.org/officeDocument/2006/relationships/image" Target="../media/image46.png"/><Relationship Id="rId5" Type="http://schemas.openxmlformats.org/officeDocument/2006/relationships/image" Target="../media/image45.sv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8.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 Id="rId9" Type="http://schemas.openxmlformats.org/officeDocument/2006/relationships/image" Target="../media/image45.svg"/></Relationships>
</file>

<file path=ppt/slides/_rels/slide2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chart" Target="../charts/chart7.xml"/><Relationship Id="rId7" Type="http://schemas.openxmlformats.org/officeDocument/2006/relationships/chart" Target="../charts/chart11.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chart" Target="../charts/chart10.xml"/><Relationship Id="rId5" Type="http://schemas.openxmlformats.org/officeDocument/2006/relationships/chart" Target="../charts/chart9.xml"/><Relationship Id="rId4" Type="http://schemas.openxmlformats.org/officeDocument/2006/relationships/chart" Target="../charts/chart8.xml"/><Relationship Id="rId9" Type="http://schemas.openxmlformats.org/officeDocument/2006/relationships/image" Target="../media/image45.svg"/></Relationships>
</file>

<file path=ppt/slides/_rels/slide24.xml.rels><?xml version="1.0" encoding="UTF-8" standalone="yes"?>
<Relationships xmlns="http://schemas.openxmlformats.org/package/2006/relationships"><Relationship Id="rId8" Type="http://schemas.openxmlformats.org/officeDocument/2006/relationships/image" Target="../media/image52.sv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png"/><Relationship Id="rId9" Type="http://schemas.openxmlformats.org/officeDocument/2006/relationships/hyperlink" Target="https://www.stopafib.org/downloads/News436-Europe-Prevent.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hyperlink" Target="https://www.theverge.com/2020/10/1/21496813/apple-watch-heart-monitor-ekg-false-positive"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8" Type="http://schemas.openxmlformats.org/officeDocument/2006/relationships/image" Target="../media/image57.png"/><Relationship Id="rId13" Type="http://schemas.openxmlformats.org/officeDocument/2006/relationships/image" Target="../media/image62.svg"/><Relationship Id="rId18" Type="http://schemas.openxmlformats.org/officeDocument/2006/relationships/image" Target="../media/image67.png"/><Relationship Id="rId26" Type="http://schemas.openxmlformats.org/officeDocument/2006/relationships/image" Target="../media/image75.svg"/><Relationship Id="rId3" Type="http://schemas.openxmlformats.org/officeDocument/2006/relationships/image" Target="../media/image54.svg"/><Relationship Id="rId21" Type="http://schemas.openxmlformats.org/officeDocument/2006/relationships/image" Target="../media/image70.emf"/><Relationship Id="rId7" Type="http://schemas.openxmlformats.org/officeDocument/2006/relationships/image" Target="../media/image56.svg"/><Relationship Id="rId12" Type="http://schemas.openxmlformats.org/officeDocument/2006/relationships/image" Target="../media/image61.png"/><Relationship Id="rId17" Type="http://schemas.openxmlformats.org/officeDocument/2006/relationships/image" Target="../media/image66.svg"/><Relationship Id="rId25" Type="http://schemas.openxmlformats.org/officeDocument/2006/relationships/image" Target="../media/image74.png"/><Relationship Id="rId2" Type="http://schemas.openxmlformats.org/officeDocument/2006/relationships/image" Target="../media/image53.png"/><Relationship Id="rId16" Type="http://schemas.openxmlformats.org/officeDocument/2006/relationships/image" Target="../media/image65.png"/><Relationship Id="rId20" Type="http://schemas.openxmlformats.org/officeDocument/2006/relationships/image" Target="../media/image69.png"/><Relationship Id="rId29" Type="http://schemas.openxmlformats.org/officeDocument/2006/relationships/image" Target="../media/image78.png"/><Relationship Id="rId1" Type="http://schemas.openxmlformats.org/officeDocument/2006/relationships/slideLayout" Target="../slideLayouts/slideLayout8.xml"/><Relationship Id="rId6" Type="http://schemas.openxmlformats.org/officeDocument/2006/relationships/image" Target="../media/image55.png"/><Relationship Id="rId11" Type="http://schemas.openxmlformats.org/officeDocument/2006/relationships/image" Target="../media/image60.svg"/><Relationship Id="rId24" Type="http://schemas.openxmlformats.org/officeDocument/2006/relationships/image" Target="../media/image73.png"/><Relationship Id="rId32" Type="http://schemas.openxmlformats.org/officeDocument/2006/relationships/image" Target="../media/image81.png"/><Relationship Id="rId5" Type="http://schemas.openxmlformats.org/officeDocument/2006/relationships/image" Target="../media/image5.svg"/><Relationship Id="rId15" Type="http://schemas.openxmlformats.org/officeDocument/2006/relationships/image" Target="../media/image64.svg"/><Relationship Id="rId23" Type="http://schemas.openxmlformats.org/officeDocument/2006/relationships/image" Target="../media/image72.svg"/><Relationship Id="rId28" Type="http://schemas.openxmlformats.org/officeDocument/2006/relationships/image" Target="../media/image77.svg"/><Relationship Id="rId10" Type="http://schemas.openxmlformats.org/officeDocument/2006/relationships/image" Target="../media/image59.png"/><Relationship Id="rId19" Type="http://schemas.openxmlformats.org/officeDocument/2006/relationships/image" Target="../media/image68.png"/><Relationship Id="rId31" Type="http://schemas.openxmlformats.org/officeDocument/2006/relationships/image" Target="../media/image80.png"/><Relationship Id="rId4" Type="http://schemas.openxmlformats.org/officeDocument/2006/relationships/image" Target="../media/image3.png"/><Relationship Id="rId9" Type="http://schemas.openxmlformats.org/officeDocument/2006/relationships/image" Target="../media/image58.svg"/><Relationship Id="rId14" Type="http://schemas.openxmlformats.org/officeDocument/2006/relationships/image" Target="../media/image63.png"/><Relationship Id="rId22" Type="http://schemas.openxmlformats.org/officeDocument/2006/relationships/image" Target="../media/image71.png"/><Relationship Id="rId27" Type="http://schemas.openxmlformats.org/officeDocument/2006/relationships/image" Target="../media/image76.png"/><Relationship Id="rId30" Type="http://schemas.openxmlformats.org/officeDocument/2006/relationships/image" Target="../media/image79.png"/></Relationships>
</file>

<file path=ppt/slides/_rels/slide2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8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4.sv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86.jp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8" Type="http://schemas.openxmlformats.org/officeDocument/2006/relationships/image" Target="../media/image92.svg"/><Relationship Id="rId13" Type="http://schemas.openxmlformats.org/officeDocument/2006/relationships/image" Target="../media/image97.png"/><Relationship Id="rId3" Type="http://schemas.openxmlformats.org/officeDocument/2006/relationships/image" Target="../media/image87.png"/><Relationship Id="rId7" Type="http://schemas.openxmlformats.org/officeDocument/2006/relationships/image" Target="../media/image91.png"/><Relationship Id="rId12" Type="http://schemas.openxmlformats.org/officeDocument/2006/relationships/image" Target="../media/image96.sv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90.svg"/><Relationship Id="rId11" Type="http://schemas.openxmlformats.org/officeDocument/2006/relationships/image" Target="../media/image95.png"/><Relationship Id="rId5" Type="http://schemas.openxmlformats.org/officeDocument/2006/relationships/image" Target="../media/image89.png"/><Relationship Id="rId10" Type="http://schemas.openxmlformats.org/officeDocument/2006/relationships/image" Target="../media/image94.svg"/><Relationship Id="rId4" Type="http://schemas.openxmlformats.org/officeDocument/2006/relationships/image" Target="../media/image88.svg"/><Relationship Id="rId9" Type="http://schemas.openxmlformats.org/officeDocument/2006/relationships/image" Target="../media/image93.png"/><Relationship Id="rId14" Type="http://schemas.openxmlformats.org/officeDocument/2006/relationships/image" Target="../media/image98.svg"/></Relationships>
</file>

<file path=ppt/slides/_rels/slide34.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8.xml"/><Relationship Id="rId6" Type="http://schemas.openxmlformats.org/officeDocument/2006/relationships/image" Target="../media/image103.png"/><Relationship Id="rId5" Type="http://schemas.openxmlformats.org/officeDocument/2006/relationships/image" Target="../media/image102.png"/><Relationship Id="rId4" Type="http://schemas.openxmlformats.org/officeDocument/2006/relationships/image" Target="../media/image101.png"/></Relationships>
</file>

<file path=ppt/slides/_rels/slide35.xml.rels><?xml version="1.0" encoding="UTF-8" standalone="yes"?>
<Relationships xmlns="http://schemas.openxmlformats.org/package/2006/relationships"><Relationship Id="rId8" Type="http://schemas.openxmlformats.org/officeDocument/2006/relationships/image" Target="../media/image57.png"/><Relationship Id="rId13" Type="http://schemas.openxmlformats.org/officeDocument/2006/relationships/image" Target="../media/image62.svg"/><Relationship Id="rId18" Type="http://schemas.openxmlformats.org/officeDocument/2006/relationships/image" Target="../media/image67.png"/><Relationship Id="rId26" Type="http://schemas.openxmlformats.org/officeDocument/2006/relationships/image" Target="../media/image75.svg"/><Relationship Id="rId3" Type="http://schemas.openxmlformats.org/officeDocument/2006/relationships/image" Target="../media/image54.svg"/><Relationship Id="rId21" Type="http://schemas.openxmlformats.org/officeDocument/2006/relationships/image" Target="../media/image70.emf"/><Relationship Id="rId7" Type="http://schemas.openxmlformats.org/officeDocument/2006/relationships/image" Target="../media/image56.svg"/><Relationship Id="rId12" Type="http://schemas.openxmlformats.org/officeDocument/2006/relationships/image" Target="../media/image61.png"/><Relationship Id="rId17" Type="http://schemas.openxmlformats.org/officeDocument/2006/relationships/image" Target="../media/image106.svg"/><Relationship Id="rId25" Type="http://schemas.openxmlformats.org/officeDocument/2006/relationships/image" Target="../media/image74.png"/><Relationship Id="rId2" Type="http://schemas.openxmlformats.org/officeDocument/2006/relationships/image" Target="../media/image53.png"/><Relationship Id="rId16" Type="http://schemas.openxmlformats.org/officeDocument/2006/relationships/image" Target="../media/image65.png"/><Relationship Id="rId20" Type="http://schemas.openxmlformats.org/officeDocument/2006/relationships/image" Target="../media/image69.png"/><Relationship Id="rId29" Type="http://schemas.openxmlformats.org/officeDocument/2006/relationships/image" Target="../media/image78.png"/><Relationship Id="rId1" Type="http://schemas.openxmlformats.org/officeDocument/2006/relationships/slideLayout" Target="../slideLayouts/slideLayout8.xml"/><Relationship Id="rId6" Type="http://schemas.openxmlformats.org/officeDocument/2006/relationships/image" Target="../media/image55.png"/><Relationship Id="rId11" Type="http://schemas.openxmlformats.org/officeDocument/2006/relationships/image" Target="../media/image60.svg"/><Relationship Id="rId24" Type="http://schemas.openxmlformats.org/officeDocument/2006/relationships/image" Target="../media/image73.png"/><Relationship Id="rId5" Type="http://schemas.openxmlformats.org/officeDocument/2006/relationships/image" Target="../media/image104.svg"/><Relationship Id="rId15" Type="http://schemas.openxmlformats.org/officeDocument/2006/relationships/image" Target="../media/image105.svg"/><Relationship Id="rId23" Type="http://schemas.openxmlformats.org/officeDocument/2006/relationships/image" Target="../media/image72.svg"/><Relationship Id="rId28" Type="http://schemas.openxmlformats.org/officeDocument/2006/relationships/image" Target="../media/image77.svg"/><Relationship Id="rId10" Type="http://schemas.openxmlformats.org/officeDocument/2006/relationships/image" Target="../media/image59.png"/><Relationship Id="rId19" Type="http://schemas.openxmlformats.org/officeDocument/2006/relationships/image" Target="../media/image68.png"/><Relationship Id="rId31" Type="http://schemas.openxmlformats.org/officeDocument/2006/relationships/image" Target="../media/image107.jfif"/><Relationship Id="rId4" Type="http://schemas.openxmlformats.org/officeDocument/2006/relationships/image" Target="../media/image3.png"/><Relationship Id="rId9" Type="http://schemas.openxmlformats.org/officeDocument/2006/relationships/image" Target="../media/image58.svg"/><Relationship Id="rId14" Type="http://schemas.openxmlformats.org/officeDocument/2006/relationships/image" Target="../media/image63.png"/><Relationship Id="rId22" Type="http://schemas.openxmlformats.org/officeDocument/2006/relationships/image" Target="../media/image71.png"/><Relationship Id="rId27" Type="http://schemas.openxmlformats.org/officeDocument/2006/relationships/image" Target="../media/image76.png"/><Relationship Id="rId30" Type="http://schemas.openxmlformats.org/officeDocument/2006/relationships/image" Target="../media/image79.png"/></Relationships>
</file>

<file path=ppt/slides/_rels/slide36.xml.rels><?xml version="1.0" encoding="UTF-8" standalone="yes"?>
<Relationships xmlns="http://schemas.openxmlformats.org/package/2006/relationships"><Relationship Id="rId8" Type="http://schemas.openxmlformats.org/officeDocument/2006/relationships/image" Target="../media/image113.png"/><Relationship Id="rId13" Type="http://schemas.openxmlformats.org/officeDocument/2006/relationships/image" Target="../media/image118.png"/><Relationship Id="rId18" Type="http://schemas.openxmlformats.org/officeDocument/2006/relationships/image" Target="../media/image123.jpeg"/><Relationship Id="rId26" Type="http://schemas.openxmlformats.org/officeDocument/2006/relationships/image" Target="../media/image131.png"/><Relationship Id="rId3" Type="http://schemas.openxmlformats.org/officeDocument/2006/relationships/image" Target="../media/image108.png"/><Relationship Id="rId21" Type="http://schemas.openxmlformats.org/officeDocument/2006/relationships/image" Target="../media/image126.png"/><Relationship Id="rId7" Type="http://schemas.openxmlformats.org/officeDocument/2006/relationships/image" Target="../media/image112.png"/><Relationship Id="rId12" Type="http://schemas.openxmlformats.org/officeDocument/2006/relationships/image" Target="../media/image117.png"/><Relationship Id="rId17" Type="http://schemas.openxmlformats.org/officeDocument/2006/relationships/image" Target="../media/image122.png"/><Relationship Id="rId25" Type="http://schemas.openxmlformats.org/officeDocument/2006/relationships/image" Target="../media/image130.png"/><Relationship Id="rId2" Type="http://schemas.openxmlformats.org/officeDocument/2006/relationships/notesSlide" Target="../notesSlides/notesSlide14.xml"/><Relationship Id="rId16" Type="http://schemas.openxmlformats.org/officeDocument/2006/relationships/image" Target="../media/image121.png"/><Relationship Id="rId20" Type="http://schemas.openxmlformats.org/officeDocument/2006/relationships/image" Target="../media/image125.png"/><Relationship Id="rId29" Type="http://schemas.openxmlformats.org/officeDocument/2006/relationships/image" Target="../media/image134.png"/><Relationship Id="rId1" Type="http://schemas.openxmlformats.org/officeDocument/2006/relationships/slideLayout" Target="../slideLayouts/slideLayout13.xml"/><Relationship Id="rId6" Type="http://schemas.openxmlformats.org/officeDocument/2006/relationships/image" Target="../media/image111.png"/><Relationship Id="rId11" Type="http://schemas.openxmlformats.org/officeDocument/2006/relationships/image" Target="../media/image116.png"/><Relationship Id="rId24" Type="http://schemas.openxmlformats.org/officeDocument/2006/relationships/image" Target="../media/image129.png"/><Relationship Id="rId5" Type="http://schemas.openxmlformats.org/officeDocument/2006/relationships/image" Target="../media/image110.png"/><Relationship Id="rId15" Type="http://schemas.openxmlformats.org/officeDocument/2006/relationships/image" Target="../media/image120.png"/><Relationship Id="rId23" Type="http://schemas.openxmlformats.org/officeDocument/2006/relationships/image" Target="../media/image128.png"/><Relationship Id="rId28" Type="http://schemas.openxmlformats.org/officeDocument/2006/relationships/image" Target="../media/image133.png"/><Relationship Id="rId10" Type="http://schemas.openxmlformats.org/officeDocument/2006/relationships/image" Target="../media/image115.png"/><Relationship Id="rId19" Type="http://schemas.openxmlformats.org/officeDocument/2006/relationships/image" Target="../media/image124.jpeg"/><Relationship Id="rId4" Type="http://schemas.openxmlformats.org/officeDocument/2006/relationships/image" Target="../media/image109.png"/><Relationship Id="rId9" Type="http://schemas.openxmlformats.org/officeDocument/2006/relationships/image" Target="../media/image114.png"/><Relationship Id="rId14" Type="http://schemas.openxmlformats.org/officeDocument/2006/relationships/image" Target="../media/image119.png"/><Relationship Id="rId22" Type="http://schemas.openxmlformats.org/officeDocument/2006/relationships/image" Target="../media/image127.png"/><Relationship Id="rId27" Type="http://schemas.openxmlformats.org/officeDocument/2006/relationships/image" Target="../media/image132.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8" Type="http://schemas.openxmlformats.org/officeDocument/2006/relationships/image" Target="../media/image140.jpg"/><Relationship Id="rId3" Type="http://schemas.openxmlformats.org/officeDocument/2006/relationships/image" Target="../media/image135.jpeg"/><Relationship Id="rId7" Type="http://schemas.openxmlformats.org/officeDocument/2006/relationships/image" Target="../media/image139.jp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38.jpg"/><Relationship Id="rId5" Type="http://schemas.openxmlformats.org/officeDocument/2006/relationships/image" Target="../media/image137.jpg"/><Relationship Id="rId10" Type="http://schemas.openxmlformats.org/officeDocument/2006/relationships/image" Target="../media/image142.jpg"/><Relationship Id="rId4" Type="http://schemas.openxmlformats.org/officeDocument/2006/relationships/image" Target="../media/image136.jpg"/><Relationship Id="rId9" Type="http://schemas.openxmlformats.org/officeDocument/2006/relationships/image" Target="../media/image141.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hyperlink" Target="https://www.ahajournals.org/doi/10.1161/CIRCOUTCOMES.110.958165"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hyperlink" Target="http://www.in2013dollars.com/Medical-care/price-inflation/2008-to-2020?amount=1000" TargetMode="External"/><Relationship Id="rId5" Type="http://schemas.openxmlformats.org/officeDocument/2006/relationships/hyperlink" Target="http://www.cdc.gov/chronicdisease/programs-impact/pop/high-blood-pressure.htm" TargetMode="External"/><Relationship Id="rId4" Type="http://schemas.openxmlformats.org/officeDocument/2006/relationships/hyperlink" Target="http://www.ahajournals.org/doi/10.1161/JAHA.118.008731"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slideLayout" Target="../slideLayouts/slideLayout8.xml"/><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 Id="rId5" Type="http://schemas.openxmlformats.org/officeDocument/2006/relationships/image" Target="../media/image21.sv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2.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4" name="Grid" hidden="1">
            <a:extLst>
              <a:ext uri="{FF2B5EF4-FFF2-40B4-BE49-F238E27FC236}">
                <a16:creationId xmlns:a16="http://schemas.microsoft.com/office/drawing/2014/main" id="{2AD73AE8-1B06-4C27-A521-81D1D0DD8365}"/>
              </a:ext>
            </a:extLst>
          </p:cNvPr>
          <p:cNvGrpSpPr/>
          <p:nvPr/>
        </p:nvGrpSpPr>
        <p:grpSpPr>
          <a:xfrm>
            <a:off x="-12598399" y="-15265400"/>
            <a:ext cx="37388800" cy="37388800"/>
            <a:chOff x="339970" y="-2327031"/>
            <a:chExt cx="11512061" cy="11512061"/>
          </a:xfrm>
        </p:grpSpPr>
        <p:cxnSp>
          <p:nvCxnSpPr>
            <p:cNvPr id="3" name="Straight Connector 2">
              <a:extLst>
                <a:ext uri="{FF2B5EF4-FFF2-40B4-BE49-F238E27FC236}">
                  <a16:creationId xmlns:a16="http://schemas.microsoft.com/office/drawing/2014/main" id="{B0FDC04A-7504-46CF-BB09-10F74B32DD2B}"/>
                </a:ext>
              </a:extLst>
            </p:cNvPr>
            <p:cNvCxnSpPr/>
            <p:nvPr/>
          </p:nvCxnSpPr>
          <p:spPr>
            <a:xfrm>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9568EDD-45E0-4671-AC00-03CAC3A4C8E4}"/>
                </a:ext>
              </a:extLst>
            </p:cNvPr>
            <p:cNvCxnSpPr>
              <a:cxnSpLocks/>
            </p:cNvCxnSpPr>
            <p:nvPr/>
          </p:nvCxnSpPr>
          <p:spPr>
            <a:xfrm rot="132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3DB77A3-BABA-4A24-919E-2E60353FEE96}"/>
                </a:ext>
              </a:extLst>
            </p:cNvPr>
            <p:cNvCxnSpPr>
              <a:cxnSpLocks/>
            </p:cNvCxnSpPr>
            <p:nvPr/>
          </p:nvCxnSpPr>
          <p:spPr>
            <a:xfrm rot="264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606CD74-25D5-4777-A7D3-65F648519F62}"/>
                </a:ext>
              </a:extLst>
            </p:cNvPr>
            <p:cNvCxnSpPr>
              <a:cxnSpLocks/>
            </p:cNvCxnSpPr>
            <p:nvPr/>
          </p:nvCxnSpPr>
          <p:spPr>
            <a:xfrm rot="396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9C863FE-77E0-4B64-B93F-D4480F87D94A}"/>
                </a:ext>
              </a:extLst>
            </p:cNvPr>
            <p:cNvCxnSpPr>
              <a:cxnSpLocks/>
            </p:cNvCxnSpPr>
            <p:nvPr/>
          </p:nvCxnSpPr>
          <p:spPr>
            <a:xfrm rot="540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C0A9ABE-2CCB-4661-9AE3-F4443488E730}"/>
                </a:ext>
              </a:extLst>
            </p:cNvPr>
            <p:cNvCxnSpPr>
              <a:cxnSpLocks/>
            </p:cNvCxnSpPr>
            <p:nvPr/>
          </p:nvCxnSpPr>
          <p:spPr>
            <a:xfrm rot="-132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1B259D2-74A9-4B86-8FAF-C1EDF2FD2E41}"/>
                </a:ext>
              </a:extLst>
            </p:cNvPr>
            <p:cNvCxnSpPr>
              <a:cxnSpLocks/>
            </p:cNvCxnSpPr>
            <p:nvPr/>
          </p:nvCxnSpPr>
          <p:spPr>
            <a:xfrm rot="-264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6F84BDD-1CC9-453B-97ED-BA0F301DFB0D}"/>
                </a:ext>
              </a:extLst>
            </p:cNvPr>
            <p:cNvCxnSpPr>
              <a:cxnSpLocks/>
            </p:cNvCxnSpPr>
            <p:nvPr/>
          </p:nvCxnSpPr>
          <p:spPr>
            <a:xfrm rot="-396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 name="Freeform 6">
            <a:extLst>
              <a:ext uri="{FF2B5EF4-FFF2-40B4-BE49-F238E27FC236}">
                <a16:creationId xmlns:a16="http://schemas.microsoft.com/office/drawing/2014/main" id="{8296FA1A-0A56-408E-B1BB-B06495EAC379}"/>
              </a:ext>
            </a:extLst>
          </p:cNvPr>
          <p:cNvSpPr>
            <a:spLocks/>
          </p:cNvSpPr>
          <p:nvPr/>
        </p:nvSpPr>
        <p:spPr bwMode="auto">
          <a:xfrm>
            <a:off x="6032500" y="11460714"/>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 name="Freeform 10">
            <a:extLst>
              <a:ext uri="{FF2B5EF4-FFF2-40B4-BE49-F238E27FC236}">
                <a16:creationId xmlns:a16="http://schemas.microsoft.com/office/drawing/2014/main" id="{CA846544-4386-4DB9-84CD-9EF837505CB6}"/>
              </a:ext>
            </a:extLst>
          </p:cNvPr>
          <p:cNvSpPr>
            <a:spLocks/>
          </p:cNvSpPr>
          <p:nvPr/>
        </p:nvSpPr>
        <p:spPr bwMode="auto">
          <a:xfrm>
            <a:off x="6035675" y="-3185290"/>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a:extLst>
              <a:ext uri="{FF2B5EF4-FFF2-40B4-BE49-F238E27FC236}">
                <a16:creationId xmlns:a16="http://schemas.microsoft.com/office/drawing/2014/main" id="{F8E4A1E0-2854-4989-B97C-6775A7E2CAF6}"/>
              </a:ext>
            </a:extLst>
          </p:cNvPr>
          <p:cNvSpPr>
            <a:spLocks noChangeAspect="1"/>
          </p:cNvSpPr>
          <p:nvPr/>
        </p:nvSpPr>
        <p:spPr bwMode="auto">
          <a:xfrm>
            <a:off x="-6398325" y="7585917"/>
            <a:ext cx="2008823" cy="1295165"/>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a:extLst>
              <a:ext uri="{FF2B5EF4-FFF2-40B4-BE49-F238E27FC236}">
                <a16:creationId xmlns:a16="http://schemas.microsoft.com/office/drawing/2014/main" id="{47FCB460-73EA-491C-AFB6-528138D80928}"/>
              </a:ext>
            </a:extLst>
          </p:cNvPr>
          <p:cNvSpPr>
            <a:spLocks noChangeAspect="1"/>
          </p:cNvSpPr>
          <p:nvPr/>
        </p:nvSpPr>
        <p:spPr bwMode="auto">
          <a:xfrm>
            <a:off x="932775" y="8868669"/>
            <a:ext cx="3010757" cy="4742974"/>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5">
            <a:extLst>
              <a:ext uri="{FF2B5EF4-FFF2-40B4-BE49-F238E27FC236}">
                <a16:creationId xmlns:a16="http://schemas.microsoft.com/office/drawing/2014/main" id="{C63A3B80-6418-4B70-9EEE-D9596056418B}"/>
              </a:ext>
            </a:extLst>
          </p:cNvPr>
          <p:cNvSpPr>
            <a:spLocks/>
          </p:cNvSpPr>
          <p:nvPr/>
        </p:nvSpPr>
        <p:spPr bwMode="auto">
          <a:xfrm>
            <a:off x="7889004" y="7540187"/>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 name="Freeform 16">
            <a:extLst>
              <a:ext uri="{FF2B5EF4-FFF2-40B4-BE49-F238E27FC236}">
                <a16:creationId xmlns:a16="http://schemas.microsoft.com/office/drawing/2014/main" id="{69C9BBF2-4604-43E3-8FFA-B61BA1ABC48E}"/>
              </a:ext>
            </a:extLst>
          </p:cNvPr>
          <p:cNvSpPr>
            <a:spLocks noChangeAspect="1"/>
          </p:cNvSpPr>
          <p:nvPr/>
        </p:nvSpPr>
        <p:spPr bwMode="auto">
          <a:xfrm>
            <a:off x="17291297" y="7865874"/>
            <a:ext cx="1454152" cy="933452"/>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17">
            <a:extLst>
              <a:ext uri="{FF2B5EF4-FFF2-40B4-BE49-F238E27FC236}">
                <a16:creationId xmlns:a16="http://schemas.microsoft.com/office/drawing/2014/main" id="{41C7F26F-CD54-49AE-B3D9-0EFAB2199BB9}"/>
              </a:ext>
            </a:extLst>
          </p:cNvPr>
          <p:cNvSpPr>
            <a:spLocks noChangeAspect="1"/>
          </p:cNvSpPr>
          <p:nvPr/>
        </p:nvSpPr>
        <p:spPr bwMode="auto">
          <a:xfrm>
            <a:off x="15034238" y="-1675533"/>
            <a:ext cx="2522541" cy="1633541"/>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 name="Freeform 18">
            <a:extLst>
              <a:ext uri="{FF2B5EF4-FFF2-40B4-BE49-F238E27FC236}">
                <a16:creationId xmlns:a16="http://schemas.microsoft.com/office/drawing/2014/main" id="{6EF8776A-1607-4CBC-A4F6-DEA0A20160E7}"/>
              </a:ext>
            </a:extLst>
          </p:cNvPr>
          <p:cNvSpPr>
            <a:spLocks noChangeAspect="1"/>
          </p:cNvSpPr>
          <p:nvPr/>
        </p:nvSpPr>
        <p:spPr bwMode="auto">
          <a:xfrm>
            <a:off x="8432463" y="-4701308"/>
            <a:ext cx="1622425" cy="255587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19">
            <a:extLst>
              <a:ext uri="{FF2B5EF4-FFF2-40B4-BE49-F238E27FC236}">
                <a16:creationId xmlns:a16="http://schemas.microsoft.com/office/drawing/2014/main" id="{C8DE7991-A560-49B5-BEEF-856741852580}"/>
              </a:ext>
            </a:extLst>
          </p:cNvPr>
          <p:cNvSpPr>
            <a:spLocks noChangeAspect="1"/>
          </p:cNvSpPr>
          <p:nvPr/>
        </p:nvSpPr>
        <p:spPr bwMode="auto">
          <a:xfrm>
            <a:off x="-2331539" y="-312704"/>
            <a:ext cx="2008823" cy="1277543"/>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 name="Freeform 20">
            <a:extLst>
              <a:ext uri="{FF2B5EF4-FFF2-40B4-BE49-F238E27FC236}">
                <a16:creationId xmlns:a16="http://schemas.microsoft.com/office/drawing/2014/main" id="{A7249883-8C27-4E1B-B714-14271BDFE4F4}"/>
              </a:ext>
            </a:extLst>
          </p:cNvPr>
          <p:cNvSpPr>
            <a:spLocks noChangeAspect="1"/>
          </p:cNvSpPr>
          <p:nvPr/>
        </p:nvSpPr>
        <p:spPr bwMode="auto">
          <a:xfrm>
            <a:off x="3225463" y="-2693120"/>
            <a:ext cx="695325" cy="109537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 name="Freeform 22">
            <a:extLst>
              <a:ext uri="{FF2B5EF4-FFF2-40B4-BE49-F238E27FC236}">
                <a16:creationId xmlns:a16="http://schemas.microsoft.com/office/drawing/2014/main" id="{3C898753-B28A-4C23-B4C9-0EA96DD85571}"/>
              </a:ext>
            </a:extLst>
          </p:cNvPr>
          <p:cNvSpPr>
            <a:spLocks/>
          </p:cNvSpPr>
          <p:nvPr/>
        </p:nvSpPr>
        <p:spPr bwMode="auto">
          <a:xfrm>
            <a:off x="6035675" y="11343239"/>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26">
            <a:extLst>
              <a:ext uri="{FF2B5EF4-FFF2-40B4-BE49-F238E27FC236}">
                <a16:creationId xmlns:a16="http://schemas.microsoft.com/office/drawing/2014/main" id="{4D421C64-33B2-47C2-AEBA-79B9DDDEA1DC}"/>
              </a:ext>
            </a:extLst>
          </p:cNvPr>
          <p:cNvSpPr>
            <a:spLocks/>
          </p:cNvSpPr>
          <p:nvPr/>
        </p:nvSpPr>
        <p:spPr bwMode="auto">
          <a:xfrm>
            <a:off x="6042025" y="-3067079"/>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30">
            <a:extLst>
              <a:ext uri="{FF2B5EF4-FFF2-40B4-BE49-F238E27FC236}">
                <a16:creationId xmlns:a16="http://schemas.microsoft.com/office/drawing/2014/main" id="{10B6EC6E-D595-4A86-B32D-DF876695CFA6}"/>
              </a:ext>
            </a:extLst>
          </p:cNvPr>
          <p:cNvSpPr>
            <a:spLocks/>
          </p:cNvSpPr>
          <p:nvPr/>
        </p:nvSpPr>
        <p:spPr bwMode="auto">
          <a:xfrm>
            <a:off x="-5364779" y="-7003071"/>
            <a:ext cx="22921558" cy="20899068"/>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2">
            <a:extLst>
              <a:ext uri="{FF2B5EF4-FFF2-40B4-BE49-F238E27FC236}">
                <a16:creationId xmlns:a16="http://schemas.microsoft.com/office/drawing/2014/main" id="{186E42A2-1551-4080-8772-1CF650F31234}"/>
              </a:ext>
            </a:extLst>
          </p:cNvPr>
          <p:cNvSpPr>
            <a:spLocks/>
          </p:cNvSpPr>
          <p:nvPr/>
        </p:nvSpPr>
        <p:spPr bwMode="auto">
          <a:xfrm>
            <a:off x="986750" y="-1504083"/>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 name="Freeform 5">
            <a:extLst>
              <a:ext uri="{FF2B5EF4-FFF2-40B4-BE49-F238E27FC236}">
                <a16:creationId xmlns:a16="http://schemas.microsoft.com/office/drawing/2014/main" id="{16E9813F-D7CF-46FF-B6D4-E886D9C84B89}"/>
              </a:ext>
            </a:extLst>
          </p:cNvPr>
          <p:cNvSpPr>
            <a:spLocks/>
          </p:cNvSpPr>
          <p:nvPr/>
        </p:nvSpPr>
        <p:spPr bwMode="auto">
          <a:xfrm>
            <a:off x="1101050" y="8129149"/>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 name="Freeform 7">
            <a:extLst>
              <a:ext uri="{FF2B5EF4-FFF2-40B4-BE49-F238E27FC236}">
                <a16:creationId xmlns:a16="http://schemas.microsoft.com/office/drawing/2014/main" id="{D7ED5804-EF70-4572-ABC3-9B2187EEFC54}"/>
              </a:ext>
            </a:extLst>
          </p:cNvPr>
          <p:cNvSpPr>
            <a:spLocks/>
          </p:cNvSpPr>
          <p:nvPr/>
        </p:nvSpPr>
        <p:spPr bwMode="auto">
          <a:xfrm>
            <a:off x="10892514" y="8032562"/>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 name="Freeform 8">
            <a:extLst>
              <a:ext uri="{FF2B5EF4-FFF2-40B4-BE49-F238E27FC236}">
                <a16:creationId xmlns:a16="http://schemas.microsoft.com/office/drawing/2014/main" id="{124802DB-AD14-4ACD-9484-7F96A0933ED6}"/>
              </a:ext>
            </a:extLst>
          </p:cNvPr>
          <p:cNvSpPr>
            <a:spLocks/>
          </p:cNvSpPr>
          <p:nvPr/>
        </p:nvSpPr>
        <p:spPr bwMode="auto">
          <a:xfrm>
            <a:off x="1524982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 name="Freeform 9">
            <a:extLst>
              <a:ext uri="{FF2B5EF4-FFF2-40B4-BE49-F238E27FC236}">
                <a16:creationId xmlns:a16="http://schemas.microsoft.com/office/drawing/2014/main" id="{271ABDDC-BC24-4D9D-8CBD-A4D0A154BA56}"/>
              </a:ext>
            </a:extLst>
          </p:cNvPr>
          <p:cNvSpPr>
            <a:spLocks/>
          </p:cNvSpPr>
          <p:nvPr/>
        </p:nvSpPr>
        <p:spPr bwMode="auto">
          <a:xfrm>
            <a:off x="11129052" y="-1568818"/>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 name="Freeform 11">
            <a:extLst>
              <a:ext uri="{FF2B5EF4-FFF2-40B4-BE49-F238E27FC236}">
                <a16:creationId xmlns:a16="http://schemas.microsoft.com/office/drawing/2014/main" id="{B17DA069-E5AA-44B9-8FDB-96A54AAE73B3}"/>
              </a:ext>
            </a:extLst>
          </p:cNvPr>
          <p:cNvSpPr>
            <a:spLocks/>
          </p:cNvSpPr>
          <p:nvPr/>
        </p:nvSpPr>
        <p:spPr bwMode="auto">
          <a:xfrm>
            <a:off x="-2918690"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 name="Freeform 21">
            <a:extLst>
              <a:ext uri="{FF2B5EF4-FFF2-40B4-BE49-F238E27FC236}">
                <a16:creationId xmlns:a16="http://schemas.microsoft.com/office/drawing/2014/main" id="{2E43345C-47DB-4E2E-A4B8-9C26F7B2A062}"/>
              </a:ext>
            </a:extLst>
          </p:cNvPr>
          <p:cNvSpPr>
            <a:spLocks/>
          </p:cNvSpPr>
          <p:nvPr/>
        </p:nvSpPr>
        <p:spPr bwMode="auto">
          <a:xfrm>
            <a:off x="932775" y="8308537"/>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23">
            <a:extLst>
              <a:ext uri="{FF2B5EF4-FFF2-40B4-BE49-F238E27FC236}">
                <a16:creationId xmlns:a16="http://schemas.microsoft.com/office/drawing/2014/main" id="{C208E86A-5406-4F54-99DC-3569471F09A4}"/>
              </a:ext>
            </a:extLst>
          </p:cNvPr>
          <p:cNvSpPr>
            <a:spLocks/>
          </p:cNvSpPr>
          <p:nvPr/>
        </p:nvSpPr>
        <p:spPr bwMode="auto">
          <a:xfrm>
            <a:off x="11068727" y="8215125"/>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24">
            <a:extLst>
              <a:ext uri="{FF2B5EF4-FFF2-40B4-BE49-F238E27FC236}">
                <a16:creationId xmlns:a16="http://schemas.microsoft.com/office/drawing/2014/main" id="{91D8E6B4-EC90-4BE5-B06F-11C4C10CC9B8}"/>
              </a:ext>
            </a:extLst>
          </p:cNvPr>
          <p:cNvSpPr>
            <a:spLocks/>
          </p:cNvSpPr>
          <p:nvPr/>
        </p:nvSpPr>
        <p:spPr bwMode="auto">
          <a:xfrm>
            <a:off x="13714369"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25">
            <a:extLst>
              <a:ext uri="{FF2B5EF4-FFF2-40B4-BE49-F238E27FC236}">
                <a16:creationId xmlns:a16="http://schemas.microsoft.com/office/drawing/2014/main" id="{3714A66D-9824-4FC7-B6BC-242167A31EC5}"/>
              </a:ext>
            </a:extLst>
          </p:cNvPr>
          <p:cNvSpPr>
            <a:spLocks/>
          </p:cNvSpPr>
          <p:nvPr/>
        </p:nvSpPr>
        <p:spPr bwMode="auto">
          <a:xfrm>
            <a:off x="11308440" y="-1733918"/>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27">
            <a:extLst>
              <a:ext uri="{FF2B5EF4-FFF2-40B4-BE49-F238E27FC236}">
                <a16:creationId xmlns:a16="http://schemas.microsoft.com/office/drawing/2014/main" id="{1ABA0AC7-969B-4DEA-9090-029192C9CD78}"/>
              </a:ext>
            </a:extLst>
          </p:cNvPr>
          <p:cNvSpPr>
            <a:spLocks/>
          </p:cNvSpPr>
          <p:nvPr/>
        </p:nvSpPr>
        <p:spPr bwMode="auto">
          <a:xfrm>
            <a:off x="-2323261"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28">
            <a:extLst>
              <a:ext uri="{FF2B5EF4-FFF2-40B4-BE49-F238E27FC236}">
                <a16:creationId xmlns:a16="http://schemas.microsoft.com/office/drawing/2014/main" id="{1707C6C6-A8EA-4F05-A5AA-696AFFF5ABBB}"/>
              </a:ext>
            </a:extLst>
          </p:cNvPr>
          <p:cNvSpPr>
            <a:spLocks/>
          </p:cNvSpPr>
          <p:nvPr/>
        </p:nvSpPr>
        <p:spPr bwMode="auto">
          <a:xfrm>
            <a:off x="818475" y="-1675533"/>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pic>
        <p:nvPicPr>
          <p:cNvPr id="5" name="Graphic 4">
            <a:extLst>
              <a:ext uri="{FF2B5EF4-FFF2-40B4-BE49-F238E27FC236}">
                <a16:creationId xmlns:a16="http://schemas.microsoft.com/office/drawing/2014/main" id="{CB203019-1A4F-487E-8D35-6814F278712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05927" y="1864895"/>
            <a:ext cx="3380146" cy="3128210"/>
          </a:xfrm>
          <a:prstGeom prst="rect">
            <a:avLst/>
          </a:prstGeom>
        </p:spPr>
      </p:pic>
    </p:spTree>
    <p:extLst>
      <p:ext uri="{BB962C8B-B14F-4D97-AF65-F5344CB8AC3E}">
        <p14:creationId xmlns:p14="http://schemas.microsoft.com/office/powerpoint/2010/main" val="792017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7B863C-40D6-4D02-A60C-AC472F523DAC}"/>
              </a:ext>
            </a:extLst>
          </p:cNvPr>
          <p:cNvSpPr/>
          <p:nvPr/>
        </p:nvSpPr>
        <p:spPr>
          <a:xfrm>
            <a:off x="619094" y="3212976"/>
            <a:ext cx="4723216" cy="3385542"/>
          </a:xfrm>
          <a:prstGeom prst="rect">
            <a:avLst/>
          </a:prstGeom>
        </p:spPr>
        <p:txBody>
          <a:bodyPr wrap="square">
            <a:spAutoFit/>
          </a:bodyPr>
          <a:lstStyle/>
          <a:p>
            <a:pPr lvl="0">
              <a:defRPr/>
            </a:pPr>
            <a:r>
              <a:rPr lang="en-GB" dirty="0">
                <a:solidFill>
                  <a:srgbClr val="2567D1"/>
                </a:solidFill>
                <a:latin typeface="Assistant Light" panose="00000400000000000000" pitchFamily="2" charset="-79"/>
                <a:cs typeface="Assistant Light" panose="00000400000000000000" pitchFamily="2" charset="-79"/>
              </a:rPr>
              <a:t>Combined </a:t>
            </a:r>
            <a:r>
              <a:rPr lang="en-GB" b="1" dirty="0">
                <a:solidFill>
                  <a:srgbClr val="2567D1"/>
                </a:solidFill>
                <a:latin typeface="Assistant Light" panose="00000400000000000000" pitchFamily="2" charset="-79"/>
                <a:cs typeface="Assistant Light" panose="00000400000000000000" pitchFamily="2" charset="-79"/>
              </a:rPr>
              <a:t>opto-mechanical sensor </a:t>
            </a:r>
            <a:r>
              <a:rPr lang="en-GB" dirty="0">
                <a:solidFill>
                  <a:srgbClr val="2567D1"/>
                </a:solidFill>
                <a:latin typeface="Assistant Light" panose="00000400000000000000" pitchFamily="2" charset="-79"/>
                <a:cs typeface="Assistant Light" panose="00000400000000000000" pitchFamily="2" charset="-79"/>
              </a:rPr>
              <a:t>and </a:t>
            </a:r>
            <a:r>
              <a:rPr lang="en-GB" b="1" dirty="0">
                <a:solidFill>
                  <a:srgbClr val="2567D1"/>
                </a:solidFill>
                <a:latin typeface="Assistant Light" panose="00000400000000000000" pitchFamily="2" charset="-79"/>
                <a:cs typeface="Assistant Light" panose="00000400000000000000" pitchFamily="2" charset="-79"/>
              </a:rPr>
              <a:t>PPG</a:t>
            </a:r>
            <a:br>
              <a:rPr lang="en-GB" b="1" dirty="0">
                <a:solidFill>
                  <a:srgbClr val="2567D1"/>
                </a:solidFill>
                <a:latin typeface="Assistant Light" panose="00000400000000000000" pitchFamily="2" charset="-79"/>
                <a:cs typeface="Assistant Light" panose="00000400000000000000" pitchFamily="2" charset="-79"/>
              </a:rPr>
            </a:br>
            <a:br>
              <a:rPr lang="en-GB" b="1" dirty="0">
                <a:solidFill>
                  <a:srgbClr val="2567D1"/>
                </a:solidFill>
                <a:latin typeface="Assistant Light" panose="00000400000000000000" pitchFamily="2" charset="-79"/>
                <a:cs typeface="Assistant Light" panose="00000400000000000000" pitchFamily="2" charset="-79"/>
              </a:rPr>
            </a:br>
            <a:r>
              <a:rPr lang="en-GB" dirty="0">
                <a:solidFill>
                  <a:srgbClr val="2567D1"/>
                </a:solidFill>
                <a:latin typeface="Assistant Light" panose="00000400000000000000" pitchFamily="2" charset="-79"/>
                <a:cs typeface="Assistant Light" panose="00000400000000000000" pitchFamily="2" charset="-79"/>
              </a:rPr>
              <a:t>The only known system for long-term, continuous, ambulatory monitoring</a:t>
            </a:r>
            <a:r>
              <a:rPr lang="en-US" dirty="0">
                <a:solidFill>
                  <a:srgbClr val="2567D1"/>
                </a:solidFill>
                <a:latin typeface="Assistant Light" panose="00000400000000000000" pitchFamily="2" charset="-79"/>
                <a:cs typeface="Assistant Light" panose="00000400000000000000" pitchFamily="2" charset="-79"/>
              </a:rPr>
              <a:t> of Chronic Obstructive Pulmonary Disease (</a:t>
            </a:r>
            <a:r>
              <a:rPr lang="en-US" b="1" dirty="0">
                <a:solidFill>
                  <a:srgbClr val="2567D1"/>
                </a:solidFill>
                <a:latin typeface="Assistant Light" panose="00000400000000000000" pitchFamily="2" charset="-79"/>
                <a:cs typeface="Assistant Light" panose="00000400000000000000" pitchFamily="2" charset="-79"/>
              </a:rPr>
              <a:t>COPD</a:t>
            </a:r>
            <a:r>
              <a:rPr lang="en-US" dirty="0">
                <a:solidFill>
                  <a:srgbClr val="2567D1"/>
                </a:solidFill>
                <a:latin typeface="Assistant Light" panose="00000400000000000000" pitchFamily="2" charset="-79"/>
                <a:cs typeface="Assistant Light" panose="00000400000000000000" pitchFamily="2" charset="-79"/>
              </a:rPr>
              <a:t>) and Heart Failure (</a:t>
            </a:r>
            <a:r>
              <a:rPr lang="en-US" b="1" dirty="0">
                <a:solidFill>
                  <a:srgbClr val="2567D1"/>
                </a:solidFill>
                <a:latin typeface="Assistant Light" panose="00000400000000000000" pitchFamily="2" charset="-79"/>
                <a:cs typeface="Assistant Light" panose="00000400000000000000" pitchFamily="2" charset="-79"/>
              </a:rPr>
              <a:t>HF</a:t>
            </a:r>
            <a:r>
              <a:rPr lang="en-US" dirty="0">
                <a:solidFill>
                  <a:srgbClr val="2567D1"/>
                </a:solidFill>
                <a:latin typeface="Assistant Light" panose="00000400000000000000" pitchFamily="2" charset="-79"/>
                <a:cs typeface="Assistant Light" panose="00000400000000000000" pitchFamily="2" charset="-79"/>
              </a:rPr>
              <a:t>)</a:t>
            </a:r>
          </a:p>
          <a:p>
            <a:pPr lvl="0">
              <a:defRPr/>
            </a:pPr>
            <a:endParaRPr lang="en-US" dirty="0">
              <a:solidFill>
                <a:srgbClr val="2567D1"/>
              </a:solidFill>
              <a:latin typeface="Assistant Light" panose="00000400000000000000" pitchFamily="2" charset="-79"/>
              <a:cs typeface="Assistant Light" panose="00000400000000000000" pitchFamily="2" charset="-79"/>
            </a:endParaRPr>
          </a:p>
          <a:p>
            <a:pPr lvl="0">
              <a:defRPr/>
            </a:pPr>
            <a:r>
              <a:rPr lang="en-US" dirty="0">
                <a:solidFill>
                  <a:srgbClr val="2567D1"/>
                </a:solidFill>
                <a:latin typeface="Assistant Light" panose="00000400000000000000" pitchFamily="2" charset="-79"/>
                <a:cs typeface="Assistant Light" panose="00000400000000000000" pitchFamily="2" charset="-79"/>
              </a:rPr>
              <a:t>The only known system that can measure RR for arrhythmia patients</a:t>
            </a:r>
            <a:endParaRPr lang="en-GB" dirty="0">
              <a:solidFill>
                <a:srgbClr val="2567D1"/>
              </a:solidFill>
              <a:latin typeface="Assistant Light" panose="00000400000000000000" pitchFamily="2" charset="-79"/>
              <a:cs typeface="Assistant Light" panose="00000400000000000000" pitchFamily="2" charset="-79"/>
            </a:endParaRPr>
          </a:p>
          <a:p>
            <a:pPr lvl="0">
              <a:defRPr/>
            </a:pPr>
            <a:endParaRPr lang="en-GB" dirty="0">
              <a:solidFill>
                <a:srgbClr val="2567D1"/>
              </a:solidFill>
              <a:latin typeface="Assistant Light" panose="00000400000000000000" pitchFamily="2" charset="-79"/>
              <a:cs typeface="Assistant Light" panose="00000400000000000000" pitchFamily="2" charset="-79"/>
            </a:endParaRPr>
          </a:p>
          <a:p>
            <a:pPr algn="r">
              <a:defRPr/>
            </a:pPr>
            <a:r>
              <a:rPr lang="en-GB" b="1" dirty="0">
                <a:solidFill>
                  <a:srgbClr val="2567D1"/>
                </a:solidFill>
                <a:latin typeface="Assistant Light" panose="00000400000000000000" pitchFamily="2" charset="-79"/>
                <a:cs typeface="Assistant Light" panose="00000400000000000000" pitchFamily="2" charset="-79"/>
              </a:rPr>
              <a:t>IP</a:t>
            </a:r>
            <a:r>
              <a:rPr lang="en-GB" dirty="0">
                <a:solidFill>
                  <a:srgbClr val="2567D1"/>
                </a:solidFill>
                <a:latin typeface="Assistant Light" panose="00000400000000000000" pitchFamily="2" charset="-79"/>
                <a:cs typeface="Assistant Light" panose="00000400000000000000" pitchFamily="2" charset="-79"/>
              </a:rPr>
              <a:t>: 2 patents pending</a:t>
            </a:r>
          </a:p>
          <a:p>
            <a:pPr marR="0" lvl="0" algn="l" defTabSz="914400" rtl="0" eaLnBrk="1" fontAlgn="auto" latinLnBrk="0" hangingPunct="1">
              <a:lnSpc>
                <a:spcPct val="100000"/>
              </a:lnSpc>
              <a:spcBef>
                <a:spcPts val="0"/>
              </a:spcBef>
              <a:spcAft>
                <a:spcPts val="0"/>
              </a:spcAft>
              <a:buClrTx/>
              <a:buSzTx/>
              <a:tabLst/>
              <a:defRPr/>
            </a:pPr>
            <a:endParaRPr lang="en-GB" sz="1600" dirty="0">
              <a:solidFill>
                <a:srgbClr val="2567D1"/>
              </a:solidFill>
              <a:latin typeface="Assistant Light" panose="00000400000000000000" pitchFamily="2" charset="-79"/>
              <a:cs typeface="Assistant Light" panose="00000400000000000000" pitchFamily="2" charset="-79"/>
            </a:endParaRPr>
          </a:p>
        </p:txBody>
      </p:sp>
      <p:grpSp>
        <p:nvGrpSpPr>
          <p:cNvPr id="3" name="Group 2">
            <a:extLst>
              <a:ext uri="{FF2B5EF4-FFF2-40B4-BE49-F238E27FC236}">
                <a16:creationId xmlns:a16="http://schemas.microsoft.com/office/drawing/2014/main" id="{820FAD95-5D40-F345-80BE-BA86818CE18D}"/>
              </a:ext>
            </a:extLst>
          </p:cNvPr>
          <p:cNvGrpSpPr/>
          <p:nvPr/>
        </p:nvGrpSpPr>
        <p:grpSpPr>
          <a:xfrm>
            <a:off x="578918" y="1834405"/>
            <a:ext cx="4723217" cy="1162548"/>
            <a:chOff x="5929431" y="1986310"/>
            <a:chExt cx="3332783" cy="599192"/>
          </a:xfrm>
        </p:grpSpPr>
        <p:sp>
          <p:nvSpPr>
            <p:cNvPr id="88" name="Rectangle 87">
              <a:extLst>
                <a:ext uri="{FF2B5EF4-FFF2-40B4-BE49-F238E27FC236}">
                  <a16:creationId xmlns:a16="http://schemas.microsoft.com/office/drawing/2014/main" id="{58277917-B9F9-4F6F-B2B9-3E6197440886}"/>
                </a:ext>
              </a:extLst>
            </p:cNvPr>
            <p:cNvSpPr/>
            <p:nvPr/>
          </p:nvSpPr>
          <p:spPr>
            <a:xfrm>
              <a:off x="5929431" y="1986310"/>
              <a:ext cx="3332783" cy="599192"/>
            </a:xfrm>
            <a:prstGeom prst="rect">
              <a:avLst/>
            </a:prstGeom>
            <a:solidFill>
              <a:schemeClr val="bg1">
                <a:lumMod val="6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FDA &amp; CE requirements: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    Mean error &lt; 3 Breaths / Minute (BrPM)</a:t>
              </a:r>
            </a:p>
            <a:p>
              <a:pPr marL="0" marR="0" lvl="0" indent="0" defTabSz="914400" rtl="0" eaLnBrk="1" fontAlgn="auto" latinLnBrk="0" hangingPunct="1">
                <a:lnSpc>
                  <a:spcPct val="100000"/>
                </a:lnSpc>
                <a:spcBef>
                  <a:spcPts val="0"/>
                </a:spcBef>
                <a:spcAft>
                  <a:spcPts val="0"/>
                </a:spcAft>
                <a:buClrTx/>
                <a:buSzTx/>
                <a:buFontTx/>
                <a:buNone/>
                <a:tabLst/>
                <a:defRPr/>
              </a:pPr>
              <a:r>
                <a:rPr lang="en-US">
                  <a:solidFill>
                    <a:prstClr val="white"/>
                  </a:solidFill>
                  <a:latin typeface="Assistant" panose="00000500000000000000" pitchFamily="2" charset="-79"/>
                  <a:cs typeface="Assistant" panose="00000500000000000000" pitchFamily="2" charset="-79"/>
                </a:rPr>
                <a:t>            Max. delay &lt; 45 seconds</a:t>
              </a:r>
              <a:endParaRPr kumimoji="0" lang="en-GB"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sp>
          <p:nvSpPr>
            <p:cNvPr id="19" name="Rectangle 18">
              <a:extLst>
                <a:ext uri="{FF2B5EF4-FFF2-40B4-BE49-F238E27FC236}">
                  <a16:creationId xmlns:a16="http://schemas.microsoft.com/office/drawing/2014/main" id="{A213AFF7-5492-49D1-8DDF-662A5AA3343F}"/>
                </a:ext>
              </a:extLst>
            </p:cNvPr>
            <p:cNvSpPr/>
            <p:nvPr/>
          </p:nvSpPr>
          <p:spPr>
            <a:xfrm>
              <a:off x="7754856" y="2247569"/>
              <a:ext cx="1471878" cy="14276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Assistant ExtraLight" panose="00000300000000000000" pitchFamily="2" charset="-79"/>
                <a:ea typeface="+mn-ea"/>
                <a:cs typeface="Assistant ExtraLight" panose="00000300000000000000" pitchFamily="2" charset="-79"/>
              </a:endParaRPr>
            </a:p>
          </p:txBody>
        </p:sp>
      </p:grpSp>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578918" y="623590"/>
            <a:ext cx="10413626" cy="1077218"/>
          </a:xfrm>
          <a:prstGeom prst="rect">
            <a:avLst/>
          </a:prstGeom>
        </p:spPr>
        <p:txBody>
          <a:bodyPr wrap="square">
            <a:spAutoFit/>
          </a:bodyPr>
          <a:lstStyle/>
          <a:p>
            <a:pPr lvl="0">
              <a:defRPr/>
            </a:pPr>
            <a:r>
              <a:rPr lang="en-US" sz="3200">
                <a:solidFill>
                  <a:srgbClr val="2567D1"/>
                </a:solidFill>
                <a:latin typeface="Assistant" pitchFamily="2" charset="-79"/>
                <a:ea typeface="Roboto" panose="02000000000000000000" pitchFamily="2" charset="0"/>
                <a:cs typeface="Assistant" pitchFamily="2" charset="-79"/>
              </a:rPr>
              <a:t>Unique Technological Attributes:</a:t>
            </a:r>
          </a:p>
          <a:p>
            <a:pPr lvl="0">
              <a:defRPr/>
            </a:pPr>
            <a:r>
              <a:rPr lang="en-US" sz="3200">
                <a:solidFill>
                  <a:srgbClr val="2567D1"/>
                </a:solidFill>
                <a:latin typeface="Assistant" pitchFamily="2" charset="-79"/>
                <a:ea typeface="Roboto" panose="02000000000000000000" pitchFamily="2" charset="0"/>
                <a:cs typeface="Assistant" pitchFamily="2" charset="-79"/>
              </a:rPr>
              <a:t>Continuous </a:t>
            </a:r>
            <a:r>
              <a:rPr kumimoji="0" lang="en-US"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Respiratory Rate in Ambulatory Conditions</a:t>
            </a:r>
            <a:endParaRPr kumimoji="0" lang="en-GB"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cxnSp>
        <p:nvCxnSpPr>
          <p:cNvPr id="48" name="Straight Connector 24">
            <a:extLst>
              <a:ext uri="{FF2B5EF4-FFF2-40B4-BE49-F238E27FC236}">
                <a16:creationId xmlns:a16="http://schemas.microsoft.com/office/drawing/2014/main" id="{0E518993-6047-49D9-9672-A89074EEDA9A}"/>
              </a:ext>
            </a:extLst>
          </p:cNvPr>
          <p:cNvCxnSpPr>
            <a:cxnSpLocks/>
          </p:cNvCxnSpPr>
          <p:nvPr/>
        </p:nvCxnSpPr>
        <p:spPr>
          <a:xfrm>
            <a:off x="5591944" y="1970224"/>
            <a:ext cx="0" cy="4304836"/>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0E7B88AC-B135-5440-922F-CF863B23DC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1404" y="1782866"/>
            <a:ext cx="5992936" cy="3518341"/>
          </a:xfrm>
          <a:prstGeom prst="rect">
            <a:avLst/>
          </a:prstGeom>
        </p:spPr>
      </p:pic>
      <p:sp>
        <p:nvSpPr>
          <p:cNvPr id="11" name="Rectangle 10">
            <a:extLst>
              <a:ext uri="{FF2B5EF4-FFF2-40B4-BE49-F238E27FC236}">
                <a16:creationId xmlns:a16="http://schemas.microsoft.com/office/drawing/2014/main" id="{F3A259C5-D27C-BE4C-B846-2581D7956FD8}"/>
              </a:ext>
            </a:extLst>
          </p:cNvPr>
          <p:cNvSpPr/>
          <p:nvPr/>
        </p:nvSpPr>
        <p:spPr>
          <a:xfrm>
            <a:off x="6744072" y="5517232"/>
            <a:ext cx="4464496" cy="831095"/>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defRPr/>
            </a:pPr>
            <a:r>
              <a:rPr lang="en-US">
                <a:solidFill>
                  <a:prstClr val="white"/>
                </a:solidFill>
                <a:latin typeface="Assistant" panose="00000500000000000000" pitchFamily="2" charset="-79"/>
                <a:cs typeface="Assistant" panose="00000500000000000000" pitchFamily="2" charset="-79"/>
              </a:rPr>
              <a:t>Respiratory Rate range of 4 to 55 BrPM. </a:t>
            </a:r>
            <a:br>
              <a:rPr lang="en-US">
                <a:solidFill>
                  <a:prstClr val="white"/>
                </a:solidFill>
                <a:latin typeface="Assistant" panose="00000500000000000000" pitchFamily="2" charset="-79"/>
                <a:cs typeface="Assistant" panose="00000500000000000000" pitchFamily="2" charset="-79"/>
              </a:rPr>
            </a:br>
            <a:r>
              <a:rPr lang="en-US">
                <a:solidFill>
                  <a:prstClr val="white"/>
                </a:solidFill>
                <a:latin typeface="Assistant" panose="00000500000000000000" pitchFamily="2" charset="-79"/>
                <a:cs typeface="Assistant" panose="00000500000000000000" pitchFamily="2" charset="-79"/>
              </a:rPr>
              <a:t>Mean error = 0</a:t>
            </a:r>
            <a:endParaRPr lang="en-GB">
              <a:solidFill>
                <a:prstClr val="white"/>
              </a:solidFill>
              <a:latin typeface="Assistant" panose="00000500000000000000" pitchFamily="2" charset="-79"/>
              <a:cs typeface="Assistant" panose="00000500000000000000" pitchFamily="2" charset="-79"/>
            </a:endParaRPr>
          </a:p>
        </p:txBody>
      </p:sp>
      <p:pic>
        <p:nvPicPr>
          <p:cNvPr id="6" name="Picture 5">
            <a:extLst>
              <a:ext uri="{FF2B5EF4-FFF2-40B4-BE49-F238E27FC236}">
                <a16:creationId xmlns:a16="http://schemas.microsoft.com/office/drawing/2014/main" id="{852D129F-8770-4F16-A161-80AD5A50ACD3}"/>
              </a:ext>
            </a:extLst>
          </p:cNvPr>
          <p:cNvPicPr>
            <a:picLocks noChangeAspect="1"/>
          </p:cNvPicPr>
          <p:nvPr/>
        </p:nvPicPr>
        <p:blipFill>
          <a:blip r:embed="rId3"/>
          <a:stretch>
            <a:fillRect/>
          </a:stretch>
        </p:blipFill>
        <p:spPr>
          <a:xfrm>
            <a:off x="6312024" y="2060848"/>
            <a:ext cx="1691729" cy="1654751"/>
          </a:xfrm>
          <a:prstGeom prst="rect">
            <a:avLst/>
          </a:prstGeom>
        </p:spPr>
      </p:pic>
    </p:spTree>
    <p:extLst>
      <p:ext uri="{BB962C8B-B14F-4D97-AF65-F5344CB8AC3E}">
        <p14:creationId xmlns:p14="http://schemas.microsoft.com/office/powerpoint/2010/main" val="188141118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362894" y="260648"/>
            <a:ext cx="10413626" cy="584775"/>
          </a:xfrm>
          <a:prstGeom prst="rect">
            <a:avLst/>
          </a:prstGeom>
        </p:spPr>
        <p:txBody>
          <a:bodyPr wrap="square">
            <a:spAutoFit/>
          </a:bodyPr>
          <a:lstStyle/>
          <a:p>
            <a:pPr lvl="0">
              <a:defRPr/>
            </a:pPr>
            <a:r>
              <a:rPr lang="en-US" sz="3200">
                <a:solidFill>
                  <a:srgbClr val="2567D1"/>
                </a:solidFill>
                <a:latin typeface="Assistant" pitchFamily="2" charset="-79"/>
                <a:ea typeface="Roboto" panose="02000000000000000000" pitchFamily="2" charset="0"/>
                <a:cs typeface="Assistant" pitchFamily="2" charset="-79"/>
              </a:rPr>
              <a:t>Respiratory Rate</a:t>
            </a:r>
            <a:endParaRPr lang="en-US" sz="3200">
              <a:solidFill>
                <a:srgbClr val="FF0000"/>
              </a:solidFill>
              <a:latin typeface="Assistant" pitchFamily="2" charset="-79"/>
              <a:ea typeface="Roboto" panose="02000000000000000000" pitchFamily="2" charset="0"/>
              <a:cs typeface="Assistant" pitchFamily="2" charset="-79"/>
            </a:endParaRPr>
          </a:p>
        </p:txBody>
      </p:sp>
      <p:pic>
        <p:nvPicPr>
          <p:cNvPr id="4" name="Picture 3">
            <a:extLst>
              <a:ext uri="{FF2B5EF4-FFF2-40B4-BE49-F238E27FC236}">
                <a16:creationId xmlns:a16="http://schemas.microsoft.com/office/drawing/2014/main" id="{0160F942-00B7-4D4C-B746-904687DA7C9E}"/>
              </a:ext>
            </a:extLst>
          </p:cNvPr>
          <p:cNvPicPr>
            <a:picLocks noChangeAspect="1"/>
          </p:cNvPicPr>
          <p:nvPr/>
        </p:nvPicPr>
        <p:blipFill rotWithShape="1">
          <a:blip r:embed="rId2"/>
          <a:srcRect l="23423" t="19550" r="29328" b="6824"/>
          <a:stretch/>
        </p:blipFill>
        <p:spPr>
          <a:xfrm>
            <a:off x="3954454" y="404663"/>
            <a:ext cx="7501074" cy="6120681"/>
          </a:xfrm>
          <a:prstGeom prst="rect">
            <a:avLst/>
          </a:prstGeom>
        </p:spPr>
      </p:pic>
    </p:spTree>
    <p:extLst>
      <p:ext uri="{BB962C8B-B14F-4D97-AF65-F5344CB8AC3E}">
        <p14:creationId xmlns:p14="http://schemas.microsoft.com/office/powerpoint/2010/main" val="361664890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407368" y="260648"/>
            <a:ext cx="11449272"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Respiratory Rate</a:t>
            </a:r>
            <a:r>
              <a:rPr lang="en-US" sz="3200">
                <a:solidFill>
                  <a:srgbClr val="2567D1"/>
                </a:solidFill>
                <a:latin typeface="Assistant" pitchFamily="2" charset="-79"/>
                <a:ea typeface="Roboto" panose="02000000000000000000" pitchFamily="2" charset="0"/>
                <a:cs typeface="Assistant" pitchFamily="2" charset="-79"/>
              </a:rPr>
              <a:t>: CardiacSense vs. Masimo - </a:t>
            </a:r>
            <a:r>
              <a:rPr kumimoji="0" lang="en-US" sz="28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Healthy Patient </a:t>
            </a:r>
          </a:p>
        </p:txBody>
      </p:sp>
      <p:pic>
        <p:nvPicPr>
          <p:cNvPr id="3" name="Picture 2">
            <a:extLst>
              <a:ext uri="{FF2B5EF4-FFF2-40B4-BE49-F238E27FC236}">
                <a16:creationId xmlns:a16="http://schemas.microsoft.com/office/drawing/2014/main" id="{616217DF-BCEB-4EED-897E-47845A6803F2}"/>
              </a:ext>
            </a:extLst>
          </p:cNvPr>
          <p:cNvPicPr>
            <a:picLocks noChangeAspect="1"/>
          </p:cNvPicPr>
          <p:nvPr/>
        </p:nvPicPr>
        <p:blipFill rotWithShape="1">
          <a:blip r:embed="rId2"/>
          <a:srcRect l="4523" t="8000" r="3931" b="8000"/>
          <a:stretch/>
        </p:blipFill>
        <p:spPr>
          <a:xfrm>
            <a:off x="479376" y="845423"/>
            <a:ext cx="11161240" cy="5760640"/>
          </a:xfrm>
          <a:prstGeom prst="rect">
            <a:avLst/>
          </a:prstGeom>
        </p:spPr>
      </p:pic>
      <p:sp>
        <p:nvSpPr>
          <p:cNvPr id="4" name="TextBox 3">
            <a:extLst>
              <a:ext uri="{FF2B5EF4-FFF2-40B4-BE49-F238E27FC236}">
                <a16:creationId xmlns:a16="http://schemas.microsoft.com/office/drawing/2014/main" id="{D5139EAD-8956-4A9A-AD9C-3EECE976D9C2}"/>
              </a:ext>
            </a:extLst>
          </p:cNvPr>
          <p:cNvSpPr txBox="1"/>
          <p:nvPr/>
        </p:nvSpPr>
        <p:spPr>
          <a:xfrm>
            <a:off x="1127448" y="1412776"/>
            <a:ext cx="4176464" cy="738664"/>
          </a:xfrm>
          <a:prstGeom prst="rect">
            <a:avLst/>
          </a:prstGeom>
          <a:noFill/>
        </p:spPr>
        <p:txBody>
          <a:bodyPr wrap="square" rtlCol="0">
            <a:spAutoFit/>
          </a:bodyPr>
          <a:lstStyle/>
          <a:p>
            <a:r>
              <a:rPr lang="en-US" sz="1400"/>
              <a:t>CardiacSense: Mean error: 0.19 BPM, STD=1.18  BPM</a:t>
            </a:r>
          </a:p>
          <a:p>
            <a:r>
              <a:rPr lang="en-US" sz="1400"/>
              <a:t>Masimo:          Mean error: 7.00 BPM, STD=10.07 BPM</a:t>
            </a:r>
          </a:p>
          <a:p>
            <a:endParaRPr lang="en-US" sz="1400"/>
          </a:p>
        </p:txBody>
      </p:sp>
    </p:spTree>
    <p:extLst>
      <p:ext uri="{BB962C8B-B14F-4D97-AF65-F5344CB8AC3E}">
        <p14:creationId xmlns:p14="http://schemas.microsoft.com/office/powerpoint/2010/main" val="191658668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407368" y="260648"/>
            <a:ext cx="11449272" cy="1200329"/>
          </a:xfrm>
          <a:prstGeom prst="rect">
            <a:avLst/>
          </a:prstGeom>
        </p:spPr>
        <p:txBody>
          <a:bodyPr wrap="square">
            <a:spAutoFit/>
          </a:bodyPr>
          <a:lstStyle/>
          <a:p>
            <a:pPr lvl="0">
              <a:defRPr/>
            </a:pPr>
            <a:r>
              <a:rPr kumimoji="0" lang="en-US" sz="32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Respiratory Rate</a:t>
            </a:r>
            <a:r>
              <a:rPr lang="en-US" sz="3200">
                <a:solidFill>
                  <a:srgbClr val="2567D1"/>
                </a:solidFill>
                <a:latin typeface="Assistant" pitchFamily="2" charset="-79"/>
                <a:ea typeface="Roboto" panose="02000000000000000000" pitchFamily="2" charset="0"/>
                <a:cs typeface="Assistant" pitchFamily="2" charset="-79"/>
              </a:rPr>
              <a:t>: CardiacSense vs. Masimo – </a:t>
            </a:r>
            <a:r>
              <a:rPr kumimoji="0" lang="en-US" sz="28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Zoom in</a:t>
            </a:r>
            <a:br>
              <a:rPr kumimoji="0" lang="en-US" sz="28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br>
            <a:r>
              <a:rPr kumimoji="0" lang="en-US" sz="20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Early </a:t>
            </a:r>
            <a:r>
              <a:rPr lang="en-US" sz="2000">
                <a:solidFill>
                  <a:srgbClr val="2567D1"/>
                </a:solidFill>
                <a:latin typeface="Assistant" pitchFamily="2" charset="-79"/>
                <a:ea typeface="Roboto" panose="02000000000000000000" pitchFamily="2" charset="0"/>
                <a:cs typeface="Assistant" pitchFamily="2" charset="-79"/>
              </a:rPr>
              <a:t>detection of chronic patient's deterioration requires </a:t>
            </a:r>
            <a:r>
              <a:rPr lang="en-US" sz="2000" b="1">
                <a:solidFill>
                  <a:srgbClr val="2567D1"/>
                </a:solidFill>
                <a:latin typeface="Assistant" pitchFamily="2" charset="-79"/>
                <a:ea typeface="Roboto" panose="02000000000000000000" pitchFamily="2" charset="0"/>
                <a:cs typeface="Assistant" pitchFamily="2" charset="-79"/>
              </a:rPr>
              <a:t>respiratory rate variability</a:t>
            </a:r>
            <a:br>
              <a:rPr lang="en-US" sz="2000" u="sng">
                <a:solidFill>
                  <a:srgbClr val="2567D1"/>
                </a:solidFill>
                <a:latin typeface="Assistant" pitchFamily="2" charset="-79"/>
                <a:ea typeface="Roboto" panose="02000000000000000000" pitchFamily="2" charset="0"/>
                <a:cs typeface="Assistant" pitchFamily="2" charset="-79"/>
              </a:rPr>
            </a:br>
            <a:r>
              <a:rPr lang="en-US" sz="2000" u="sng">
                <a:solidFill>
                  <a:srgbClr val="2567D1"/>
                </a:solidFill>
                <a:latin typeface="Assistant" pitchFamily="2" charset="-79"/>
                <a:ea typeface="Roboto" panose="02000000000000000000" pitchFamily="2" charset="0"/>
                <a:cs typeface="Assistant" pitchFamily="2" charset="-79"/>
              </a:rPr>
              <a:t>Masimo could not measure patients with Atrial Fibrillation</a:t>
            </a:r>
            <a:endParaRPr kumimoji="0" lang="en-US" sz="2800" b="0" i="0" u="sng"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pic>
        <p:nvPicPr>
          <p:cNvPr id="2" name="Picture 1">
            <a:extLst>
              <a:ext uri="{FF2B5EF4-FFF2-40B4-BE49-F238E27FC236}">
                <a16:creationId xmlns:a16="http://schemas.microsoft.com/office/drawing/2014/main" id="{584E9E0C-90AF-4884-A8C5-14FA41B01BCA}"/>
              </a:ext>
            </a:extLst>
          </p:cNvPr>
          <p:cNvPicPr>
            <a:picLocks noChangeAspect="1"/>
          </p:cNvPicPr>
          <p:nvPr/>
        </p:nvPicPr>
        <p:blipFill rotWithShape="1">
          <a:blip r:embed="rId2"/>
          <a:srcRect l="4521" t="8000" r="3932" b="8000"/>
          <a:stretch/>
        </p:blipFill>
        <p:spPr>
          <a:xfrm>
            <a:off x="263352" y="1462137"/>
            <a:ext cx="10009112" cy="5165993"/>
          </a:xfrm>
          <a:prstGeom prst="rect">
            <a:avLst/>
          </a:prstGeom>
        </p:spPr>
      </p:pic>
      <p:sp>
        <p:nvSpPr>
          <p:cNvPr id="6" name="TextBox 5">
            <a:extLst>
              <a:ext uri="{FF2B5EF4-FFF2-40B4-BE49-F238E27FC236}">
                <a16:creationId xmlns:a16="http://schemas.microsoft.com/office/drawing/2014/main" id="{9F802C72-078A-490C-B9E8-B6849A40D9B5}"/>
              </a:ext>
            </a:extLst>
          </p:cNvPr>
          <p:cNvSpPr txBox="1"/>
          <p:nvPr/>
        </p:nvSpPr>
        <p:spPr>
          <a:xfrm>
            <a:off x="983432" y="1700808"/>
            <a:ext cx="4176464" cy="954107"/>
          </a:xfrm>
          <a:prstGeom prst="rect">
            <a:avLst/>
          </a:prstGeom>
          <a:noFill/>
        </p:spPr>
        <p:txBody>
          <a:bodyPr wrap="square" rtlCol="0">
            <a:spAutoFit/>
          </a:bodyPr>
          <a:lstStyle/>
          <a:p>
            <a:r>
              <a:rPr lang="en-US" sz="1400"/>
              <a:t>Results without high respiratory rates:</a:t>
            </a:r>
          </a:p>
          <a:p>
            <a:r>
              <a:rPr lang="en-US" sz="1400"/>
              <a:t>CardiacSense: Mean error: 0.005 BPM, STD=1.09  BPM</a:t>
            </a:r>
          </a:p>
          <a:p>
            <a:r>
              <a:rPr lang="en-US" sz="1400"/>
              <a:t>Masimo:          Mean error: 0.210 BPM, STD=2.05  BPM</a:t>
            </a:r>
          </a:p>
          <a:p>
            <a:endParaRPr lang="en-US" sz="1400"/>
          </a:p>
        </p:txBody>
      </p:sp>
    </p:spTree>
    <p:extLst>
      <p:ext uri="{BB962C8B-B14F-4D97-AF65-F5344CB8AC3E}">
        <p14:creationId xmlns:p14="http://schemas.microsoft.com/office/powerpoint/2010/main" val="58349996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335360" y="260648"/>
            <a:ext cx="11784632" cy="954107"/>
          </a:xfrm>
          <a:prstGeom prst="rect">
            <a:avLst/>
          </a:prstGeom>
        </p:spPr>
        <p:txBody>
          <a:bodyPr wrap="square">
            <a:spAutoFit/>
          </a:bodyPr>
          <a:lstStyle/>
          <a:p>
            <a:pPr lvl="0">
              <a:defRPr/>
            </a:pPr>
            <a:r>
              <a:rPr lang="en-US" sz="3200">
                <a:solidFill>
                  <a:srgbClr val="2567D1"/>
                </a:solidFill>
                <a:latin typeface="Assistant" pitchFamily="2" charset="-79"/>
                <a:ea typeface="Roboto" panose="02000000000000000000" pitchFamily="2" charset="0"/>
                <a:cs typeface="Assistant" pitchFamily="2" charset="-79"/>
              </a:rPr>
              <a:t>Respiratory Rate of a patient with </a:t>
            </a:r>
            <a:r>
              <a:rPr lang="en-US" sz="3200">
                <a:solidFill>
                  <a:srgbClr val="FF0000"/>
                </a:solidFill>
                <a:latin typeface="Assistant" pitchFamily="2" charset="-79"/>
                <a:ea typeface="Roboto" panose="02000000000000000000" pitchFamily="2" charset="0"/>
                <a:cs typeface="Assistant" pitchFamily="2" charset="-79"/>
              </a:rPr>
              <a:t>A-Fib, COPD, CHF &amp; Sleep Apnea</a:t>
            </a:r>
            <a:br>
              <a:rPr lang="en-US" sz="3200">
                <a:solidFill>
                  <a:srgbClr val="2567D1"/>
                </a:solidFill>
                <a:latin typeface="Assistant" pitchFamily="2" charset="-79"/>
                <a:ea typeface="Roboto" panose="02000000000000000000" pitchFamily="2" charset="0"/>
                <a:cs typeface="Assistant" pitchFamily="2" charset="-79"/>
              </a:rPr>
            </a:br>
            <a:r>
              <a:rPr lang="en-US" sz="2400">
                <a:solidFill>
                  <a:srgbClr val="2567D1"/>
                </a:solidFill>
                <a:latin typeface="Assistant" pitchFamily="2" charset="-79"/>
                <a:ea typeface="Roboto" panose="02000000000000000000" pitchFamily="2" charset="0"/>
                <a:cs typeface="Assistant" pitchFamily="2" charset="-79"/>
              </a:rPr>
              <a:t>Besides CardiacSense, no wrist device can measure respiratory rate for arrhythmia patients</a:t>
            </a:r>
          </a:p>
        </p:txBody>
      </p:sp>
      <p:pic>
        <p:nvPicPr>
          <p:cNvPr id="7" name="Picture 6">
            <a:extLst>
              <a:ext uri="{FF2B5EF4-FFF2-40B4-BE49-F238E27FC236}">
                <a16:creationId xmlns:a16="http://schemas.microsoft.com/office/drawing/2014/main" id="{F468CE82-DA84-4636-8897-1D859620AC1D}"/>
              </a:ext>
            </a:extLst>
          </p:cNvPr>
          <p:cNvPicPr>
            <a:picLocks noChangeAspect="1"/>
          </p:cNvPicPr>
          <p:nvPr/>
        </p:nvPicPr>
        <p:blipFill rotWithShape="1">
          <a:blip r:embed="rId2"/>
          <a:srcRect l="1" r="6350" b="74508"/>
          <a:stretch/>
        </p:blipFill>
        <p:spPr>
          <a:xfrm>
            <a:off x="869797" y="1419292"/>
            <a:ext cx="10122747" cy="1512168"/>
          </a:xfrm>
          <a:prstGeom prst="rect">
            <a:avLst/>
          </a:prstGeom>
        </p:spPr>
      </p:pic>
      <p:pic>
        <p:nvPicPr>
          <p:cNvPr id="3" name="Picture 2">
            <a:extLst>
              <a:ext uri="{FF2B5EF4-FFF2-40B4-BE49-F238E27FC236}">
                <a16:creationId xmlns:a16="http://schemas.microsoft.com/office/drawing/2014/main" id="{49E995A5-CAFE-4062-98EA-E6B3B35AC4C6}"/>
              </a:ext>
            </a:extLst>
          </p:cNvPr>
          <p:cNvPicPr>
            <a:picLocks noChangeAspect="1"/>
          </p:cNvPicPr>
          <p:nvPr/>
        </p:nvPicPr>
        <p:blipFill rotWithShape="1">
          <a:blip r:embed="rId2"/>
          <a:srcRect t="65551" r="-281"/>
          <a:stretch/>
        </p:blipFill>
        <p:spPr>
          <a:xfrm>
            <a:off x="1007693" y="4481854"/>
            <a:ext cx="10839526" cy="2043490"/>
          </a:xfrm>
          <a:prstGeom prst="rect">
            <a:avLst/>
          </a:prstGeom>
        </p:spPr>
      </p:pic>
      <p:cxnSp>
        <p:nvCxnSpPr>
          <p:cNvPr id="6" name="Straight Arrow Connector 5">
            <a:extLst>
              <a:ext uri="{FF2B5EF4-FFF2-40B4-BE49-F238E27FC236}">
                <a16:creationId xmlns:a16="http://schemas.microsoft.com/office/drawing/2014/main" id="{42C19D7C-1831-4F49-8E7A-C10F24DC02E4}"/>
              </a:ext>
            </a:extLst>
          </p:cNvPr>
          <p:cNvCxnSpPr>
            <a:cxnSpLocks/>
          </p:cNvCxnSpPr>
          <p:nvPr/>
        </p:nvCxnSpPr>
        <p:spPr>
          <a:xfrm flipH="1">
            <a:off x="1358663" y="2931460"/>
            <a:ext cx="3081153" cy="1584176"/>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72E4D51-DC96-41A8-9D67-3B4B7BCA66F6}"/>
              </a:ext>
            </a:extLst>
          </p:cNvPr>
          <p:cNvCxnSpPr>
            <a:cxnSpLocks/>
          </p:cNvCxnSpPr>
          <p:nvPr/>
        </p:nvCxnSpPr>
        <p:spPr>
          <a:xfrm>
            <a:off x="4943872" y="2931460"/>
            <a:ext cx="6120680" cy="1584176"/>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58A63F3-B474-41F4-993E-3B585F2F3075}"/>
              </a:ext>
            </a:extLst>
          </p:cNvPr>
          <p:cNvSpPr txBox="1"/>
          <p:nvPr/>
        </p:nvSpPr>
        <p:spPr>
          <a:xfrm>
            <a:off x="3645993" y="3354216"/>
            <a:ext cx="2880320" cy="1077218"/>
          </a:xfrm>
          <a:prstGeom prst="rect">
            <a:avLst/>
          </a:prstGeom>
          <a:noFill/>
        </p:spPr>
        <p:txBody>
          <a:bodyPr wrap="square" rtlCol="0">
            <a:spAutoFit/>
          </a:bodyPr>
          <a:lstStyle/>
          <a:p>
            <a:r>
              <a:rPr lang="en-US" sz="1600">
                <a:solidFill>
                  <a:srgbClr val="FF0000"/>
                </a:solidFill>
                <a:latin typeface="Assistant" pitchFamily="2" charset="-79"/>
                <a:cs typeface="Assistant" pitchFamily="2" charset="-79"/>
              </a:rPr>
              <a:t>Zoom in on sensor raw data shows that we can measure relative depth of breathing and not only breathing rate</a:t>
            </a:r>
          </a:p>
        </p:txBody>
      </p:sp>
      <p:sp>
        <p:nvSpPr>
          <p:cNvPr id="17" name="Speech Bubble: Rectangle with Corners Rounded 16">
            <a:extLst>
              <a:ext uri="{FF2B5EF4-FFF2-40B4-BE49-F238E27FC236}">
                <a16:creationId xmlns:a16="http://schemas.microsoft.com/office/drawing/2014/main" id="{8BB95BFA-C104-4F71-8412-2C9D8EFA2ACF}"/>
              </a:ext>
            </a:extLst>
          </p:cNvPr>
          <p:cNvSpPr/>
          <p:nvPr/>
        </p:nvSpPr>
        <p:spPr>
          <a:xfrm>
            <a:off x="384301" y="3088161"/>
            <a:ext cx="1319211" cy="576064"/>
          </a:xfrm>
          <a:prstGeom prst="wedgeRoundRectCallout">
            <a:avLst>
              <a:gd name="adj1" fmla="val 106947"/>
              <a:gd name="adj2" fmla="val -73556"/>
              <a:gd name="adj3" fmla="val 1666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Assistant" pitchFamily="2" charset="-79"/>
                <a:cs typeface="Assistant" pitchFamily="2" charset="-79"/>
              </a:rPr>
              <a:t>Processed data</a:t>
            </a:r>
          </a:p>
        </p:txBody>
      </p:sp>
      <p:sp>
        <p:nvSpPr>
          <p:cNvPr id="20" name="Speech Bubble: Rectangle with Corners Rounded 19">
            <a:extLst>
              <a:ext uri="{FF2B5EF4-FFF2-40B4-BE49-F238E27FC236}">
                <a16:creationId xmlns:a16="http://schemas.microsoft.com/office/drawing/2014/main" id="{BD7B7450-FBAA-4BAC-AC3A-02661D90164E}"/>
              </a:ext>
            </a:extLst>
          </p:cNvPr>
          <p:cNvSpPr/>
          <p:nvPr/>
        </p:nvSpPr>
        <p:spPr>
          <a:xfrm>
            <a:off x="384301" y="3755189"/>
            <a:ext cx="1319211" cy="576064"/>
          </a:xfrm>
          <a:prstGeom prst="wedgeRoundRectCallout">
            <a:avLst>
              <a:gd name="adj1" fmla="val 104471"/>
              <a:gd name="adj2" fmla="val 87066"/>
              <a:gd name="adj3" fmla="val 1666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Assistant" pitchFamily="2" charset="-79"/>
                <a:cs typeface="Assistant" pitchFamily="2" charset="-79"/>
              </a:rPr>
              <a:t>Raw data</a:t>
            </a:r>
          </a:p>
        </p:txBody>
      </p:sp>
    </p:spTree>
    <p:extLst>
      <p:ext uri="{BB962C8B-B14F-4D97-AF65-F5344CB8AC3E}">
        <p14:creationId xmlns:p14="http://schemas.microsoft.com/office/powerpoint/2010/main" val="1903856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7B863C-40D6-4D02-A60C-AC472F523DAC}"/>
              </a:ext>
            </a:extLst>
          </p:cNvPr>
          <p:cNvSpPr/>
          <p:nvPr/>
        </p:nvSpPr>
        <p:spPr>
          <a:xfrm>
            <a:off x="652704" y="3513380"/>
            <a:ext cx="4723216" cy="615553"/>
          </a:xfrm>
          <a:prstGeom prst="rect">
            <a:avLst/>
          </a:prstGeom>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GB" b="0"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Unique </a:t>
            </a:r>
            <a:r>
              <a:rPr lang="en-GB" b="1">
                <a:solidFill>
                  <a:srgbClr val="2567D1"/>
                </a:solidFill>
                <a:latin typeface="Assistant Light" panose="00000400000000000000" pitchFamily="2" charset="-79"/>
                <a:cs typeface="Assistant Light" panose="00000400000000000000" pitchFamily="2" charset="-79"/>
              </a:rPr>
              <a:t>multi-wavelength </a:t>
            </a:r>
            <a:r>
              <a:rPr kumimoji="0" lang="en-GB" b="1" u="none" strike="noStrike" kern="1200" cap="none" spc="0" normalizeH="0" baseline="0" noProof="0">
                <a:ln>
                  <a:noFill/>
                </a:ln>
                <a:solidFill>
                  <a:srgbClr val="2567D1"/>
                </a:solidFill>
                <a:effectLst/>
                <a:uLnTx/>
                <a:uFillTx/>
                <a:latin typeface="Assistant Light" panose="00000400000000000000" pitchFamily="2" charset="-79"/>
                <a:cs typeface="Assistant Light" panose="00000400000000000000" pitchFamily="2" charset="-79"/>
              </a:rPr>
              <a:t>optical sensor</a:t>
            </a:r>
            <a:endParaRPr lang="en-GB">
              <a:solidFill>
                <a:srgbClr val="2567D1"/>
              </a:solidFill>
              <a:latin typeface="Assistant Light" panose="00000400000000000000" pitchFamily="2" charset="-79"/>
              <a:cs typeface="Assistant Light" panose="00000400000000000000" pitchFamily="2" charset="-79"/>
            </a:endParaRPr>
          </a:p>
          <a:p>
            <a:pPr marR="0" lvl="0" algn="l" defTabSz="914400" rtl="0" eaLnBrk="1" fontAlgn="auto" latinLnBrk="0" hangingPunct="1">
              <a:lnSpc>
                <a:spcPct val="100000"/>
              </a:lnSpc>
              <a:spcBef>
                <a:spcPts val="0"/>
              </a:spcBef>
              <a:spcAft>
                <a:spcPts val="0"/>
              </a:spcAft>
              <a:buClrTx/>
              <a:buSzTx/>
              <a:tabLst/>
              <a:defRPr/>
            </a:pPr>
            <a:endParaRPr lang="en-GB" sz="1600">
              <a:solidFill>
                <a:srgbClr val="2567D1"/>
              </a:solidFill>
              <a:latin typeface="Assistant Light" panose="00000400000000000000" pitchFamily="2" charset="-79"/>
              <a:cs typeface="Assistant Light" panose="00000400000000000000" pitchFamily="2" charset="-79"/>
            </a:endParaRPr>
          </a:p>
        </p:txBody>
      </p:sp>
      <p:grpSp>
        <p:nvGrpSpPr>
          <p:cNvPr id="3" name="Group 2">
            <a:extLst>
              <a:ext uri="{FF2B5EF4-FFF2-40B4-BE49-F238E27FC236}">
                <a16:creationId xmlns:a16="http://schemas.microsoft.com/office/drawing/2014/main" id="{820FAD95-5D40-F345-80BE-BA86818CE18D}"/>
              </a:ext>
            </a:extLst>
          </p:cNvPr>
          <p:cNvGrpSpPr/>
          <p:nvPr/>
        </p:nvGrpSpPr>
        <p:grpSpPr>
          <a:xfrm>
            <a:off x="578918" y="1844823"/>
            <a:ext cx="4723217" cy="1162548"/>
            <a:chOff x="5929431" y="1955671"/>
            <a:chExt cx="3332783" cy="599192"/>
          </a:xfrm>
        </p:grpSpPr>
        <p:sp>
          <p:nvSpPr>
            <p:cNvPr id="88" name="Rectangle 87">
              <a:extLst>
                <a:ext uri="{FF2B5EF4-FFF2-40B4-BE49-F238E27FC236}">
                  <a16:creationId xmlns:a16="http://schemas.microsoft.com/office/drawing/2014/main" id="{58277917-B9F9-4F6F-B2B9-3E6197440886}"/>
                </a:ext>
              </a:extLst>
            </p:cNvPr>
            <p:cNvSpPr/>
            <p:nvPr/>
          </p:nvSpPr>
          <p:spPr>
            <a:xfrm>
              <a:off x="5929431" y="1955671"/>
              <a:ext cx="3332783" cy="599192"/>
            </a:xfrm>
            <a:prstGeom prst="rect">
              <a:avLst/>
            </a:prstGeom>
            <a:solidFill>
              <a:schemeClr val="bg1">
                <a:lumMod val="6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FDA &amp; CE requirements: Mean error &lt; 3%</a:t>
              </a:r>
            </a:p>
          </p:txBody>
        </p:sp>
        <p:sp>
          <p:nvSpPr>
            <p:cNvPr id="19" name="Rectangle 18">
              <a:extLst>
                <a:ext uri="{FF2B5EF4-FFF2-40B4-BE49-F238E27FC236}">
                  <a16:creationId xmlns:a16="http://schemas.microsoft.com/office/drawing/2014/main" id="{A213AFF7-5492-49D1-8DDF-662A5AA3343F}"/>
                </a:ext>
              </a:extLst>
            </p:cNvPr>
            <p:cNvSpPr/>
            <p:nvPr/>
          </p:nvSpPr>
          <p:spPr>
            <a:xfrm>
              <a:off x="7754856" y="2247569"/>
              <a:ext cx="1471878" cy="14276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Assistant ExtraLight" panose="00000300000000000000" pitchFamily="2" charset="-79"/>
                <a:ea typeface="+mn-ea"/>
                <a:cs typeface="Assistant ExtraLight" panose="00000300000000000000" pitchFamily="2" charset="-79"/>
              </a:endParaRPr>
            </a:p>
          </p:txBody>
        </p:sp>
      </p:grpSp>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578918" y="623973"/>
            <a:ext cx="10981324" cy="1077218"/>
          </a:xfrm>
          <a:prstGeom prst="rect">
            <a:avLst/>
          </a:prstGeom>
        </p:spPr>
        <p:txBody>
          <a:bodyPr wrap="square">
            <a:spAutoFit/>
          </a:bodyPr>
          <a:lstStyle/>
          <a:p>
            <a:pPr lvl="0">
              <a:defRPr/>
            </a:pPr>
            <a:r>
              <a:rPr lang="en-US" sz="3200">
                <a:solidFill>
                  <a:srgbClr val="2567D1"/>
                </a:solidFill>
                <a:latin typeface="Assistant" pitchFamily="2" charset="-79"/>
                <a:ea typeface="Roboto" panose="02000000000000000000" pitchFamily="2" charset="0"/>
                <a:cs typeface="Assistant" pitchFamily="2" charset="-79"/>
              </a:rPr>
              <a:t>Unique Technological Attributes:</a:t>
            </a:r>
          </a:p>
          <a:p>
            <a:pPr lvl="0">
              <a:defRPr/>
            </a:pPr>
            <a:r>
              <a:rPr lang="en-US" sz="3200">
                <a:solidFill>
                  <a:srgbClr val="2567D1"/>
                </a:solidFill>
                <a:latin typeface="Assistant" pitchFamily="2" charset="-79"/>
                <a:ea typeface="Roboto" panose="02000000000000000000" pitchFamily="2" charset="0"/>
                <a:cs typeface="Assistant" pitchFamily="2" charset="-79"/>
              </a:rPr>
              <a:t>Continuous </a:t>
            </a:r>
            <a:r>
              <a:rPr kumimoji="0" lang="en-US"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Oxygen Saturation (SpO2) in Ambulatory Conditions</a:t>
            </a:r>
            <a:endParaRPr kumimoji="0" lang="en-GB"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cxnSp>
        <p:nvCxnSpPr>
          <p:cNvPr id="48" name="Straight Connector 24">
            <a:extLst>
              <a:ext uri="{FF2B5EF4-FFF2-40B4-BE49-F238E27FC236}">
                <a16:creationId xmlns:a16="http://schemas.microsoft.com/office/drawing/2014/main" id="{0E518993-6047-49D9-9672-A89074EEDA9A}"/>
              </a:ext>
            </a:extLst>
          </p:cNvPr>
          <p:cNvCxnSpPr>
            <a:cxnSpLocks/>
          </p:cNvCxnSpPr>
          <p:nvPr/>
        </p:nvCxnSpPr>
        <p:spPr>
          <a:xfrm>
            <a:off x="5591944" y="2040088"/>
            <a:ext cx="0" cy="3721850"/>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DC0D2DC-90C7-48CA-8319-DB52642BD0FA}"/>
              </a:ext>
            </a:extLst>
          </p:cNvPr>
          <p:cNvSpPr/>
          <p:nvPr/>
        </p:nvSpPr>
        <p:spPr>
          <a:xfrm>
            <a:off x="6744072" y="5517232"/>
            <a:ext cx="4464496" cy="831095"/>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Oxygen saturation in range of 70-100% </a:t>
            </a:r>
            <a:b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b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Mean error = </a:t>
            </a:r>
            <a:r>
              <a:rPr lang="en-US">
                <a:solidFill>
                  <a:prstClr val="white"/>
                </a:solidFill>
                <a:latin typeface="Assistant" panose="00000500000000000000" pitchFamily="2" charset="-79"/>
                <a:cs typeface="Assistant" panose="00000500000000000000" pitchFamily="2" charset="-79"/>
              </a:rPr>
              <a:t>1.3%</a:t>
            </a:r>
            <a:endParaRPr kumimoji="0" lang="en-GB"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sp>
        <p:nvSpPr>
          <p:cNvPr id="11" name="Rectangle 11">
            <a:extLst>
              <a:ext uri="{FF2B5EF4-FFF2-40B4-BE49-F238E27FC236}">
                <a16:creationId xmlns:a16="http://schemas.microsoft.com/office/drawing/2014/main" id="{E95DEFC5-CF55-B648-BB4D-8F512F00EBF0}"/>
              </a:ext>
            </a:extLst>
          </p:cNvPr>
          <p:cNvSpPr/>
          <p:nvPr/>
        </p:nvSpPr>
        <p:spPr>
          <a:xfrm>
            <a:off x="2754288" y="5229200"/>
            <a:ext cx="247761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1"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IP</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3 patents pending</a:t>
            </a:r>
          </a:p>
        </p:txBody>
      </p:sp>
      <p:pic>
        <p:nvPicPr>
          <p:cNvPr id="8" name="Picture 7">
            <a:extLst>
              <a:ext uri="{FF2B5EF4-FFF2-40B4-BE49-F238E27FC236}">
                <a16:creationId xmlns:a16="http://schemas.microsoft.com/office/drawing/2014/main" id="{874B83C8-2B6C-42E0-B5D4-C8E5DF5A2946}"/>
              </a:ext>
            </a:extLst>
          </p:cNvPr>
          <p:cNvPicPr>
            <a:picLocks noChangeAspect="1"/>
          </p:cNvPicPr>
          <p:nvPr/>
        </p:nvPicPr>
        <p:blipFill rotWithShape="1">
          <a:blip r:embed="rId3"/>
          <a:srcRect l="30510" t="24806" r="19878" b="29000"/>
          <a:stretch/>
        </p:blipFill>
        <p:spPr>
          <a:xfrm>
            <a:off x="5756569" y="1929395"/>
            <a:ext cx="6048671" cy="3167970"/>
          </a:xfrm>
          <a:prstGeom prst="rect">
            <a:avLst/>
          </a:prstGeom>
        </p:spPr>
      </p:pic>
    </p:spTree>
    <p:extLst>
      <p:ext uri="{BB962C8B-B14F-4D97-AF65-F5344CB8AC3E}">
        <p14:creationId xmlns:p14="http://schemas.microsoft.com/office/powerpoint/2010/main" val="150449821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7B863C-40D6-4D02-A60C-AC472F523DAC}"/>
              </a:ext>
            </a:extLst>
          </p:cNvPr>
          <p:cNvSpPr/>
          <p:nvPr/>
        </p:nvSpPr>
        <p:spPr>
          <a:xfrm>
            <a:off x="1741193" y="1988840"/>
            <a:ext cx="3202679" cy="3970318"/>
          </a:xfrm>
          <a:prstGeom prst="rect">
            <a:avLst/>
          </a:prstGeom>
        </p:spPr>
        <p:txBody>
          <a:bodyPr wrap="square">
            <a:spAutoFit/>
          </a:bodyPr>
          <a:lstStyle/>
          <a:p>
            <a:pPr marL="285750" lvl="0" indent="-285750">
              <a:buFont typeface="Arial" panose="020B0604020202020204" pitchFamily="34" charset="0"/>
              <a:buChar char="•"/>
              <a:defRPr/>
            </a:pPr>
            <a:r>
              <a:rPr lang="en-GB" dirty="0">
                <a:solidFill>
                  <a:srgbClr val="2567D1"/>
                </a:solidFill>
                <a:latin typeface="Assistant Light" panose="00000400000000000000" pitchFamily="2" charset="-79"/>
                <a:cs typeface="Assistant Light" panose="00000400000000000000" pitchFamily="2" charset="-79"/>
              </a:rPr>
              <a:t>Non-inflating </a:t>
            </a:r>
            <a:r>
              <a:rPr lang="en-GB" b="1" dirty="0">
                <a:solidFill>
                  <a:srgbClr val="2567D1"/>
                </a:solidFill>
                <a:latin typeface="Assistant Light" panose="00000400000000000000" pitchFamily="2" charset="-79"/>
                <a:cs typeface="Assistant Light" panose="00000400000000000000" pitchFamily="2" charset="-79"/>
              </a:rPr>
              <a:t>Opto-electro-mechanical sensor </a:t>
            </a:r>
            <a:r>
              <a:rPr lang="en-GB" dirty="0">
                <a:solidFill>
                  <a:srgbClr val="2567D1"/>
                </a:solidFill>
                <a:latin typeface="Assistant Light" panose="00000400000000000000" pitchFamily="2" charset="-79"/>
                <a:cs typeface="Assistant Light" panose="00000400000000000000" pitchFamily="2" charset="-79"/>
              </a:rPr>
              <a:t>over the radial artery</a:t>
            </a:r>
          </a:p>
          <a:p>
            <a:pPr marL="285750" lvl="0" indent="-285750">
              <a:buFont typeface="Arial" panose="020B0604020202020204" pitchFamily="34" charset="0"/>
              <a:buChar char="•"/>
              <a:defRPr/>
            </a:pPr>
            <a:endParaRPr lang="en-GB" dirty="0">
              <a:solidFill>
                <a:srgbClr val="2567D1"/>
              </a:solidFill>
              <a:latin typeface="Assistant Light" panose="00000400000000000000" pitchFamily="2" charset="-79"/>
              <a:cs typeface="Assistant Light" panose="00000400000000000000" pitchFamily="2" charset="-79"/>
            </a:endParaRPr>
          </a:p>
          <a:p>
            <a:pPr marL="285750" lvl="0" indent="-285750">
              <a:buFont typeface="Arial" panose="020B0604020202020204" pitchFamily="34" charset="0"/>
              <a:buChar char="•"/>
              <a:defRPr/>
            </a:pPr>
            <a:r>
              <a:rPr lang="en-GB" dirty="0">
                <a:solidFill>
                  <a:srgbClr val="2567D1"/>
                </a:solidFill>
                <a:latin typeface="Assistant Light" panose="00000400000000000000" pitchFamily="2" charset="-79"/>
                <a:cs typeface="Assistant Light" panose="00000400000000000000" pitchFamily="2" charset="-79"/>
              </a:rPr>
              <a:t>Results of tests at hospital Intensive Care Units (ICU) meet FDA &amp; CE  requirements</a:t>
            </a:r>
            <a:br>
              <a:rPr lang="en-GB" dirty="0">
                <a:solidFill>
                  <a:srgbClr val="2567D1"/>
                </a:solidFill>
                <a:latin typeface="Assistant Light" panose="00000400000000000000" pitchFamily="2" charset="-79"/>
                <a:cs typeface="Assistant Light" panose="00000400000000000000" pitchFamily="2" charset="-79"/>
              </a:rPr>
            </a:br>
            <a:endParaRPr lang="en-GB" dirty="0">
              <a:solidFill>
                <a:srgbClr val="2567D1"/>
              </a:solidFill>
              <a:latin typeface="Assistant Light" panose="00000400000000000000" pitchFamily="2" charset="-79"/>
              <a:cs typeface="Assistant Light" panose="00000400000000000000" pitchFamily="2" charset="-79"/>
            </a:endParaRPr>
          </a:p>
          <a:p>
            <a:pPr marL="285750" lvl="0" indent="-285750">
              <a:buFont typeface="Arial" panose="020B0604020202020204" pitchFamily="34" charset="0"/>
              <a:buChar char="•"/>
              <a:defRPr/>
            </a:pPr>
            <a:r>
              <a:rPr lang="en-GB" dirty="0">
                <a:solidFill>
                  <a:srgbClr val="2567D1"/>
                </a:solidFill>
                <a:latin typeface="Assistant Light" panose="00000400000000000000" pitchFamily="2" charset="-79"/>
                <a:cs typeface="Assistant Light" panose="00000400000000000000" pitchFamily="2" charset="-79"/>
              </a:rPr>
              <a:t>Focus is on making the sensor more positioning agnostic</a:t>
            </a:r>
            <a:br>
              <a:rPr lang="en-GB" dirty="0">
                <a:solidFill>
                  <a:srgbClr val="2567D1"/>
                </a:solidFill>
                <a:latin typeface="Assistant Light" panose="00000400000000000000" pitchFamily="2" charset="-79"/>
                <a:cs typeface="Assistant Light" panose="00000400000000000000" pitchFamily="2" charset="-79"/>
              </a:rPr>
            </a:br>
            <a:endParaRPr lang="en-GB" dirty="0">
              <a:solidFill>
                <a:srgbClr val="2567D1"/>
              </a:solidFill>
              <a:latin typeface="Assistant Light" panose="00000400000000000000" pitchFamily="2" charset="-79"/>
              <a:cs typeface="Assistant Light" panose="00000400000000000000" pitchFamily="2" charset="-79"/>
            </a:endParaRPr>
          </a:p>
          <a:p>
            <a:pPr marL="285750" lvl="0" indent="-285750">
              <a:buFont typeface="Arial" panose="020B0604020202020204" pitchFamily="34" charset="0"/>
              <a:buChar char="•"/>
              <a:defRPr/>
            </a:pPr>
            <a:r>
              <a:rPr lang="en-GB" dirty="0">
                <a:solidFill>
                  <a:srgbClr val="2567D1"/>
                </a:solidFill>
                <a:latin typeface="Assistant Light" panose="00000400000000000000" pitchFamily="2" charset="-79"/>
                <a:cs typeface="Assistant Light" panose="00000400000000000000" pitchFamily="2" charset="-79"/>
              </a:rPr>
              <a:t>We expect major progress in Q1, 2021</a:t>
            </a:r>
          </a:p>
        </p:txBody>
      </p:sp>
      <p:grpSp>
        <p:nvGrpSpPr>
          <p:cNvPr id="3" name="Group 2">
            <a:extLst>
              <a:ext uri="{FF2B5EF4-FFF2-40B4-BE49-F238E27FC236}">
                <a16:creationId xmlns:a16="http://schemas.microsoft.com/office/drawing/2014/main" id="{820FAD95-5D40-F345-80BE-BA86818CE18D}"/>
              </a:ext>
            </a:extLst>
          </p:cNvPr>
          <p:cNvGrpSpPr/>
          <p:nvPr/>
        </p:nvGrpSpPr>
        <p:grpSpPr>
          <a:xfrm>
            <a:off x="5402672" y="1549439"/>
            <a:ext cx="6461740" cy="859835"/>
            <a:chOff x="5951539" y="2089638"/>
            <a:chExt cx="3332783" cy="300770"/>
          </a:xfrm>
        </p:grpSpPr>
        <p:sp>
          <p:nvSpPr>
            <p:cNvPr id="88" name="Rectangle 87">
              <a:extLst>
                <a:ext uri="{FF2B5EF4-FFF2-40B4-BE49-F238E27FC236}">
                  <a16:creationId xmlns:a16="http://schemas.microsoft.com/office/drawing/2014/main" id="{58277917-B9F9-4F6F-B2B9-3E6197440886}"/>
                </a:ext>
              </a:extLst>
            </p:cNvPr>
            <p:cNvSpPr/>
            <p:nvPr/>
          </p:nvSpPr>
          <p:spPr>
            <a:xfrm>
              <a:off x="5951539" y="2089638"/>
              <a:ext cx="3332783" cy="279313"/>
            </a:xfrm>
            <a:prstGeom prst="rect">
              <a:avLst/>
            </a:prstGeom>
            <a:solidFill>
              <a:schemeClr val="bg1">
                <a:lumMod val="6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FDA &amp; CE requirements:     Mean error &lt; 5 mmHg      Std. dev.  &lt; 8 mmHg</a:t>
              </a:r>
              <a:endParaRPr kumimoji="0" lang="en-GB" sz="16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sp>
          <p:nvSpPr>
            <p:cNvPr id="19" name="Rectangle 18">
              <a:extLst>
                <a:ext uri="{FF2B5EF4-FFF2-40B4-BE49-F238E27FC236}">
                  <a16:creationId xmlns:a16="http://schemas.microsoft.com/office/drawing/2014/main" id="{A213AFF7-5492-49D1-8DDF-662A5AA3343F}"/>
                </a:ext>
              </a:extLst>
            </p:cNvPr>
            <p:cNvSpPr/>
            <p:nvPr/>
          </p:nvSpPr>
          <p:spPr>
            <a:xfrm>
              <a:off x="7754856" y="2218152"/>
              <a:ext cx="1471878" cy="17225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Assistant ExtraLight" panose="00000300000000000000" pitchFamily="2" charset="-79"/>
                <a:ea typeface="+mn-ea"/>
                <a:cs typeface="Assistant ExtraLight" panose="00000300000000000000" pitchFamily="2" charset="-79"/>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ssistant ExtraLight" panose="00000300000000000000" pitchFamily="2" charset="-79"/>
                  <a:ea typeface="+mn-ea"/>
                  <a:cs typeface="Assistant ExtraLight" panose="00000300000000000000" pitchFamily="2" charset="-79"/>
                </a:rPr>
                <a:t>mmHg  =  millimeters of Mercury</a:t>
              </a:r>
            </a:p>
          </p:txBody>
        </p:sp>
      </p:grpSp>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702152" y="620688"/>
            <a:ext cx="11154886"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Unique Technological Attributes: Blood Pressure Measurement</a:t>
            </a:r>
            <a:endParaRPr kumimoji="0" lang="en-GB"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sp>
        <p:nvSpPr>
          <p:cNvPr id="37" name="Rectangle 11">
            <a:extLst>
              <a:ext uri="{FF2B5EF4-FFF2-40B4-BE49-F238E27FC236}">
                <a16:creationId xmlns:a16="http://schemas.microsoft.com/office/drawing/2014/main" id="{EE68BE13-0226-4168-A06A-1C4C1EC14767}"/>
              </a:ext>
            </a:extLst>
          </p:cNvPr>
          <p:cNvSpPr/>
          <p:nvPr/>
        </p:nvSpPr>
        <p:spPr>
          <a:xfrm>
            <a:off x="2431929" y="6011996"/>
            <a:ext cx="247761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1"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IP</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2 patents pending</a:t>
            </a:r>
          </a:p>
        </p:txBody>
      </p:sp>
      <p:pic>
        <p:nvPicPr>
          <p:cNvPr id="6" name="Picture 5">
            <a:extLst>
              <a:ext uri="{FF2B5EF4-FFF2-40B4-BE49-F238E27FC236}">
                <a16:creationId xmlns:a16="http://schemas.microsoft.com/office/drawing/2014/main" id="{D801FF08-18DA-4D1F-A5F7-0CB04FD8112D}"/>
              </a:ext>
            </a:extLst>
          </p:cNvPr>
          <p:cNvPicPr>
            <a:picLocks noChangeAspect="1"/>
          </p:cNvPicPr>
          <p:nvPr/>
        </p:nvPicPr>
        <p:blipFill rotWithShape="1">
          <a:blip r:embed="rId2">
            <a:extLst>
              <a:ext uri="{28A0092B-C50C-407E-A947-70E740481C1C}">
                <a14:useLocalDpi xmlns:a14="http://schemas.microsoft.com/office/drawing/2010/main" val="0"/>
              </a:ext>
            </a:extLst>
          </a:blip>
          <a:srcRect l="50642" b="40664"/>
          <a:stretch/>
        </p:blipFill>
        <p:spPr>
          <a:xfrm>
            <a:off x="551384" y="980728"/>
            <a:ext cx="1753417" cy="2160240"/>
          </a:xfrm>
          <a:prstGeom prst="rect">
            <a:avLst/>
          </a:prstGeom>
          <a:effectLst>
            <a:outerShdw blurRad="165100" dist="304800" dir="5880000" sx="103000" sy="103000" algn="ctr" rotWithShape="0">
              <a:schemeClr val="tx1">
                <a:lumMod val="65000"/>
                <a:lumOff val="35000"/>
                <a:alpha val="43000"/>
              </a:schemeClr>
            </a:outerShdw>
          </a:effectLst>
        </p:spPr>
      </p:pic>
      <p:pic>
        <p:nvPicPr>
          <p:cNvPr id="8" name="Picture 7">
            <a:extLst>
              <a:ext uri="{FF2B5EF4-FFF2-40B4-BE49-F238E27FC236}">
                <a16:creationId xmlns:a16="http://schemas.microsoft.com/office/drawing/2014/main" id="{8DFB548C-5F3B-4B46-AD16-E40E469AC4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1531" y="2829829"/>
            <a:ext cx="6466210" cy="1145038"/>
          </a:xfrm>
          <a:prstGeom prst="rect">
            <a:avLst/>
          </a:prstGeom>
        </p:spPr>
      </p:pic>
      <p:sp>
        <p:nvSpPr>
          <p:cNvPr id="9" name="Rectangle 8">
            <a:extLst>
              <a:ext uri="{FF2B5EF4-FFF2-40B4-BE49-F238E27FC236}">
                <a16:creationId xmlns:a16="http://schemas.microsoft.com/office/drawing/2014/main" id="{14DB5971-0936-264B-915E-1A501AE453AF}"/>
              </a:ext>
            </a:extLst>
          </p:cNvPr>
          <p:cNvSpPr/>
          <p:nvPr/>
        </p:nvSpPr>
        <p:spPr>
          <a:xfrm>
            <a:off x="5402672" y="2841123"/>
            <a:ext cx="6466210" cy="1133743"/>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70D1938-FA35-964C-AA3F-446D281CC41F}"/>
              </a:ext>
            </a:extLst>
          </p:cNvPr>
          <p:cNvSpPr txBox="1"/>
          <p:nvPr/>
        </p:nvSpPr>
        <p:spPr>
          <a:xfrm>
            <a:off x="5087888" y="2805316"/>
            <a:ext cx="432048" cy="1169551"/>
          </a:xfrm>
          <a:prstGeom prst="rect">
            <a:avLst/>
          </a:prstGeom>
          <a:noFill/>
        </p:spPr>
        <p:txBody>
          <a:bodyPr wrap="square" rtlCol="0">
            <a:spAutoFit/>
          </a:bodyPr>
          <a:lstStyle/>
          <a:p>
            <a:r>
              <a:rPr lang="en-US" sz="1000">
                <a:latin typeface="Assistant" pitchFamily="2" charset="-79"/>
                <a:cs typeface="Assistant" pitchFamily="2" charset="-79"/>
              </a:rPr>
              <a:t>140</a:t>
            </a:r>
          </a:p>
          <a:p>
            <a:endParaRPr lang="en-US" sz="1000">
              <a:latin typeface="Assistant" pitchFamily="2" charset="-79"/>
              <a:cs typeface="Assistant" pitchFamily="2" charset="-79"/>
            </a:endParaRPr>
          </a:p>
          <a:p>
            <a:r>
              <a:rPr lang="en-US" sz="1000">
                <a:latin typeface="Assistant" pitchFamily="2" charset="-79"/>
                <a:cs typeface="Assistant" pitchFamily="2" charset="-79"/>
              </a:rPr>
              <a:t>120</a:t>
            </a:r>
          </a:p>
          <a:p>
            <a:endParaRPr lang="en-US" sz="1000">
              <a:latin typeface="Assistant" pitchFamily="2" charset="-79"/>
              <a:cs typeface="Assistant" pitchFamily="2" charset="-79"/>
            </a:endParaRPr>
          </a:p>
          <a:p>
            <a:r>
              <a:rPr lang="en-US" sz="1000">
                <a:latin typeface="Assistant" pitchFamily="2" charset="-79"/>
                <a:cs typeface="Assistant" pitchFamily="2" charset="-79"/>
              </a:rPr>
              <a:t>100</a:t>
            </a:r>
          </a:p>
          <a:p>
            <a:endParaRPr lang="en-US" sz="1000">
              <a:latin typeface="Assistant" pitchFamily="2" charset="-79"/>
              <a:cs typeface="Assistant" pitchFamily="2" charset="-79"/>
            </a:endParaRPr>
          </a:p>
          <a:p>
            <a:r>
              <a:rPr lang="en-US" sz="1000">
                <a:latin typeface="Assistant" pitchFamily="2" charset="-79"/>
                <a:cs typeface="Assistant" pitchFamily="2" charset="-79"/>
              </a:rPr>
              <a:t>80</a:t>
            </a:r>
          </a:p>
        </p:txBody>
      </p:sp>
      <p:grpSp>
        <p:nvGrpSpPr>
          <p:cNvPr id="76" name="Group 9">
            <a:extLst>
              <a:ext uri="{FF2B5EF4-FFF2-40B4-BE49-F238E27FC236}">
                <a16:creationId xmlns:a16="http://schemas.microsoft.com/office/drawing/2014/main" id="{7F716AC8-874F-4D60-966D-F53A00A983C1}"/>
              </a:ext>
            </a:extLst>
          </p:cNvPr>
          <p:cNvGrpSpPr/>
          <p:nvPr/>
        </p:nvGrpSpPr>
        <p:grpSpPr>
          <a:xfrm>
            <a:off x="5337139" y="2658982"/>
            <a:ext cx="1334919" cy="307773"/>
            <a:chOff x="5481455" y="3624979"/>
            <a:chExt cx="1000748" cy="230731"/>
          </a:xfrm>
        </p:grpSpPr>
        <p:sp>
          <p:nvSpPr>
            <p:cNvPr id="77" name="Rectangle 76">
              <a:extLst>
                <a:ext uri="{FF2B5EF4-FFF2-40B4-BE49-F238E27FC236}">
                  <a16:creationId xmlns:a16="http://schemas.microsoft.com/office/drawing/2014/main" id="{37A2BBAB-81E7-4D7A-A9CE-B6B66E304C46}"/>
                </a:ext>
              </a:extLst>
            </p:cNvPr>
            <p:cNvSpPr/>
            <p:nvPr/>
          </p:nvSpPr>
          <p:spPr>
            <a:xfrm>
              <a:off x="5624060" y="3628394"/>
              <a:ext cx="847396" cy="215907"/>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ED3C9691-19B4-4193-90C4-71911B6AD185}"/>
                </a:ext>
              </a:extLst>
            </p:cNvPr>
            <p:cNvSpPr/>
            <p:nvPr/>
          </p:nvSpPr>
          <p:spPr>
            <a:xfrm>
              <a:off x="5688198" y="3624979"/>
              <a:ext cx="794005" cy="2307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SYSTOLIC</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79" name="Isosceles Triangle 78">
              <a:extLst>
                <a:ext uri="{FF2B5EF4-FFF2-40B4-BE49-F238E27FC236}">
                  <a16:creationId xmlns:a16="http://schemas.microsoft.com/office/drawing/2014/main" id="{CFA10D97-EF7B-4504-BBA1-1CFA3C12D9DF}"/>
                </a:ext>
              </a:extLst>
            </p:cNvPr>
            <p:cNvSpPr/>
            <p:nvPr/>
          </p:nvSpPr>
          <p:spPr>
            <a:xfrm rot="5400000" flipV="1">
              <a:off x="5471565" y="3638284"/>
              <a:ext cx="162383" cy="142604"/>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5" name="Rectangle 84">
            <a:extLst>
              <a:ext uri="{FF2B5EF4-FFF2-40B4-BE49-F238E27FC236}">
                <a16:creationId xmlns:a16="http://schemas.microsoft.com/office/drawing/2014/main" id="{3A7A54B5-DCD1-4F66-B0C7-18E944D031D8}"/>
              </a:ext>
            </a:extLst>
          </p:cNvPr>
          <p:cNvSpPr/>
          <p:nvPr/>
        </p:nvSpPr>
        <p:spPr>
          <a:xfrm>
            <a:off x="5519936" y="3645024"/>
            <a:ext cx="4104456" cy="288031"/>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9,000 measurements     |     Mean error = </a:t>
            </a:r>
            <a:r>
              <a:rPr lang="en-US" sz="1200">
                <a:solidFill>
                  <a:prstClr val="white"/>
                </a:solidFill>
                <a:latin typeface="Assistant" panose="00000500000000000000" pitchFamily="2" charset="-79"/>
                <a:cs typeface="Assistant" panose="00000500000000000000" pitchFamily="2" charset="-79"/>
              </a:rPr>
              <a:t>1.49      </a:t>
            </a:r>
            <a:r>
              <a:rPr kumimoji="0" lang="en-US"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Std. dev. = </a:t>
            </a:r>
            <a:r>
              <a:rPr lang="en-US" sz="1200">
                <a:solidFill>
                  <a:prstClr val="white"/>
                </a:solidFill>
                <a:latin typeface="Assistant" panose="00000500000000000000" pitchFamily="2" charset="-79"/>
                <a:cs typeface="Assistant" panose="00000500000000000000" pitchFamily="2" charset="-79"/>
              </a:rPr>
              <a:t>2.75</a:t>
            </a:r>
            <a:endParaRPr kumimoji="0" lang="en-GB"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pic>
        <p:nvPicPr>
          <p:cNvPr id="12" name="Picture 11">
            <a:extLst>
              <a:ext uri="{FF2B5EF4-FFF2-40B4-BE49-F238E27FC236}">
                <a16:creationId xmlns:a16="http://schemas.microsoft.com/office/drawing/2014/main" id="{D5379418-6B39-E04D-A2E3-0F7F998617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5920" y="4694947"/>
            <a:ext cx="6488492" cy="1152128"/>
          </a:xfrm>
          <a:prstGeom prst="rect">
            <a:avLst/>
          </a:prstGeom>
        </p:spPr>
      </p:pic>
      <p:cxnSp>
        <p:nvCxnSpPr>
          <p:cNvPr id="31" name="Straight Connector 24">
            <a:extLst>
              <a:ext uri="{FF2B5EF4-FFF2-40B4-BE49-F238E27FC236}">
                <a16:creationId xmlns:a16="http://schemas.microsoft.com/office/drawing/2014/main" id="{67DFC9C0-F776-9940-96B1-F4009AEAA62C}"/>
              </a:ext>
            </a:extLst>
          </p:cNvPr>
          <p:cNvCxnSpPr>
            <a:cxnSpLocks/>
          </p:cNvCxnSpPr>
          <p:nvPr/>
        </p:nvCxnSpPr>
        <p:spPr>
          <a:xfrm>
            <a:off x="4871864" y="1970224"/>
            <a:ext cx="0" cy="4304836"/>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0F9169F6-6FB3-164F-8334-E7C2F08E711C}"/>
              </a:ext>
            </a:extLst>
          </p:cNvPr>
          <p:cNvSpPr/>
          <p:nvPr/>
        </p:nvSpPr>
        <p:spPr>
          <a:xfrm>
            <a:off x="5390430" y="4694947"/>
            <a:ext cx="6466210" cy="1133743"/>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9">
            <a:extLst>
              <a:ext uri="{FF2B5EF4-FFF2-40B4-BE49-F238E27FC236}">
                <a16:creationId xmlns:a16="http://schemas.microsoft.com/office/drawing/2014/main" id="{560D86E9-2F1F-DE48-BA88-3C44537E2117}"/>
              </a:ext>
            </a:extLst>
          </p:cNvPr>
          <p:cNvGrpSpPr/>
          <p:nvPr/>
        </p:nvGrpSpPr>
        <p:grpSpPr>
          <a:xfrm>
            <a:off x="5337145" y="4489379"/>
            <a:ext cx="1334919" cy="307773"/>
            <a:chOff x="5481455" y="3624979"/>
            <a:chExt cx="1000748" cy="230731"/>
          </a:xfrm>
        </p:grpSpPr>
        <p:sp>
          <p:nvSpPr>
            <p:cNvPr id="38" name="Rectangle 37">
              <a:extLst>
                <a:ext uri="{FF2B5EF4-FFF2-40B4-BE49-F238E27FC236}">
                  <a16:creationId xmlns:a16="http://schemas.microsoft.com/office/drawing/2014/main" id="{57A81B0E-FF2A-A243-850E-CF0E683E42C0}"/>
                </a:ext>
              </a:extLst>
            </p:cNvPr>
            <p:cNvSpPr/>
            <p:nvPr/>
          </p:nvSpPr>
          <p:spPr>
            <a:xfrm>
              <a:off x="5624060" y="3628394"/>
              <a:ext cx="847396" cy="215907"/>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90B0A259-D38C-5845-A9B3-116F7BA2F773}"/>
                </a:ext>
              </a:extLst>
            </p:cNvPr>
            <p:cNvSpPr/>
            <p:nvPr/>
          </p:nvSpPr>
          <p:spPr>
            <a:xfrm>
              <a:off x="5688198" y="3624979"/>
              <a:ext cx="794005" cy="2307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DIASTOLIC</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40" name="Isosceles Triangle 78">
              <a:extLst>
                <a:ext uri="{FF2B5EF4-FFF2-40B4-BE49-F238E27FC236}">
                  <a16:creationId xmlns:a16="http://schemas.microsoft.com/office/drawing/2014/main" id="{1FDB0C3F-7E4C-6F43-84F9-D9E2F68934C3}"/>
                </a:ext>
              </a:extLst>
            </p:cNvPr>
            <p:cNvSpPr/>
            <p:nvPr/>
          </p:nvSpPr>
          <p:spPr>
            <a:xfrm rot="5400000" flipV="1">
              <a:off x="5471565" y="3638284"/>
              <a:ext cx="162383" cy="142604"/>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1" name="Rectangle 40">
            <a:extLst>
              <a:ext uri="{FF2B5EF4-FFF2-40B4-BE49-F238E27FC236}">
                <a16:creationId xmlns:a16="http://schemas.microsoft.com/office/drawing/2014/main" id="{450DD8A6-8325-E844-903D-A21ED907D02C}"/>
              </a:ext>
            </a:extLst>
          </p:cNvPr>
          <p:cNvSpPr/>
          <p:nvPr/>
        </p:nvSpPr>
        <p:spPr>
          <a:xfrm>
            <a:off x="5519936" y="5445224"/>
            <a:ext cx="4104456" cy="303251"/>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defRPr/>
            </a:pPr>
            <a:r>
              <a:rPr kumimoji="0" lang="en-US"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9,000 measurements     |     Mean error = </a:t>
            </a:r>
            <a:r>
              <a:rPr lang="en-US" sz="1200">
                <a:solidFill>
                  <a:prstClr val="white"/>
                </a:solidFill>
                <a:latin typeface="Assistant" panose="00000500000000000000" pitchFamily="2" charset="-79"/>
                <a:cs typeface="Assistant" panose="00000500000000000000" pitchFamily="2" charset="-79"/>
              </a:rPr>
              <a:t>0.88      Std. dev. </a:t>
            </a:r>
            <a:r>
              <a:rPr kumimoji="0" lang="en-US"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 </a:t>
            </a:r>
            <a:r>
              <a:rPr lang="en-US" sz="1200">
                <a:solidFill>
                  <a:prstClr val="white"/>
                </a:solidFill>
                <a:latin typeface="Assistant" panose="00000500000000000000" pitchFamily="2" charset="-79"/>
                <a:cs typeface="Assistant" panose="00000500000000000000" pitchFamily="2" charset="-79"/>
              </a:rPr>
              <a:t>1.61</a:t>
            </a:r>
            <a:endParaRPr kumimoji="0" lang="en-GB"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sp>
        <p:nvSpPr>
          <p:cNvPr id="42" name="TextBox 41">
            <a:extLst>
              <a:ext uri="{FF2B5EF4-FFF2-40B4-BE49-F238E27FC236}">
                <a16:creationId xmlns:a16="http://schemas.microsoft.com/office/drawing/2014/main" id="{1DF73D72-E850-7E47-AC41-6381DA196675}"/>
              </a:ext>
            </a:extLst>
          </p:cNvPr>
          <p:cNvSpPr txBox="1"/>
          <p:nvPr/>
        </p:nvSpPr>
        <p:spPr>
          <a:xfrm>
            <a:off x="5087888" y="4694947"/>
            <a:ext cx="432048" cy="1169551"/>
          </a:xfrm>
          <a:prstGeom prst="rect">
            <a:avLst/>
          </a:prstGeom>
          <a:noFill/>
        </p:spPr>
        <p:txBody>
          <a:bodyPr wrap="square" rtlCol="0">
            <a:spAutoFit/>
          </a:bodyPr>
          <a:lstStyle/>
          <a:p>
            <a:r>
              <a:rPr lang="en-US" sz="1000">
                <a:latin typeface="Assistant" pitchFamily="2" charset="-79"/>
                <a:cs typeface="Assistant" pitchFamily="2" charset="-79"/>
              </a:rPr>
              <a:t>60</a:t>
            </a:r>
          </a:p>
          <a:p>
            <a:endParaRPr lang="en-US" sz="1000">
              <a:latin typeface="Assistant" pitchFamily="2" charset="-79"/>
              <a:cs typeface="Assistant" pitchFamily="2" charset="-79"/>
            </a:endParaRPr>
          </a:p>
          <a:p>
            <a:r>
              <a:rPr lang="en-US" sz="1000">
                <a:latin typeface="Assistant" pitchFamily="2" charset="-79"/>
                <a:cs typeface="Assistant" pitchFamily="2" charset="-79"/>
              </a:rPr>
              <a:t>50</a:t>
            </a:r>
          </a:p>
          <a:p>
            <a:endParaRPr lang="en-US" sz="1000">
              <a:latin typeface="Assistant" pitchFamily="2" charset="-79"/>
              <a:cs typeface="Assistant" pitchFamily="2" charset="-79"/>
            </a:endParaRPr>
          </a:p>
          <a:p>
            <a:r>
              <a:rPr lang="en-US" sz="1000">
                <a:latin typeface="Assistant" pitchFamily="2" charset="-79"/>
                <a:cs typeface="Assistant" pitchFamily="2" charset="-79"/>
              </a:rPr>
              <a:t>40</a:t>
            </a:r>
          </a:p>
          <a:p>
            <a:endParaRPr lang="en-US" sz="1000">
              <a:latin typeface="Assistant" pitchFamily="2" charset="-79"/>
              <a:cs typeface="Assistant" pitchFamily="2" charset="-79"/>
            </a:endParaRPr>
          </a:p>
          <a:p>
            <a:r>
              <a:rPr lang="en-US" sz="1000">
                <a:latin typeface="Assistant" pitchFamily="2" charset="-79"/>
                <a:cs typeface="Assistant" pitchFamily="2" charset="-79"/>
              </a:rPr>
              <a:t>30</a:t>
            </a:r>
          </a:p>
        </p:txBody>
      </p:sp>
      <p:sp>
        <p:nvSpPr>
          <p:cNvPr id="13" name="TextBox 12">
            <a:extLst>
              <a:ext uri="{FF2B5EF4-FFF2-40B4-BE49-F238E27FC236}">
                <a16:creationId xmlns:a16="http://schemas.microsoft.com/office/drawing/2014/main" id="{A5F63A49-8E8A-334B-810D-F74E9951A816}"/>
              </a:ext>
            </a:extLst>
          </p:cNvPr>
          <p:cNvSpPr txBox="1"/>
          <p:nvPr/>
        </p:nvSpPr>
        <p:spPr>
          <a:xfrm>
            <a:off x="5269072" y="5847075"/>
            <a:ext cx="6875600" cy="246221"/>
          </a:xfrm>
          <a:prstGeom prst="rect">
            <a:avLst/>
          </a:prstGeom>
          <a:noFill/>
        </p:spPr>
        <p:txBody>
          <a:bodyPr wrap="none" rtlCol="0">
            <a:spAutoFit/>
          </a:bodyPr>
          <a:lstStyle/>
          <a:p>
            <a:pPr algn="ctr"/>
            <a:r>
              <a:rPr lang="en-US" sz="1000">
                <a:latin typeface="Assistant" pitchFamily="2" charset="-79"/>
                <a:cs typeface="Assistant" pitchFamily="2" charset="-79"/>
              </a:rPr>
              <a:t>0                                                                                                         </a:t>
            </a:r>
            <a:r>
              <a:rPr lang="en-US" sz="1000" b="1">
                <a:latin typeface="Assistant" pitchFamily="2" charset="-79"/>
                <a:cs typeface="Assistant" pitchFamily="2" charset="-79"/>
              </a:rPr>
              <a:t>Minutes</a:t>
            </a:r>
            <a:r>
              <a:rPr lang="en-US" sz="1000">
                <a:latin typeface="Assistant" pitchFamily="2" charset="-79"/>
                <a:cs typeface="Assistant" pitchFamily="2" charset="-79"/>
              </a:rPr>
              <a:t>                                                                                                                                150</a:t>
            </a:r>
          </a:p>
        </p:txBody>
      </p:sp>
      <p:sp>
        <p:nvSpPr>
          <p:cNvPr id="43" name="TextBox 42">
            <a:extLst>
              <a:ext uri="{FF2B5EF4-FFF2-40B4-BE49-F238E27FC236}">
                <a16:creationId xmlns:a16="http://schemas.microsoft.com/office/drawing/2014/main" id="{7C199A9B-A098-9E40-B80C-641139827B63}"/>
              </a:ext>
            </a:extLst>
          </p:cNvPr>
          <p:cNvSpPr txBox="1"/>
          <p:nvPr/>
        </p:nvSpPr>
        <p:spPr>
          <a:xfrm>
            <a:off x="5269072" y="3974867"/>
            <a:ext cx="6875600" cy="246221"/>
          </a:xfrm>
          <a:prstGeom prst="rect">
            <a:avLst/>
          </a:prstGeom>
          <a:noFill/>
        </p:spPr>
        <p:txBody>
          <a:bodyPr wrap="none" rtlCol="0">
            <a:spAutoFit/>
          </a:bodyPr>
          <a:lstStyle/>
          <a:p>
            <a:pPr algn="ctr"/>
            <a:r>
              <a:rPr lang="en-US" sz="1000">
                <a:latin typeface="Assistant" pitchFamily="2" charset="-79"/>
                <a:cs typeface="Assistant" pitchFamily="2" charset="-79"/>
              </a:rPr>
              <a:t>0                                                                                                         </a:t>
            </a:r>
            <a:r>
              <a:rPr lang="en-US" sz="1000" b="1">
                <a:latin typeface="Assistant" pitchFamily="2" charset="-79"/>
                <a:cs typeface="Assistant" pitchFamily="2" charset="-79"/>
              </a:rPr>
              <a:t>Minutes</a:t>
            </a:r>
            <a:r>
              <a:rPr lang="en-US" sz="1000">
                <a:latin typeface="Assistant" pitchFamily="2" charset="-79"/>
                <a:cs typeface="Assistant" pitchFamily="2" charset="-79"/>
              </a:rPr>
              <a:t>                                                                                                                                150</a:t>
            </a:r>
          </a:p>
        </p:txBody>
      </p:sp>
      <p:sp>
        <p:nvSpPr>
          <p:cNvPr id="14" name="TextBox 13">
            <a:extLst>
              <a:ext uri="{FF2B5EF4-FFF2-40B4-BE49-F238E27FC236}">
                <a16:creationId xmlns:a16="http://schemas.microsoft.com/office/drawing/2014/main" id="{47EB0761-F692-4E4E-8F5B-86DDA9754844}"/>
              </a:ext>
            </a:extLst>
          </p:cNvPr>
          <p:cNvSpPr txBox="1"/>
          <p:nvPr/>
        </p:nvSpPr>
        <p:spPr>
          <a:xfrm rot="16200000">
            <a:off x="4382907" y="4751856"/>
            <a:ext cx="1368152" cy="246221"/>
          </a:xfrm>
          <a:prstGeom prst="rect">
            <a:avLst/>
          </a:prstGeom>
          <a:noFill/>
        </p:spPr>
        <p:txBody>
          <a:bodyPr wrap="square" rtlCol="0">
            <a:spAutoFit/>
          </a:bodyPr>
          <a:lstStyle/>
          <a:p>
            <a:r>
              <a:rPr lang="en-US" sz="1000" b="1">
                <a:latin typeface="Assistant" pitchFamily="2" charset="-79"/>
                <a:cs typeface="Assistant" pitchFamily="2" charset="-79"/>
              </a:rPr>
              <a:t>mmHg</a:t>
            </a:r>
          </a:p>
        </p:txBody>
      </p:sp>
      <p:sp>
        <p:nvSpPr>
          <p:cNvPr id="44" name="TextBox 43">
            <a:extLst>
              <a:ext uri="{FF2B5EF4-FFF2-40B4-BE49-F238E27FC236}">
                <a16:creationId xmlns:a16="http://schemas.microsoft.com/office/drawing/2014/main" id="{58249ECC-EC37-4B4C-9D78-152593D31749}"/>
              </a:ext>
            </a:extLst>
          </p:cNvPr>
          <p:cNvSpPr txBox="1"/>
          <p:nvPr/>
        </p:nvSpPr>
        <p:spPr>
          <a:xfrm rot="16200000">
            <a:off x="4352709" y="2807641"/>
            <a:ext cx="1368152" cy="246221"/>
          </a:xfrm>
          <a:prstGeom prst="rect">
            <a:avLst/>
          </a:prstGeom>
          <a:noFill/>
        </p:spPr>
        <p:txBody>
          <a:bodyPr wrap="square" rtlCol="0">
            <a:spAutoFit/>
          </a:bodyPr>
          <a:lstStyle/>
          <a:p>
            <a:r>
              <a:rPr lang="en-US" sz="1000" b="1">
                <a:latin typeface="Assistant" pitchFamily="2" charset="-79"/>
                <a:cs typeface="Assistant" pitchFamily="2" charset="-79"/>
              </a:rPr>
              <a:t>mmHg</a:t>
            </a:r>
          </a:p>
        </p:txBody>
      </p:sp>
      <p:pic>
        <p:nvPicPr>
          <p:cNvPr id="4" name="Picture 3">
            <a:extLst>
              <a:ext uri="{FF2B5EF4-FFF2-40B4-BE49-F238E27FC236}">
                <a16:creationId xmlns:a16="http://schemas.microsoft.com/office/drawing/2014/main" id="{B7ACAE65-9B7E-4B08-9D23-4B602926BDB2}"/>
              </a:ext>
            </a:extLst>
          </p:cNvPr>
          <p:cNvPicPr>
            <a:picLocks noChangeAspect="1"/>
          </p:cNvPicPr>
          <p:nvPr/>
        </p:nvPicPr>
        <p:blipFill rotWithShape="1">
          <a:blip r:embed="rId5"/>
          <a:srcRect l="18107" t="22827" r="54026" b="30050"/>
          <a:stretch/>
        </p:blipFill>
        <p:spPr>
          <a:xfrm>
            <a:off x="47328" y="4787790"/>
            <a:ext cx="1800200" cy="1712280"/>
          </a:xfrm>
          <a:prstGeom prst="rect">
            <a:avLst/>
          </a:prstGeom>
        </p:spPr>
      </p:pic>
    </p:spTree>
    <p:extLst>
      <p:ext uri="{BB962C8B-B14F-4D97-AF65-F5344CB8AC3E}">
        <p14:creationId xmlns:p14="http://schemas.microsoft.com/office/powerpoint/2010/main" val="189494066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up 109">
            <a:extLst>
              <a:ext uri="{FF2B5EF4-FFF2-40B4-BE49-F238E27FC236}">
                <a16:creationId xmlns:a16="http://schemas.microsoft.com/office/drawing/2014/main" id="{858F1019-2805-42A7-9685-90D700A8CD06}"/>
              </a:ext>
            </a:extLst>
          </p:cNvPr>
          <p:cNvGrpSpPr/>
          <p:nvPr/>
        </p:nvGrpSpPr>
        <p:grpSpPr>
          <a:xfrm>
            <a:off x="8400315" y="2848525"/>
            <a:ext cx="3507466" cy="2832616"/>
            <a:chOff x="8124529" y="891853"/>
            <a:chExt cx="3507466" cy="2832616"/>
          </a:xfrm>
        </p:grpSpPr>
        <p:grpSp>
          <p:nvGrpSpPr>
            <p:cNvPr id="91" name="Group 90">
              <a:extLst>
                <a:ext uri="{FF2B5EF4-FFF2-40B4-BE49-F238E27FC236}">
                  <a16:creationId xmlns:a16="http://schemas.microsoft.com/office/drawing/2014/main" id="{DBB03B95-E865-48D7-B746-06365037ABC3}"/>
                </a:ext>
              </a:extLst>
            </p:cNvPr>
            <p:cNvGrpSpPr/>
            <p:nvPr/>
          </p:nvGrpSpPr>
          <p:grpSpPr>
            <a:xfrm>
              <a:off x="8124529" y="891853"/>
              <a:ext cx="3507466" cy="2832616"/>
              <a:chOff x="8124529" y="891853"/>
              <a:chExt cx="3507466" cy="2832616"/>
            </a:xfrm>
          </p:grpSpPr>
          <p:cxnSp>
            <p:nvCxnSpPr>
              <p:cNvPr id="100" name="Connector: Elbow 99">
                <a:extLst>
                  <a:ext uri="{FF2B5EF4-FFF2-40B4-BE49-F238E27FC236}">
                    <a16:creationId xmlns:a16="http://schemas.microsoft.com/office/drawing/2014/main" id="{F8667616-42F9-4A2E-9607-AB945811E244}"/>
                  </a:ext>
                </a:extLst>
              </p:cNvPr>
              <p:cNvCxnSpPr>
                <a:cxnSpLocks/>
              </p:cNvCxnSpPr>
              <p:nvPr/>
            </p:nvCxnSpPr>
            <p:spPr>
              <a:xfrm rot="5400000">
                <a:off x="7769570" y="1602729"/>
                <a:ext cx="2476699" cy="1766781"/>
              </a:xfrm>
              <a:prstGeom prst="bentConnector3">
                <a:avLst>
                  <a:gd name="adj1" fmla="val 5000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sp>
            <p:nvSpPr>
              <p:cNvPr id="99" name="Rectangle 98">
                <a:extLst>
                  <a:ext uri="{FF2B5EF4-FFF2-40B4-BE49-F238E27FC236}">
                    <a16:creationId xmlns:a16="http://schemas.microsoft.com/office/drawing/2014/main" id="{4183CF7B-1666-421E-AAD0-05E55A5078E2}"/>
                  </a:ext>
                </a:extLst>
              </p:cNvPr>
              <p:cNvSpPr/>
              <p:nvPr/>
            </p:nvSpPr>
            <p:spPr>
              <a:xfrm>
                <a:off x="9999260" y="891853"/>
                <a:ext cx="1632735" cy="830997"/>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Blood Pressure and SpO2 sensors</a:t>
                </a:r>
              </a:p>
            </p:txBody>
          </p:sp>
        </p:grpSp>
        <p:grpSp>
          <p:nvGrpSpPr>
            <p:cNvPr id="92" name="Group 91">
              <a:extLst>
                <a:ext uri="{FF2B5EF4-FFF2-40B4-BE49-F238E27FC236}">
                  <a16:creationId xmlns:a16="http://schemas.microsoft.com/office/drawing/2014/main" id="{541DB487-ADFF-4AF3-B3D5-2DC8BB6A674E}"/>
                </a:ext>
              </a:extLst>
            </p:cNvPr>
            <p:cNvGrpSpPr/>
            <p:nvPr/>
          </p:nvGrpSpPr>
          <p:grpSpPr>
            <a:xfrm>
              <a:off x="9746585" y="896072"/>
              <a:ext cx="289660" cy="289442"/>
              <a:chOff x="6923753" y="6036469"/>
              <a:chExt cx="374914" cy="374632"/>
            </a:xfrm>
          </p:grpSpPr>
          <p:sp>
            <p:nvSpPr>
              <p:cNvPr id="93" name="Freeform: Shape 92">
                <a:extLst>
                  <a:ext uri="{FF2B5EF4-FFF2-40B4-BE49-F238E27FC236}">
                    <a16:creationId xmlns:a16="http://schemas.microsoft.com/office/drawing/2014/main" id="{00565482-0A2E-4C3C-A101-1B45017A439E}"/>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Freeform: Shape 93">
                <a:extLst>
                  <a:ext uri="{FF2B5EF4-FFF2-40B4-BE49-F238E27FC236}">
                    <a16:creationId xmlns:a16="http://schemas.microsoft.com/office/drawing/2014/main" id="{935FF07C-AADA-46E2-96FD-48350EE1ED89}"/>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95" name="Group 94">
                <a:extLst>
                  <a:ext uri="{FF2B5EF4-FFF2-40B4-BE49-F238E27FC236}">
                    <a16:creationId xmlns:a16="http://schemas.microsoft.com/office/drawing/2014/main" id="{B9FFE0C1-7818-47E8-BC4C-A034B09A8EE4}"/>
                  </a:ext>
                </a:extLst>
              </p:cNvPr>
              <p:cNvGrpSpPr/>
              <p:nvPr/>
            </p:nvGrpSpPr>
            <p:grpSpPr>
              <a:xfrm>
                <a:off x="6971414" y="6084094"/>
                <a:ext cx="279591" cy="279382"/>
                <a:chOff x="6971414" y="6084094"/>
                <a:chExt cx="279591" cy="279382"/>
              </a:xfrm>
            </p:grpSpPr>
            <p:sp>
              <p:nvSpPr>
                <p:cNvPr id="97" name="Freeform: Shape 96">
                  <a:extLst>
                    <a:ext uri="{FF2B5EF4-FFF2-40B4-BE49-F238E27FC236}">
                      <a16:creationId xmlns:a16="http://schemas.microsoft.com/office/drawing/2014/main" id="{C02544B3-0B19-4EA8-B004-DF8A8DC19C2E}"/>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Freeform: Shape 97">
                  <a:extLst>
                    <a:ext uri="{FF2B5EF4-FFF2-40B4-BE49-F238E27FC236}">
                      <a16:creationId xmlns:a16="http://schemas.microsoft.com/office/drawing/2014/main" id="{2DDB5FE6-AC00-4CEC-8A14-F7B37DB58974}"/>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96" name="Graphic 95">
                <a:extLst>
                  <a:ext uri="{FF2B5EF4-FFF2-40B4-BE49-F238E27FC236}">
                    <a16:creationId xmlns:a16="http://schemas.microsoft.com/office/drawing/2014/main" id="{50946BEC-A453-46B3-A733-29FFDD2BCB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pic>
        <p:nvPicPr>
          <p:cNvPr id="4" name="Picture 3">
            <a:extLst>
              <a:ext uri="{FF2B5EF4-FFF2-40B4-BE49-F238E27FC236}">
                <a16:creationId xmlns:a16="http://schemas.microsoft.com/office/drawing/2014/main" id="{B63FFD0D-78FD-4091-BA04-F20D16947167}"/>
              </a:ext>
            </a:extLst>
          </p:cNvPr>
          <p:cNvPicPr>
            <a:picLocks noChangeAspect="1"/>
          </p:cNvPicPr>
          <p:nvPr/>
        </p:nvPicPr>
        <p:blipFill rotWithShape="1">
          <a:blip r:embed="rId5">
            <a:extLst>
              <a:ext uri="{28A0092B-C50C-407E-A947-70E740481C1C}">
                <a14:useLocalDpi xmlns:a14="http://schemas.microsoft.com/office/drawing/2010/main" val="0"/>
              </a:ext>
            </a:extLst>
          </a:blip>
          <a:stretch/>
        </p:blipFill>
        <p:spPr>
          <a:xfrm>
            <a:off x="4602474" y="1912811"/>
            <a:ext cx="7686214" cy="5764661"/>
          </a:xfrm>
          <a:prstGeom prst="rect">
            <a:avLst/>
          </a:prstGeom>
        </p:spPr>
      </p:pic>
      <p:grpSp>
        <p:nvGrpSpPr>
          <p:cNvPr id="66" name="Group 65">
            <a:extLst>
              <a:ext uri="{FF2B5EF4-FFF2-40B4-BE49-F238E27FC236}">
                <a16:creationId xmlns:a16="http://schemas.microsoft.com/office/drawing/2014/main" id="{9DF664DE-5B48-4E85-B028-BE6023CF6FB7}"/>
              </a:ext>
            </a:extLst>
          </p:cNvPr>
          <p:cNvGrpSpPr/>
          <p:nvPr/>
        </p:nvGrpSpPr>
        <p:grpSpPr>
          <a:xfrm>
            <a:off x="1528590" y="3277001"/>
            <a:ext cx="2680866" cy="584775"/>
            <a:chOff x="1129843" y="2780928"/>
            <a:chExt cx="2680866" cy="584775"/>
          </a:xfrm>
        </p:grpSpPr>
        <p:grpSp>
          <p:nvGrpSpPr>
            <p:cNvPr id="67" name="Group 110">
              <a:extLst>
                <a:ext uri="{FF2B5EF4-FFF2-40B4-BE49-F238E27FC236}">
                  <a16:creationId xmlns:a16="http://schemas.microsoft.com/office/drawing/2014/main" id="{F1070C8A-A7E7-45A7-8FB7-1128196B4E07}"/>
                </a:ext>
              </a:extLst>
            </p:cNvPr>
            <p:cNvGrpSpPr/>
            <p:nvPr/>
          </p:nvGrpSpPr>
          <p:grpSpPr>
            <a:xfrm>
              <a:off x="1129843" y="2780928"/>
              <a:ext cx="1898694" cy="584775"/>
              <a:chOff x="6850505" y="1111848"/>
              <a:chExt cx="1898694" cy="584775"/>
            </a:xfrm>
          </p:grpSpPr>
          <p:sp>
            <p:nvSpPr>
              <p:cNvPr id="69" name="Rectangle 68">
                <a:extLst>
                  <a:ext uri="{FF2B5EF4-FFF2-40B4-BE49-F238E27FC236}">
                    <a16:creationId xmlns:a16="http://schemas.microsoft.com/office/drawing/2014/main" id="{CAEAE08A-CB0C-45DB-8B39-58C855F6FFAC}"/>
                  </a:ext>
                </a:extLst>
              </p:cNvPr>
              <p:cNvSpPr/>
              <p:nvPr/>
            </p:nvSpPr>
            <p:spPr>
              <a:xfrm>
                <a:off x="6850505" y="1111848"/>
                <a:ext cx="1630802" cy="584775"/>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Connector for continuous ECG</a:t>
                </a:r>
              </a:p>
            </p:txBody>
          </p:sp>
          <p:grpSp>
            <p:nvGrpSpPr>
              <p:cNvPr id="70" name="Group 69">
                <a:extLst>
                  <a:ext uri="{FF2B5EF4-FFF2-40B4-BE49-F238E27FC236}">
                    <a16:creationId xmlns:a16="http://schemas.microsoft.com/office/drawing/2014/main" id="{725082C2-A301-4710-9981-7508F6FB4F42}"/>
                  </a:ext>
                </a:extLst>
              </p:cNvPr>
              <p:cNvGrpSpPr/>
              <p:nvPr/>
            </p:nvGrpSpPr>
            <p:grpSpPr>
              <a:xfrm>
                <a:off x="8459539" y="1131275"/>
                <a:ext cx="289660" cy="289442"/>
                <a:chOff x="6923753" y="6036469"/>
                <a:chExt cx="374914" cy="374632"/>
              </a:xfrm>
            </p:grpSpPr>
            <p:sp>
              <p:nvSpPr>
                <p:cNvPr id="71" name="Freeform: Shape 70">
                  <a:extLst>
                    <a:ext uri="{FF2B5EF4-FFF2-40B4-BE49-F238E27FC236}">
                      <a16:creationId xmlns:a16="http://schemas.microsoft.com/office/drawing/2014/main" id="{A8064296-544F-4208-8194-7D1F90AC979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Freeform: Shape 71">
                  <a:extLst>
                    <a:ext uri="{FF2B5EF4-FFF2-40B4-BE49-F238E27FC236}">
                      <a16:creationId xmlns:a16="http://schemas.microsoft.com/office/drawing/2014/main" id="{3E3F6914-A952-4F9F-B526-A072F9803667}"/>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73" name="Group 72">
                  <a:extLst>
                    <a:ext uri="{FF2B5EF4-FFF2-40B4-BE49-F238E27FC236}">
                      <a16:creationId xmlns:a16="http://schemas.microsoft.com/office/drawing/2014/main" id="{1219971F-6BDE-4900-AD29-19C6051DD6EB}"/>
                    </a:ext>
                  </a:extLst>
                </p:cNvPr>
                <p:cNvGrpSpPr/>
                <p:nvPr/>
              </p:nvGrpSpPr>
              <p:grpSpPr>
                <a:xfrm>
                  <a:off x="6971414" y="6084094"/>
                  <a:ext cx="279591" cy="279382"/>
                  <a:chOff x="6971414" y="6084094"/>
                  <a:chExt cx="279591" cy="279382"/>
                </a:xfrm>
              </p:grpSpPr>
              <p:sp>
                <p:nvSpPr>
                  <p:cNvPr id="75" name="Freeform: Shape 74">
                    <a:extLst>
                      <a:ext uri="{FF2B5EF4-FFF2-40B4-BE49-F238E27FC236}">
                        <a16:creationId xmlns:a16="http://schemas.microsoft.com/office/drawing/2014/main" id="{48620D0D-6098-4991-B163-E697C6FC925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Freeform: Shape 75">
                    <a:extLst>
                      <a:ext uri="{FF2B5EF4-FFF2-40B4-BE49-F238E27FC236}">
                        <a16:creationId xmlns:a16="http://schemas.microsoft.com/office/drawing/2014/main" id="{62EE28AE-2979-4501-8023-D09D1BC2B1FD}"/>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74" name="Graphic 73">
                  <a:extLst>
                    <a:ext uri="{FF2B5EF4-FFF2-40B4-BE49-F238E27FC236}">
                      <a16:creationId xmlns:a16="http://schemas.microsoft.com/office/drawing/2014/main" id="{CE805EDB-E9F9-4709-9BDC-12BBC074523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cxnSp>
          <p:nvCxnSpPr>
            <p:cNvPr id="68" name="Straight Connector 67">
              <a:extLst>
                <a:ext uri="{FF2B5EF4-FFF2-40B4-BE49-F238E27FC236}">
                  <a16:creationId xmlns:a16="http://schemas.microsoft.com/office/drawing/2014/main" id="{B9FD8C61-8600-4B80-A1F2-1CEE66748AC5}"/>
                </a:ext>
              </a:extLst>
            </p:cNvPr>
            <p:cNvCxnSpPr>
              <a:cxnSpLocks/>
            </p:cNvCxnSpPr>
            <p:nvPr/>
          </p:nvCxnSpPr>
          <p:spPr>
            <a:xfrm>
              <a:off x="3062060" y="2945076"/>
              <a:ext cx="748649" cy="0"/>
            </a:xfrm>
            <a:prstGeom prst="line">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sp>
        <p:nvSpPr>
          <p:cNvPr id="2" name="Slide Number Placeholder 1">
            <a:extLst>
              <a:ext uri="{FF2B5EF4-FFF2-40B4-BE49-F238E27FC236}">
                <a16:creationId xmlns:a16="http://schemas.microsoft.com/office/drawing/2014/main" id="{DFB3F777-3F59-4CD8-88AD-593B310C50D3}"/>
              </a:ext>
            </a:extLst>
          </p:cNvPr>
          <p:cNvSpPr>
            <a:spLocks noGrp="1"/>
          </p:cNvSpPr>
          <p:nvPr>
            <p:ph type="sldNum" sz="quarter" idx="12"/>
          </p:nvPr>
        </p:nvSpPr>
        <p:spPr>
          <a:xfrm>
            <a:off x="8610600" y="7456363"/>
            <a:ext cx="2743200" cy="365125"/>
          </a:xfrm>
        </p:spPr>
        <p:txBody>
          <a:bodyPr/>
          <a:lstStyle/>
          <a:p>
            <a:fld id="{F11B59D1-E37D-4E3F-81E5-C5BBDA76D10C}" type="slidenum">
              <a:rPr lang="en-GB" smtClean="0"/>
              <a:t>16</a:t>
            </a:fld>
            <a:endParaRPr lang="en-GB"/>
          </a:p>
        </p:txBody>
      </p:sp>
      <p:pic>
        <p:nvPicPr>
          <p:cNvPr id="3" name="Picture 2">
            <a:extLst>
              <a:ext uri="{FF2B5EF4-FFF2-40B4-BE49-F238E27FC236}">
                <a16:creationId xmlns:a16="http://schemas.microsoft.com/office/drawing/2014/main" id="{CDE65580-6951-433A-BAC8-31D501866B67}"/>
              </a:ext>
            </a:extLst>
          </p:cNvPr>
          <p:cNvPicPr>
            <a:picLocks noChangeAspect="1"/>
          </p:cNvPicPr>
          <p:nvPr/>
        </p:nvPicPr>
        <p:blipFill rotWithShape="1">
          <a:blip r:embed="rId6">
            <a:extLst>
              <a:ext uri="{28A0092B-C50C-407E-A947-70E740481C1C}">
                <a14:useLocalDpi xmlns:a14="http://schemas.microsoft.com/office/drawing/2010/main" val="0"/>
              </a:ext>
            </a:extLst>
          </a:blip>
          <a:srcRect l="7448" r="-1"/>
          <a:stretch/>
        </p:blipFill>
        <p:spPr>
          <a:xfrm>
            <a:off x="1919536" y="2090270"/>
            <a:ext cx="7188385" cy="5227162"/>
          </a:xfrm>
          <a:prstGeom prst="rect">
            <a:avLst/>
          </a:prstGeom>
        </p:spPr>
      </p:pic>
      <p:grpSp>
        <p:nvGrpSpPr>
          <p:cNvPr id="8" name="Group 110">
            <a:extLst>
              <a:ext uri="{FF2B5EF4-FFF2-40B4-BE49-F238E27FC236}">
                <a16:creationId xmlns:a16="http://schemas.microsoft.com/office/drawing/2014/main" id="{3ECC9A44-52F5-4483-83E7-320298F44598}"/>
              </a:ext>
            </a:extLst>
          </p:cNvPr>
          <p:cNvGrpSpPr/>
          <p:nvPr/>
        </p:nvGrpSpPr>
        <p:grpSpPr>
          <a:xfrm>
            <a:off x="2133996" y="2103066"/>
            <a:ext cx="2592751" cy="762799"/>
            <a:chOff x="6467013" y="1111848"/>
            <a:chExt cx="2592751" cy="762799"/>
          </a:xfrm>
        </p:grpSpPr>
        <p:grpSp>
          <p:nvGrpSpPr>
            <p:cNvPr id="10" name="Group 9">
              <a:extLst>
                <a:ext uri="{FF2B5EF4-FFF2-40B4-BE49-F238E27FC236}">
                  <a16:creationId xmlns:a16="http://schemas.microsoft.com/office/drawing/2014/main" id="{888FB3DE-2C11-467D-AB71-4F02A7E70F1C}"/>
                </a:ext>
              </a:extLst>
            </p:cNvPr>
            <p:cNvGrpSpPr/>
            <p:nvPr/>
          </p:nvGrpSpPr>
          <p:grpSpPr>
            <a:xfrm>
              <a:off x="6467013" y="1111848"/>
              <a:ext cx="2592751" cy="762799"/>
              <a:chOff x="6467013" y="1111848"/>
              <a:chExt cx="2592751" cy="762799"/>
            </a:xfrm>
          </p:grpSpPr>
          <p:sp>
            <p:nvSpPr>
              <p:cNvPr id="20" name="Rectangle 19">
                <a:extLst>
                  <a:ext uri="{FF2B5EF4-FFF2-40B4-BE49-F238E27FC236}">
                    <a16:creationId xmlns:a16="http://schemas.microsoft.com/office/drawing/2014/main" id="{8C89ED9B-B323-4F17-9F93-1305F9637499}"/>
                  </a:ext>
                </a:extLst>
              </p:cNvPr>
              <p:cNvSpPr/>
              <p:nvPr/>
            </p:nvSpPr>
            <p:spPr>
              <a:xfrm>
                <a:off x="6467013" y="1111848"/>
                <a:ext cx="2014293" cy="584775"/>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Flexible display for patient identification</a:t>
                </a:r>
              </a:p>
            </p:txBody>
          </p:sp>
          <p:cxnSp>
            <p:nvCxnSpPr>
              <p:cNvPr id="21" name="Connector: Elbow 20">
                <a:extLst>
                  <a:ext uri="{FF2B5EF4-FFF2-40B4-BE49-F238E27FC236}">
                    <a16:creationId xmlns:a16="http://schemas.microsoft.com/office/drawing/2014/main" id="{A9FE69C3-8359-41C7-834C-A40A63A960BA}"/>
                  </a:ext>
                </a:extLst>
              </p:cNvPr>
              <p:cNvCxnSpPr>
                <a:cxnSpLocks/>
              </p:cNvCxnSpPr>
              <p:nvPr/>
            </p:nvCxnSpPr>
            <p:spPr>
              <a:xfrm rot="16200000" flipH="1">
                <a:off x="8614807" y="1429690"/>
                <a:ext cx="626873" cy="263041"/>
              </a:xfrm>
              <a:prstGeom prst="bentConnector3">
                <a:avLst>
                  <a:gd name="adj1" fmla="val -142"/>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03A1DC6A-A572-4D84-8593-549F0CFBD713}"/>
                </a:ext>
              </a:extLst>
            </p:cNvPr>
            <p:cNvGrpSpPr/>
            <p:nvPr/>
          </p:nvGrpSpPr>
          <p:grpSpPr>
            <a:xfrm>
              <a:off x="8459539" y="1131275"/>
              <a:ext cx="289660" cy="289442"/>
              <a:chOff x="6923753" y="6036469"/>
              <a:chExt cx="374914" cy="374632"/>
            </a:xfrm>
          </p:grpSpPr>
          <p:sp>
            <p:nvSpPr>
              <p:cNvPr id="14" name="Freeform: Shape 13">
                <a:extLst>
                  <a:ext uri="{FF2B5EF4-FFF2-40B4-BE49-F238E27FC236}">
                    <a16:creationId xmlns:a16="http://schemas.microsoft.com/office/drawing/2014/main" id="{360C764A-B276-464C-9332-6B26C96D9E2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Shape 14">
                <a:extLst>
                  <a:ext uri="{FF2B5EF4-FFF2-40B4-BE49-F238E27FC236}">
                    <a16:creationId xmlns:a16="http://schemas.microsoft.com/office/drawing/2014/main" id="{1EBC2EEA-B9B1-4213-A3DD-71722912AD76}"/>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6" name="Group 15">
                <a:extLst>
                  <a:ext uri="{FF2B5EF4-FFF2-40B4-BE49-F238E27FC236}">
                    <a16:creationId xmlns:a16="http://schemas.microsoft.com/office/drawing/2014/main" id="{0CF7906D-D33D-46B9-AA82-7C34185D73A6}"/>
                  </a:ext>
                </a:extLst>
              </p:cNvPr>
              <p:cNvGrpSpPr/>
              <p:nvPr/>
            </p:nvGrpSpPr>
            <p:grpSpPr>
              <a:xfrm>
                <a:off x="6971414" y="6084094"/>
                <a:ext cx="279591" cy="279382"/>
                <a:chOff x="6971414" y="6084094"/>
                <a:chExt cx="279591" cy="279382"/>
              </a:xfrm>
            </p:grpSpPr>
            <p:sp>
              <p:nvSpPr>
                <p:cNvPr id="18" name="Freeform: Shape 17">
                  <a:extLst>
                    <a:ext uri="{FF2B5EF4-FFF2-40B4-BE49-F238E27FC236}">
                      <a16:creationId xmlns:a16="http://schemas.microsoft.com/office/drawing/2014/main" id="{990A8002-94F8-4A5F-8E91-43807D5FE0F1}"/>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Freeform: Shape 18">
                  <a:extLst>
                    <a:ext uri="{FF2B5EF4-FFF2-40B4-BE49-F238E27FC236}">
                      <a16:creationId xmlns:a16="http://schemas.microsoft.com/office/drawing/2014/main" id="{84C015A7-8C69-470C-AD92-99071E4F5277}"/>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7" name="Graphic 16">
                <a:extLst>
                  <a:ext uri="{FF2B5EF4-FFF2-40B4-BE49-F238E27FC236}">
                    <a16:creationId xmlns:a16="http://schemas.microsoft.com/office/drawing/2014/main" id="{02263EF9-48EF-41FF-9517-844E0F9173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nvGrpSpPr>
          <p:cNvPr id="33" name="Group 109">
            <a:extLst>
              <a:ext uri="{FF2B5EF4-FFF2-40B4-BE49-F238E27FC236}">
                <a16:creationId xmlns:a16="http://schemas.microsoft.com/office/drawing/2014/main" id="{82744EE9-E52C-4497-9757-32187103CCAD}"/>
              </a:ext>
            </a:extLst>
          </p:cNvPr>
          <p:cNvGrpSpPr/>
          <p:nvPr/>
        </p:nvGrpSpPr>
        <p:grpSpPr>
          <a:xfrm>
            <a:off x="6478702" y="1802554"/>
            <a:ext cx="1796265" cy="1862362"/>
            <a:chOff x="9746585" y="891853"/>
            <a:chExt cx="1796265" cy="1862362"/>
          </a:xfrm>
        </p:grpSpPr>
        <p:grpSp>
          <p:nvGrpSpPr>
            <p:cNvPr id="34" name="Group 33">
              <a:extLst>
                <a:ext uri="{FF2B5EF4-FFF2-40B4-BE49-F238E27FC236}">
                  <a16:creationId xmlns:a16="http://schemas.microsoft.com/office/drawing/2014/main" id="{DAF67D0A-BC79-45E4-B8FE-3B9AAE1479A4}"/>
                </a:ext>
              </a:extLst>
            </p:cNvPr>
            <p:cNvGrpSpPr/>
            <p:nvPr/>
          </p:nvGrpSpPr>
          <p:grpSpPr>
            <a:xfrm>
              <a:off x="9891309" y="891853"/>
              <a:ext cx="1651541" cy="1862362"/>
              <a:chOff x="9891309" y="891853"/>
              <a:chExt cx="1651541" cy="1862362"/>
            </a:xfrm>
          </p:grpSpPr>
          <p:sp>
            <p:nvSpPr>
              <p:cNvPr id="42" name="Rectangle 41">
                <a:extLst>
                  <a:ext uri="{FF2B5EF4-FFF2-40B4-BE49-F238E27FC236}">
                    <a16:creationId xmlns:a16="http://schemas.microsoft.com/office/drawing/2014/main" id="{08C67146-DB70-4FFC-874C-92175E481623}"/>
                  </a:ext>
                </a:extLst>
              </p:cNvPr>
              <p:cNvSpPr/>
              <p:nvPr/>
            </p:nvSpPr>
            <p:spPr>
              <a:xfrm>
                <a:off x="9999260" y="891853"/>
                <a:ext cx="1543590" cy="584775"/>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Electrode for spot-check ECG</a:t>
                </a:r>
              </a:p>
            </p:txBody>
          </p:sp>
          <p:cxnSp>
            <p:nvCxnSpPr>
              <p:cNvPr id="43" name="Connector: Elbow 42">
                <a:extLst>
                  <a:ext uri="{FF2B5EF4-FFF2-40B4-BE49-F238E27FC236}">
                    <a16:creationId xmlns:a16="http://schemas.microsoft.com/office/drawing/2014/main" id="{959BA58E-88DA-48A5-A771-E60B9EEA678E}"/>
                  </a:ext>
                </a:extLst>
              </p:cNvPr>
              <p:cNvCxnSpPr>
                <a:cxnSpLocks/>
              </p:cNvCxnSpPr>
              <p:nvPr/>
            </p:nvCxnSpPr>
            <p:spPr>
              <a:xfrm rot="16200000" flipH="1">
                <a:off x="9419708" y="1719371"/>
                <a:ext cx="1506445" cy="563243"/>
              </a:xfrm>
              <a:prstGeom prst="bentConnector3">
                <a:avLst>
                  <a:gd name="adj1" fmla="val 9995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C8FC4F24-5260-41BA-BBDB-CAF2354F4A56}"/>
                </a:ext>
              </a:extLst>
            </p:cNvPr>
            <p:cNvGrpSpPr/>
            <p:nvPr/>
          </p:nvGrpSpPr>
          <p:grpSpPr>
            <a:xfrm>
              <a:off x="9746585" y="896072"/>
              <a:ext cx="289660" cy="289442"/>
              <a:chOff x="6923753" y="6036469"/>
              <a:chExt cx="374914" cy="374632"/>
            </a:xfrm>
          </p:grpSpPr>
          <p:sp>
            <p:nvSpPr>
              <p:cNvPr id="36" name="Freeform: Shape 35">
                <a:extLst>
                  <a:ext uri="{FF2B5EF4-FFF2-40B4-BE49-F238E27FC236}">
                    <a16:creationId xmlns:a16="http://schemas.microsoft.com/office/drawing/2014/main" id="{C08B73FA-E891-48F7-A43D-2B3F548FCBFD}"/>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Freeform: Shape 36">
                <a:extLst>
                  <a:ext uri="{FF2B5EF4-FFF2-40B4-BE49-F238E27FC236}">
                    <a16:creationId xmlns:a16="http://schemas.microsoft.com/office/drawing/2014/main" id="{FDD76A6D-C7E8-4280-A533-22A7C3188CBF}"/>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38" name="Group 37">
                <a:extLst>
                  <a:ext uri="{FF2B5EF4-FFF2-40B4-BE49-F238E27FC236}">
                    <a16:creationId xmlns:a16="http://schemas.microsoft.com/office/drawing/2014/main" id="{544711BF-F1A1-4111-83C9-8450A22B8DD7}"/>
                  </a:ext>
                </a:extLst>
              </p:cNvPr>
              <p:cNvGrpSpPr/>
              <p:nvPr/>
            </p:nvGrpSpPr>
            <p:grpSpPr>
              <a:xfrm>
                <a:off x="6971414" y="6084094"/>
                <a:ext cx="279591" cy="279382"/>
                <a:chOff x="6971414" y="6084094"/>
                <a:chExt cx="279591" cy="279382"/>
              </a:xfrm>
            </p:grpSpPr>
            <p:sp>
              <p:nvSpPr>
                <p:cNvPr id="40" name="Freeform: Shape 39">
                  <a:extLst>
                    <a:ext uri="{FF2B5EF4-FFF2-40B4-BE49-F238E27FC236}">
                      <a16:creationId xmlns:a16="http://schemas.microsoft.com/office/drawing/2014/main" id="{923FACB6-A02D-46B6-8E45-59C142C035E3}"/>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Freeform: Shape 40">
                  <a:extLst>
                    <a:ext uri="{FF2B5EF4-FFF2-40B4-BE49-F238E27FC236}">
                      <a16:creationId xmlns:a16="http://schemas.microsoft.com/office/drawing/2014/main" id="{B67B25FF-E5CD-4467-B723-36355C723FF7}"/>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39" name="Graphic 38">
                <a:extLst>
                  <a:ext uri="{FF2B5EF4-FFF2-40B4-BE49-F238E27FC236}">
                    <a16:creationId xmlns:a16="http://schemas.microsoft.com/office/drawing/2014/main" id="{FE4E5F4F-EBE3-41BA-B1C7-39F55B607DC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nvGrpSpPr>
          <p:cNvPr id="65" name="Group 64">
            <a:extLst>
              <a:ext uri="{FF2B5EF4-FFF2-40B4-BE49-F238E27FC236}">
                <a16:creationId xmlns:a16="http://schemas.microsoft.com/office/drawing/2014/main" id="{CD845506-99A6-48FB-8A7B-ACFFC0CDF2B8}"/>
              </a:ext>
            </a:extLst>
          </p:cNvPr>
          <p:cNvGrpSpPr/>
          <p:nvPr/>
        </p:nvGrpSpPr>
        <p:grpSpPr>
          <a:xfrm>
            <a:off x="1528590" y="4024957"/>
            <a:ext cx="2796724" cy="584775"/>
            <a:chOff x="1013985" y="2780928"/>
            <a:chExt cx="2796724" cy="584775"/>
          </a:xfrm>
        </p:grpSpPr>
        <p:grpSp>
          <p:nvGrpSpPr>
            <p:cNvPr id="48" name="Group 110">
              <a:extLst>
                <a:ext uri="{FF2B5EF4-FFF2-40B4-BE49-F238E27FC236}">
                  <a16:creationId xmlns:a16="http://schemas.microsoft.com/office/drawing/2014/main" id="{8FAF64A0-EF34-4785-B713-C224D47CB360}"/>
                </a:ext>
              </a:extLst>
            </p:cNvPr>
            <p:cNvGrpSpPr/>
            <p:nvPr/>
          </p:nvGrpSpPr>
          <p:grpSpPr>
            <a:xfrm>
              <a:off x="1013985" y="2780928"/>
              <a:ext cx="2014552" cy="584775"/>
              <a:chOff x="6734647" y="1111848"/>
              <a:chExt cx="2014552" cy="584775"/>
            </a:xfrm>
          </p:grpSpPr>
          <p:sp>
            <p:nvSpPr>
              <p:cNvPr id="57" name="Rectangle 56">
                <a:extLst>
                  <a:ext uri="{FF2B5EF4-FFF2-40B4-BE49-F238E27FC236}">
                    <a16:creationId xmlns:a16="http://schemas.microsoft.com/office/drawing/2014/main" id="{107F9AD3-9486-4068-B271-889BA2649317}"/>
                  </a:ext>
                </a:extLst>
              </p:cNvPr>
              <p:cNvSpPr/>
              <p:nvPr/>
            </p:nvSpPr>
            <p:spPr>
              <a:xfrm>
                <a:off x="6734647" y="1111848"/>
                <a:ext cx="1746659" cy="584775"/>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Core Temperature sensor</a:t>
                </a:r>
              </a:p>
            </p:txBody>
          </p:sp>
          <p:grpSp>
            <p:nvGrpSpPr>
              <p:cNvPr id="50" name="Group 49">
                <a:extLst>
                  <a:ext uri="{FF2B5EF4-FFF2-40B4-BE49-F238E27FC236}">
                    <a16:creationId xmlns:a16="http://schemas.microsoft.com/office/drawing/2014/main" id="{BB359822-158C-430D-87C6-BD3D18048631}"/>
                  </a:ext>
                </a:extLst>
              </p:cNvPr>
              <p:cNvGrpSpPr/>
              <p:nvPr/>
            </p:nvGrpSpPr>
            <p:grpSpPr>
              <a:xfrm>
                <a:off x="8459539" y="1131275"/>
                <a:ext cx="289660" cy="289442"/>
                <a:chOff x="6923753" y="6036469"/>
                <a:chExt cx="374914" cy="374632"/>
              </a:xfrm>
            </p:grpSpPr>
            <p:sp>
              <p:nvSpPr>
                <p:cNvPr id="51" name="Freeform: Shape 50">
                  <a:extLst>
                    <a:ext uri="{FF2B5EF4-FFF2-40B4-BE49-F238E27FC236}">
                      <a16:creationId xmlns:a16="http://schemas.microsoft.com/office/drawing/2014/main" id="{43327418-8342-4EBF-9B76-0804AD1B78D0}"/>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Freeform: Shape 51">
                  <a:extLst>
                    <a:ext uri="{FF2B5EF4-FFF2-40B4-BE49-F238E27FC236}">
                      <a16:creationId xmlns:a16="http://schemas.microsoft.com/office/drawing/2014/main" id="{D5E9C954-7C7B-4DC5-8240-CFE90503A678}"/>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53" name="Group 52">
                  <a:extLst>
                    <a:ext uri="{FF2B5EF4-FFF2-40B4-BE49-F238E27FC236}">
                      <a16:creationId xmlns:a16="http://schemas.microsoft.com/office/drawing/2014/main" id="{BBA4B825-3E14-47E7-A852-4E8719AB1446}"/>
                    </a:ext>
                  </a:extLst>
                </p:cNvPr>
                <p:cNvGrpSpPr/>
                <p:nvPr/>
              </p:nvGrpSpPr>
              <p:grpSpPr>
                <a:xfrm>
                  <a:off x="6971414" y="6084094"/>
                  <a:ext cx="279591" cy="279382"/>
                  <a:chOff x="6971414" y="6084094"/>
                  <a:chExt cx="279591" cy="279382"/>
                </a:xfrm>
              </p:grpSpPr>
              <p:sp>
                <p:nvSpPr>
                  <p:cNvPr id="55" name="Freeform: Shape 54">
                    <a:extLst>
                      <a:ext uri="{FF2B5EF4-FFF2-40B4-BE49-F238E27FC236}">
                        <a16:creationId xmlns:a16="http://schemas.microsoft.com/office/drawing/2014/main" id="{0F71D871-9021-4C35-9D8F-D4E36F0B0874}"/>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Freeform: Shape 55">
                    <a:extLst>
                      <a:ext uri="{FF2B5EF4-FFF2-40B4-BE49-F238E27FC236}">
                        <a16:creationId xmlns:a16="http://schemas.microsoft.com/office/drawing/2014/main" id="{A2B5C507-5B12-4A2F-8497-A8FDF10BABC5}"/>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54" name="Graphic 53">
                  <a:extLst>
                    <a:ext uri="{FF2B5EF4-FFF2-40B4-BE49-F238E27FC236}">
                      <a16:creationId xmlns:a16="http://schemas.microsoft.com/office/drawing/2014/main" id="{242F25F7-B555-4706-9F9C-DB1EAA8356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cxnSp>
          <p:nvCxnSpPr>
            <p:cNvPr id="63" name="Straight Connector 62">
              <a:extLst>
                <a:ext uri="{FF2B5EF4-FFF2-40B4-BE49-F238E27FC236}">
                  <a16:creationId xmlns:a16="http://schemas.microsoft.com/office/drawing/2014/main" id="{F9747B21-0F83-4291-9B19-581D082B0B6C}"/>
                </a:ext>
              </a:extLst>
            </p:cNvPr>
            <p:cNvCxnSpPr>
              <a:cxnSpLocks/>
            </p:cNvCxnSpPr>
            <p:nvPr/>
          </p:nvCxnSpPr>
          <p:spPr>
            <a:xfrm>
              <a:off x="3062060" y="2945076"/>
              <a:ext cx="748649" cy="0"/>
            </a:xfrm>
            <a:prstGeom prst="line">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77" name="Group 109">
            <a:extLst>
              <a:ext uri="{FF2B5EF4-FFF2-40B4-BE49-F238E27FC236}">
                <a16:creationId xmlns:a16="http://schemas.microsoft.com/office/drawing/2014/main" id="{EA4998A6-86E1-4A3C-8E18-E6EE90633A6D}"/>
              </a:ext>
            </a:extLst>
          </p:cNvPr>
          <p:cNvGrpSpPr/>
          <p:nvPr/>
        </p:nvGrpSpPr>
        <p:grpSpPr>
          <a:xfrm>
            <a:off x="7833293" y="1802554"/>
            <a:ext cx="3033961" cy="1997667"/>
            <a:chOff x="9139279" y="891853"/>
            <a:chExt cx="3033961" cy="1997667"/>
          </a:xfrm>
        </p:grpSpPr>
        <p:grpSp>
          <p:nvGrpSpPr>
            <p:cNvPr id="78" name="Group 77">
              <a:extLst>
                <a:ext uri="{FF2B5EF4-FFF2-40B4-BE49-F238E27FC236}">
                  <a16:creationId xmlns:a16="http://schemas.microsoft.com/office/drawing/2014/main" id="{8E2D91B3-A989-4A51-9ECD-D99A925EB0DB}"/>
                </a:ext>
              </a:extLst>
            </p:cNvPr>
            <p:cNvGrpSpPr/>
            <p:nvPr/>
          </p:nvGrpSpPr>
          <p:grpSpPr>
            <a:xfrm>
              <a:off x="9139279" y="891853"/>
              <a:ext cx="3033961" cy="1997667"/>
              <a:chOff x="9139279" y="891853"/>
              <a:chExt cx="3033961" cy="1997667"/>
            </a:xfrm>
          </p:grpSpPr>
          <p:sp>
            <p:nvSpPr>
              <p:cNvPr id="86" name="Rectangle 85">
                <a:extLst>
                  <a:ext uri="{FF2B5EF4-FFF2-40B4-BE49-F238E27FC236}">
                    <a16:creationId xmlns:a16="http://schemas.microsoft.com/office/drawing/2014/main" id="{E9F934E1-1506-4B79-B368-2CADDD29C329}"/>
                  </a:ext>
                </a:extLst>
              </p:cNvPr>
              <p:cNvSpPr/>
              <p:nvPr/>
            </p:nvSpPr>
            <p:spPr>
              <a:xfrm>
                <a:off x="9999259" y="891853"/>
                <a:ext cx="2173981" cy="584775"/>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UPG &amp; ECG electrodes, and respiratory sensor</a:t>
                </a:r>
              </a:p>
            </p:txBody>
          </p:sp>
          <p:cxnSp>
            <p:nvCxnSpPr>
              <p:cNvPr id="87" name="Connector: Elbow 86">
                <a:extLst>
                  <a:ext uri="{FF2B5EF4-FFF2-40B4-BE49-F238E27FC236}">
                    <a16:creationId xmlns:a16="http://schemas.microsoft.com/office/drawing/2014/main" id="{5EF83969-7FC7-428A-95E5-7A6FB7F328C0}"/>
                  </a:ext>
                </a:extLst>
              </p:cNvPr>
              <p:cNvCxnSpPr>
                <a:cxnSpLocks/>
              </p:cNvCxnSpPr>
              <p:nvPr/>
            </p:nvCxnSpPr>
            <p:spPr>
              <a:xfrm rot="5400000">
                <a:off x="8694419" y="1692630"/>
                <a:ext cx="1641750" cy="752030"/>
              </a:xfrm>
              <a:prstGeom prst="bentConnector3">
                <a:avLst>
                  <a:gd name="adj1" fmla="val 99605"/>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79" name="Group 78">
              <a:extLst>
                <a:ext uri="{FF2B5EF4-FFF2-40B4-BE49-F238E27FC236}">
                  <a16:creationId xmlns:a16="http://schemas.microsoft.com/office/drawing/2014/main" id="{987E6618-3236-44C0-8977-38AED3B3B822}"/>
                </a:ext>
              </a:extLst>
            </p:cNvPr>
            <p:cNvGrpSpPr/>
            <p:nvPr/>
          </p:nvGrpSpPr>
          <p:grpSpPr>
            <a:xfrm>
              <a:off x="9746585" y="896072"/>
              <a:ext cx="289660" cy="289442"/>
              <a:chOff x="6923753" y="6036469"/>
              <a:chExt cx="374914" cy="374632"/>
            </a:xfrm>
          </p:grpSpPr>
          <p:sp>
            <p:nvSpPr>
              <p:cNvPr id="80" name="Freeform: Shape 79">
                <a:extLst>
                  <a:ext uri="{FF2B5EF4-FFF2-40B4-BE49-F238E27FC236}">
                    <a16:creationId xmlns:a16="http://schemas.microsoft.com/office/drawing/2014/main" id="{9463D685-6260-45EB-8900-FF779EEA64A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Freeform: Shape 80">
                <a:extLst>
                  <a:ext uri="{FF2B5EF4-FFF2-40B4-BE49-F238E27FC236}">
                    <a16:creationId xmlns:a16="http://schemas.microsoft.com/office/drawing/2014/main" id="{48CDCC4D-C935-4757-940E-2630F669A09B}"/>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82" name="Group 81">
                <a:extLst>
                  <a:ext uri="{FF2B5EF4-FFF2-40B4-BE49-F238E27FC236}">
                    <a16:creationId xmlns:a16="http://schemas.microsoft.com/office/drawing/2014/main" id="{D12329BB-2D07-4D1F-8C1E-6888951BDF7D}"/>
                  </a:ext>
                </a:extLst>
              </p:cNvPr>
              <p:cNvGrpSpPr/>
              <p:nvPr/>
            </p:nvGrpSpPr>
            <p:grpSpPr>
              <a:xfrm>
                <a:off x="6971414" y="6084094"/>
                <a:ext cx="279591" cy="279382"/>
                <a:chOff x="6971414" y="6084094"/>
                <a:chExt cx="279591" cy="279382"/>
              </a:xfrm>
            </p:grpSpPr>
            <p:sp>
              <p:nvSpPr>
                <p:cNvPr id="84" name="Freeform: Shape 83">
                  <a:extLst>
                    <a:ext uri="{FF2B5EF4-FFF2-40B4-BE49-F238E27FC236}">
                      <a16:creationId xmlns:a16="http://schemas.microsoft.com/office/drawing/2014/main" id="{D633BA12-C74C-497C-B51E-6F33C5F4BDF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Freeform: Shape 84">
                  <a:extLst>
                    <a:ext uri="{FF2B5EF4-FFF2-40B4-BE49-F238E27FC236}">
                      <a16:creationId xmlns:a16="http://schemas.microsoft.com/office/drawing/2014/main" id="{D7DA1F7E-4D48-4595-9EE1-5664343B6636}"/>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83" name="Graphic 82">
                <a:extLst>
                  <a:ext uri="{FF2B5EF4-FFF2-40B4-BE49-F238E27FC236}">
                    <a16:creationId xmlns:a16="http://schemas.microsoft.com/office/drawing/2014/main" id="{589BCE54-CA84-41EF-B51C-FCFF5C3D7F1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sp>
        <p:nvSpPr>
          <p:cNvPr id="102" name="Rectangle 101">
            <a:extLst>
              <a:ext uri="{FF2B5EF4-FFF2-40B4-BE49-F238E27FC236}">
                <a16:creationId xmlns:a16="http://schemas.microsoft.com/office/drawing/2014/main" id="{3C14352E-8DE8-4084-A84B-440384FA7A1C}"/>
              </a:ext>
            </a:extLst>
          </p:cNvPr>
          <p:cNvSpPr/>
          <p:nvPr/>
        </p:nvSpPr>
        <p:spPr>
          <a:xfrm>
            <a:off x="1631504" y="444441"/>
            <a:ext cx="9733215" cy="1400383"/>
          </a:xfrm>
          <a:prstGeom prst="rect">
            <a:avLst/>
          </a:prstGeom>
        </p:spPr>
        <p:txBody>
          <a:bodyPr wrap="square">
            <a:spAutoFit/>
          </a:bodyPr>
          <a:lstStyle/>
          <a:p>
            <a:pPr>
              <a:lnSpc>
                <a:spcPts val="3420"/>
              </a:lnSpc>
            </a:pPr>
            <a:r>
              <a:rPr lang="en-GB" sz="3000">
                <a:solidFill>
                  <a:srgbClr val="2567D1"/>
                </a:solidFill>
                <a:latin typeface="Assistant" pitchFamily="2" charset="-79"/>
                <a:cs typeface="Assistant" pitchFamily="2" charset="-79"/>
              </a:rPr>
              <a:t>For hospitals, the product hardware consists of a medical wristband with extended capabilities (Temperature, SpO2 and continuous ECG)</a:t>
            </a:r>
          </a:p>
        </p:txBody>
      </p:sp>
      <p:pic>
        <p:nvPicPr>
          <p:cNvPr id="104" name="Picture 15">
            <a:extLst>
              <a:ext uri="{FF2B5EF4-FFF2-40B4-BE49-F238E27FC236}">
                <a16:creationId xmlns:a16="http://schemas.microsoft.com/office/drawing/2014/main" id="{73472408-8240-470E-86A2-E3234AB13C0B}"/>
              </a:ext>
            </a:extLst>
          </p:cNvPr>
          <p:cNvPicPr>
            <a:picLocks noChangeAspect="1"/>
          </p:cNvPicPr>
          <p:nvPr/>
        </p:nvPicPr>
        <p:blipFill>
          <a:blip r:embed="rId7"/>
          <a:stretch>
            <a:fillRect/>
          </a:stretch>
        </p:blipFill>
        <p:spPr>
          <a:xfrm>
            <a:off x="-2818962" y="12612"/>
            <a:ext cx="4450466" cy="6858594"/>
          </a:xfrm>
          <a:prstGeom prst="rect">
            <a:avLst/>
          </a:prstGeom>
        </p:spPr>
      </p:pic>
      <p:sp>
        <p:nvSpPr>
          <p:cNvPr id="89" name="Slide Number Placeholder 1">
            <a:extLst>
              <a:ext uri="{FF2B5EF4-FFF2-40B4-BE49-F238E27FC236}">
                <a16:creationId xmlns:a16="http://schemas.microsoft.com/office/drawing/2014/main" id="{9698EDD2-4C8D-3E4E-BF16-90193D31EFD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53478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Rectangle 98">
            <a:extLst>
              <a:ext uri="{FF2B5EF4-FFF2-40B4-BE49-F238E27FC236}">
                <a16:creationId xmlns:a16="http://schemas.microsoft.com/office/drawing/2014/main" id="{4183CF7B-1666-421E-AAD0-05E55A5078E2}"/>
              </a:ext>
            </a:extLst>
          </p:cNvPr>
          <p:cNvSpPr/>
          <p:nvPr/>
        </p:nvSpPr>
        <p:spPr>
          <a:xfrm>
            <a:off x="7680176" y="2442374"/>
            <a:ext cx="3309496" cy="338554"/>
          </a:xfrm>
          <a:prstGeom prst="rect">
            <a:avLst/>
          </a:prstGeom>
        </p:spPr>
        <p:txBody>
          <a:bodyPr wrap="square">
            <a:spAutoFit/>
          </a:bodyPr>
          <a:lstStyle/>
          <a:p>
            <a:r>
              <a:rPr lang="en-GB" sz="1600" b="1">
                <a:solidFill>
                  <a:srgbClr val="FF0000"/>
                </a:solidFill>
                <a:latin typeface="Assistant Light" panose="00000400000000000000" pitchFamily="2" charset="-79"/>
                <a:cs typeface="Assistant Light" panose="00000400000000000000" pitchFamily="2" charset="-79"/>
              </a:rPr>
              <a:t>Blood Pressure and SpO2 </a:t>
            </a:r>
            <a:r>
              <a:rPr lang="en-GB" sz="1600">
                <a:solidFill>
                  <a:schemeClr val="tx1">
                    <a:lumMod val="85000"/>
                    <a:lumOff val="15000"/>
                  </a:schemeClr>
                </a:solidFill>
                <a:latin typeface="Assistant Light" panose="00000400000000000000" pitchFamily="2" charset="-79"/>
                <a:cs typeface="Assistant Light" panose="00000400000000000000" pitchFamily="2" charset="-79"/>
              </a:rPr>
              <a:t>sensors</a:t>
            </a:r>
          </a:p>
        </p:txBody>
      </p:sp>
      <p:grpSp>
        <p:nvGrpSpPr>
          <p:cNvPr id="92" name="Group 91">
            <a:extLst>
              <a:ext uri="{FF2B5EF4-FFF2-40B4-BE49-F238E27FC236}">
                <a16:creationId xmlns:a16="http://schemas.microsoft.com/office/drawing/2014/main" id="{541DB487-ADFF-4AF3-B3D5-2DC8BB6A674E}"/>
              </a:ext>
            </a:extLst>
          </p:cNvPr>
          <p:cNvGrpSpPr/>
          <p:nvPr/>
        </p:nvGrpSpPr>
        <p:grpSpPr>
          <a:xfrm>
            <a:off x="7464152" y="2425207"/>
            <a:ext cx="289660" cy="289442"/>
            <a:chOff x="6923753" y="6036469"/>
            <a:chExt cx="374914" cy="374632"/>
          </a:xfrm>
        </p:grpSpPr>
        <p:sp>
          <p:nvSpPr>
            <p:cNvPr id="93" name="Freeform: Shape 92">
              <a:extLst>
                <a:ext uri="{FF2B5EF4-FFF2-40B4-BE49-F238E27FC236}">
                  <a16:creationId xmlns:a16="http://schemas.microsoft.com/office/drawing/2014/main" id="{00565482-0A2E-4C3C-A101-1B45017A439E}"/>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Freeform: Shape 93">
              <a:extLst>
                <a:ext uri="{FF2B5EF4-FFF2-40B4-BE49-F238E27FC236}">
                  <a16:creationId xmlns:a16="http://schemas.microsoft.com/office/drawing/2014/main" id="{935FF07C-AADA-46E2-96FD-48350EE1ED89}"/>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95" name="Group 94">
              <a:extLst>
                <a:ext uri="{FF2B5EF4-FFF2-40B4-BE49-F238E27FC236}">
                  <a16:creationId xmlns:a16="http://schemas.microsoft.com/office/drawing/2014/main" id="{B9FFE0C1-7818-47E8-BC4C-A034B09A8EE4}"/>
                </a:ext>
              </a:extLst>
            </p:cNvPr>
            <p:cNvGrpSpPr/>
            <p:nvPr/>
          </p:nvGrpSpPr>
          <p:grpSpPr>
            <a:xfrm>
              <a:off x="6971414" y="6084094"/>
              <a:ext cx="279591" cy="279382"/>
              <a:chOff x="6971414" y="6084094"/>
              <a:chExt cx="279591" cy="279382"/>
            </a:xfrm>
          </p:grpSpPr>
          <p:sp>
            <p:nvSpPr>
              <p:cNvPr id="97" name="Freeform: Shape 96">
                <a:extLst>
                  <a:ext uri="{FF2B5EF4-FFF2-40B4-BE49-F238E27FC236}">
                    <a16:creationId xmlns:a16="http://schemas.microsoft.com/office/drawing/2014/main" id="{C02544B3-0B19-4EA8-B004-DF8A8DC19C2E}"/>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Freeform: Shape 97">
                <a:extLst>
                  <a:ext uri="{FF2B5EF4-FFF2-40B4-BE49-F238E27FC236}">
                    <a16:creationId xmlns:a16="http://schemas.microsoft.com/office/drawing/2014/main" id="{2DDB5FE6-AC00-4CEC-8A14-F7B37DB58974}"/>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96" name="Graphic 95">
              <a:extLst>
                <a:ext uri="{FF2B5EF4-FFF2-40B4-BE49-F238E27FC236}">
                  <a16:creationId xmlns:a16="http://schemas.microsoft.com/office/drawing/2014/main" id="{50946BEC-A453-46B3-A733-29FFDD2BCB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nvGrpSpPr>
          <p:cNvPr id="66" name="Group 65">
            <a:extLst>
              <a:ext uri="{FF2B5EF4-FFF2-40B4-BE49-F238E27FC236}">
                <a16:creationId xmlns:a16="http://schemas.microsoft.com/office/drawing/2014/main" id="{9DF664DE-5B48-4E85-B028-BE6023CF6FB7}"/>
              </a:ext>
            </a:extLst>
          </p:cNvPr>
          <p:cNvGrpSpPr/>
          <p:nvPr/>
        </p:nvGrpSpPr>
        <p:grpSpPr>
          <a:xfrm>
            <a:off x="1199456" y="2974077"/>
            <a:ext cx="3518280" cy="584775"/>
            <a:chOff x="292429" y="2644895"/>
            <a:chExt cx="3518280" cy="584775"/>
          </a:xfrm>
        </p:grpSpPr>
        <p:grpSp>
          <p:nvGrpSpPr>
            <p:cNvPr id="67" name="Group 110">
              <a:extLst>
                <a:ext uri="{FF2B5EF4-FFF2-40B4-BE49-F238E27FC236}">
                  <a16:creationId xmlns:a16="http://schemas.microsoft.com/office/drawing/2014/main" id="{F1070C8A-A7E7-45A7-8FB7-1128196B4E07}"/>
                </a:ext>
              </a:extLst>
            </p:cNvPr>
            <p:cNvGrpSpPr/>
            <p:nvPr/>
          </p:nvGrpSpPr>
          <p:grpSpPr>
            <a:xfrm>
              <a:off x="292429" y="2644895"/>
              <a:ext cx="2736108" cy="584775"/>
              <a:chOff x="6013091" y="975815"/>
              <a:chExt cx="2736108" cy="584775"/>
            </a:xfrm>
          </p:grpSpPr>
          <p:sp>
            <p:nvSpPr>
              <p:cNvPr id="69" name="Rectangle 68">
                <a:extLst>
                  <a:ext uri="{FF2B5EF4-FFF2-40B4-BE49-F238E27FC236}">
                    <a16:creationId xmlns:a16="http://schemas.microsoft.com/office/drawing/2014/main" id="{CAEAE08A-CB0C-45DB-8B39-58C855F6FFAC}"/>
                  </a:ext>
                </a:extLst>
              </p:cNvPr>
              <p:cNvSpPr/>
              <p:nvPr/>
            </p:nvSpPr>
            <p:spPr>
              <a:xfrm>
                <a:off x="6013091" y="975815"/>
                <a:ext cx="2380487" cy="584775"/>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Connector for continuous ECG / </a:t>
                </a:r>
                <a:r>
                  <a:rPr lang="en-GB" sz="1600" b="1">
                    <a:solidFill>
                      <a:srgbClr val="FF0000"/>
                    </a:solidFill>
                    <a:latin typeface="Assistant Light" panose="00000400000000000000" pitchFamily="2" charset="-79"/>
                    <a:cs typeface="Assistant Light" panose="00000400000000000000" pitchFamily="2" charset="-79"/>
                  </a:rPr>
                  <a:t>Heart Rate</a:t>
                </a:r>
              </a:p>
            </p:txBody>
          </p:sp>
          <p:grpSp>
            <p:nvGrpSpPr>
              <p:cNvPr id="70" name="Group 69">
                <a:extLst>
                  <a:ext uri="{FF2B5EF4-FFF2-40B4-BE49-F238E27FC236}">
                    <a16:creationId xmlns:a16="http://schemas.microsoft.com/office/drawing/2014/main" id="{725082C2-A301-4710-9981-7508F6FB4F42}"/>
                  </a:ext>
                </a:extLst>
              </p:cNvPr>
              <p:cNvGrpSpPr/>
              <p:nvPr/>
            </p:nvGrpSpPr>
            <p:grpSpPr>
              <a:xfrm>
                <a:off x="8459539" y="1131275"/>
                <a:ext cx="289660" cy="289442"/>
                <a:chOff x="6923753" y="6036469"/>
                <a:chExt cx="374914" cy="374632"/>
              </a:xfrm>
            </p:grpSpPr>
            <p:sp>
              <p:nvSpPr>
                <p:cNvPr id="71" name="Freeform: Shape 70">
                  <a:extLst>
                    <a:ext uri="{FF2B5EF4-FFF2-40B4-BE49-F238E27FC236}">
                      <a16:creationId xmlns:a16="http://schemas.microsoft.com/office/drawing/2014/main" id="{A8064296-544F-4208-8194-7D1F90AC979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Freeform: Shape 71">
                  <a:extLst>
                    <a:ext uri="{FF2B5EF4-FFF2-40B4-BE49-F238E27FC236}">
                      <a16:creationId xmlns:a16="http://schemas.microsoft.com/office/drawing/2014/main" id="{3E3F6914-A952-4F9F-B526-A072F9803667}"/>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73" name="Group 72">
                  <a:extLst>
                    <a:ext uri="{FF2B5EF4-FFF2-40B4-BE49-F238E27FC236}">
                      <a16:creationId xmlns:a16="http://schemas.microsoft.com/office/drawing/2014/main" id="{1219971F-6BDE-4900-AD29-19C6051DD6EB}"/>
                    </a:ext>
                  </a:extLst>
                </p:cNvPr>
                <p:cNvGrpSpPr/>
                <p:nvPr/>
              </p:nvGrpSpPr>
              <p:grpSpPr>
                <a:xfrm>
                  <a:off x="6971414" y="6084094"/>
                  <a:ext cx="279591" cy="279382"/>
                  <a:chOff x="6971414" y="6084094"/>
                  <a:chExt cx="279591" cy="279382"/>
                </a:xfrm>
              </p:grpSpPr>
              <p:sp>
                <p:nvSpPr>
                  <p:cNvPr id="75" name="Freeform: Shape 74">
                    <a:extLst>
                      <a:ext uri="{FF2B5EF4-FFF2-40B4-BE49-F238E27FC236}">
                        <a16:creationId xmlns:a16="http://schemas.microsoft.com/office/drawing/2014/main" id="{48620D0D-6098-4991-B163-E697C6FC925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Freeform: Shape 75">
                    <a:extLst>
                      <a:ext uri="{FF2B5EF4-FFF2-40B4-BE49-F238E27FC236}">
                        <a16:creationId xmlns:a16="http://schemas.microsoft.com/office/drawing/2014/main" id="{62EE28AE-2979-4501-8023-D09D1BC2B1FD}"/>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74" name="Graphic 73">
                  <a:extLst>
                    <a:ext uri="{FF2B5EF4-FFF2-40B4-BE49-F238E27FC236}">
                      <a16:creationId xmlns:a16="http://schemas.microsoft.com/office/drawing/2014/main" id="{CE805EDB-E9F9-4709-9BDC-12BBC074523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cxnSp>
          <p:nvCxnSpPr>
            <p:cNvPr id="68" name="Straight Connector 67">
              <a:extLst>
                <a:ext uri="{FF2B5EF4-FFF2-40B4-BE49-F238E27FC236}">
                  <a16:creationId xmlns:a16="http://schemas.microsoft.com/office/drawing/2014/main" id="{B9FD8C61-8600-4B80-A1F2-1CEE66748AC5}"/>
                </a:ext>
              </a:extLst>
            </p:cNvPr>
            <p:cNvCxnSpPr>
              <a:cxnSpLocks/>
            </p:cNvCxnSpPr>
            <p:nvPr/>
          </p:nvCxnSpPr>
          <p:spPr>
            <a:xfrm>
              <a:off x="3062060" y="2945076"/>
              <a:ext cx="748649" cy="0"/>
            </a:xfrm>
            <a:prstGeom prst="line">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sp>
        <p:nvSpPr>
          <p:cNvPr id="2" name="Slide Number Placeholder 1">
            <a:extLst>
              <a:ext uri="{FF2B5EF4-FFF2-40B4-BE49-F238E27FC236}">
                <a16:creationId xmlns:a16="http://schemas.microsoft.com/office/drawing/2014/main" id="{DFB3F777-3F59-4CD8-88AD-593B310C50D3}"/>
              </a:ext>
            </a:extLst>
          </p:cNvPr>
          <p:cNvSpPr>
            <a:spLocks noGrp="1"/>
          </p:cNvSpPr>
          <p:nvPr>
            <p:ph type="sldNum" sz="quarter" idx="12"/>
          </p:nvPr>
        </p:nvSpPr>
        <p:spPr>
          <a:xfrm>
            <a:off x="8610600" y="7456363"/>
            <a:ext cx="2743200" cy="365125"/>
          </a:xfrm>
        </p:spPr>
        <p:txBody>
          <a:bodyPr/>
          <a:lstStyle/>
          <a:p>
            <a:fld id="{F11B59D1-E37D-4E3F-81E5-C5BBDA76D10C}" type="slidenum">
              <a:rPr lang="en-GB" smtClean="0"/>
              <a:t>17</a:t>
            </a:fld>
            <a:endParaRPr lang="en-GB"/>
          </a:p>
        </p:txBody>
      </p:sp>
      <p:pic>
        <p:nvPicPr>
          <p:cNvPr id="3" name="Picture 2">
            <a:extLst>
              <a:ext uri="{FF2B5EF4-FFF2-40B4-BE49-F238E27FC236}">
                <a16:creationId xmlns:a16="http://schemas.microsoft.com/office/drawing/2014/main" id="{CDE65580-6951-433A-BAC8-31D501866B67}"/>
              </a:ext>
            </a:extLst>
          </p:cNvPr>
          <p:cNvPicPr>
            <a:picLocks noChangeAspect="1"/>
          </p:cNvPicPr>
          <p:nvPr/>
        </p:nvPicPr>
        <p:blipFill rotWithShape="1">
          <a:blip r:embed="rId5">
            <a:extLst>
              <a:ext uri="{28A0092B-C50C-407E-A947-70E740481C1C}">
                <a14:useLocalDpi xmlns:a14="http://schemas.microsoft.com/office/drawing/2010/main" val="0"/>
              </a:ext>
            </a:extLst>
          </a:blip>
          <a:srcRect l="7448" r="-1"/>
          <a:stretch/>
        </p:blipFill>
        <p:spPr>
          <a:xfrm>
            <a:off x="2567608" y="1874246"/>
            <a:ext cx="6899666" cy="5227162"/>
          </a:xfrm>
          <a:prstGeom prst="rect">
            <a:avLst/>
          </a:prstGeom>
        </p:spPr>
      </p:pic>
      <p:grpSp>
        <p:nvGrpSpPr>
          <p:cNvPr id="10" name="Group 9">
            <a:extLst>
              <a:ext uri="{FF2B5EF4-FFF2-40B4-BE49-F238E27FC236}">
                <a16:creationId xmlns:a16="http://schemas.microsoft.com/office/drawing/2014/main" id="{888FB3DE-2C11-467D-AB71-4F02A7E70F1C}"/>
              </a:ext>
            </a:extLst>
          </p:cNvPr>
          <p:cNvGrpSpPr/>
          <p:nvPr/>
        </p:nvGrpSpPr>
        <p:grpSpPr>
          <a:xfrm>
            <a:off x="955312" y="1874695"/>
            <a:ext cx="4279715" cy="824279"/>
            <a:chOff x="5277869" y="1050368"/>
            <a:chExt cx="3781895" cy="824279"/>
          </a:xfrm>
        </p:grpSpPr>
        <p:sp>
          <p:nvSpPr>
            <p:cNvPr id="20" name="Rectangle 19">
              <a:extLst>
                <a:ext uri="{FF2B5EF4-FFF2-40B4-BE49-F238E27FC236}">
                  <a16:creationId xmlns:a16="http://schemas.microsoft.com/office/drawing/2014/main" id="{8C89ED9B-B323-4F17-9F93-1305F9637499}"/>
                </a:ext>
              </a:extLst>
            </p:cNvPr>
            <p:cNvSpPr/>
            <p:nvPr/>
          </p:nvSpPr>
          <p:spPr>
            <a:xfrm>
              <a:off x="5277869" y="1050368"/>
              <a:ext cx="3203437" cy="584775"/>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Flexible display for patient identification and messages from nurses</a:t>
              </a:r>
            </a:p>
          </p:txBody>
        </p:sp>
        <p:cxnSp>
          <p:nvCxnSpPr>
            <p:cNvPr id="21" name="Connector: Elbow 20">
              <a:extLst>
                <a:ext uri="{FF2B5EF4-FFF2-40B4-BE49-F238E27FC236}">
                  <a16:creationId xmlns:a16="http://schemas.microsoft.com/office/drawing/2014/main" id="{A9FE69C3-8359-41C7-834C-A40A63A960BA}"/>
                </a:ext>
              </a:extLst>
            </p:cNvPr>
            <p:cNvCxnSpPr>
              <a:cxnSpLocks/>
            </p:cNvCxnSpPr>
            <p:nvPr/>
          </p:nvCxnSpPr>
          <p:spPr>
            <a:xfrm rot="16200000" flipH="1">
              <a:off x="8614807" y="1429690"/>
              <a:ext cx="626873" cy="263041"/>
            </a:xfrm>
            <a:prstGeom prst="bentConnector3">
              <a:avLst>
                <a:gd name="adj1" fmla="val -142"/>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03A1DC6A-A572-4D84-8593-549F0CFBD713}"/>
              </a:ext>
            </a:extLst>
          </p:cNvPr>
          <p:cNvGrpSpPr/>
          <p:nvPr/>
        </p:nvGrpSpPr>
        <p:grpSpPr>
          <a:xfrm>
            <a:off x="4555793" y="1955602"/>
            <a:ext cx="327789" cy="289442"/>
            <a:chOff x="6923753" y="6036469"/>
            <a:chExt cx="374914" cy="374632"/>
          </a:xfrm>
        </p:grpSpPr>
        <p:sp>
          <p:nvSpPr>
            <p:cNvPr id="14" name="Freeform: Shape 13">
              <a:extLst>
                <a:ext uri="{FF2B5EF4-FFF2-40B4-BE49-F238E27FC236}">
                  <a16:creationId xmlns:a16="http://schemas.microsoft.com/office/drawing/2014/main" id="{360C764A-B276-464C-9332-6B26C96D9E2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Shape 14">
              <a:extLst>
                <a:ext uri="{FF2B5EF4-FFF2-40B4-BE49-F238E27FC236}">
                  <a16:creationId xmlns:a16="http://schemas.microsoft.com/office/drawing/2014/main" id="{1EBC2EEA-B9B1-4213-A3DD-71722912AD76}"/>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6" name="Group 15">
              <a:extLst>
                <a:ext uri="{FF2B5EF4-FFF2-40B4-BE49-F238E27FC236}">
                  <a16:creationId xmlns:a16="http://schemas.microsoft.com/office/drawing/2014/main" id="{0CF7906D-D33D-46B9-AA82-7C34185D73A6}"/>
                </a:ext>
              </a:extLst>
            </p:cNvPr>
            <p:cNvGrpSpPr/>
            <p:nvPr/>
          </p:nvGrpSpPr>
          <p:grpSpPr>
            <a:xfrm>
              <a:off x="6971414" y="6084094"/>
              <a:ext cx="279591" cy="279382"/>
              <a:chOff x="6971414" y="6084094"/>
              <a:chExt cx="279591" cy="279382"/>
            </a:xfrm>
          </p:grpSpPr>
          <p:sp>
            <p:nvSpPr>
              <p:cNvPr id="18" name="Freeform: Shape 17">
                <a:extLst>
                  <a:ext uri="{FF2B5EF4-FFF2-40B4-BE49-F238E27FC236}">
                    <a16:creationId xmlns:a16="http://schemas.microsoft.com/office/drawing/2014/main" id="{990A8002-94F8-4A5F-8E91-43807D5FE0F1}"/>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Freeform: Shape 18">
                <a:extLst>
                  <a:ext uri="{FF2B5EF4-FFF2-40B4-BE49-F238E27FC236}">
                    <a16:creationId xmlns:a16="http://schemas.microsoft.com/office/drawing/2014/main" id="{84C015A7-8C69-470C-AD92-99071E4F5277}"/>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7" name="Graphic 16">
              <a:extLst>
                <a:ext uri="{FF2B5EF4-FFF2-40B4-BE49-F238E27FC236}">
                  <a16:creationId xmlns:a16="http://schemas.microsoft.com/office/drawing/2014/main" id="{02263EF9-48EF-41FF-9517-844E0F9173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nvGrpSpPr>
          <p:cNvPr id="65" name="Group 64">
            <a:extLst>
              <a:ext uri="{FF2B5EF4-FFF2-40B4-BE49-F238E27FC236}">
                <a16:creationId xmlns:a16="http://schemas.microsoft.com/office/drawing/2014/main" id="{CD845506-99A6-48FB-8A7B-ACFFC0CDF2B8}"/>
              </a:ext>
            </a:extLst>
          </p:cNvPr>
          <p:cNvGrpSpPr/>
          <p:nvPr/>
        </p:nvGrpSpPr>
        <p:grpSpPr>
          <a:xfrm>
            <a:off x="1462692" y="3858066"/>
            <a:ext cx="3370902" cy="338554"/>
            <a:chOff x="439807" y="2780928"/>
            <a:chExt cx="3370902" cy="338554"/>
          </a:xfrm>
        </p:grpSpPr>
        <p:grpSp>
          <p:nvGrpSpPr>
            <p:cNvPr id="48" name="Group 110">
              <a:extLst>
                <a:ext uri="{FF2B5EF4-FFF2-40B4-BE49-F238E27FC236}">
                  <a16:creationId xmlns:a16="http://schemas.microsoft.com/office/drawing/2014/main" id="{8FAF64A0-EF34-4785-B713-C224D47CB360}"/>
                </a:ext>
              </a:extLst>
            </p:cNvPr>
            <p:cNvGrpSpPr/>
            <p:nvPr/>
          </p:nvGrpSpPr>
          <p:grpSpPr>
            <a:xfrm>
              <a:off x="439807" y="2780928"/>
              <a:ext cx="2588730" cy="338554"/>
              <a:chOff x="6160469" y="1111848"/>
              <a:chExt cx="2588730" cy="338554"/>
            </a:xfrm>
          </p:grpSpPr>
          <p:sp>
            <p:nvSpPr>
              <p:cNvPr id="57" name="Rectangle 56">
                <a:extLst>
                  <a:ext uri="{FF2B5EF4-FFF2-40B4-BE49-F238E27FC236}">
                    <a16:creationId xmlns:a16="http://schemas.microsoft.com/office/drawing/2014/main" id="{107F9AD3-9486-4068-B271-889BA2649317}"/>
                  </a:ext>
                </a:extLst>
              </p:cNvPr>
              <p:cNvSpPr/>
              <p:nvPr/>
            </p:nvSpPr>
            <p:spPr>
              <a:xfrm>
                <a:off x="6160469" y="1111848"/>
                <a:ext cx="2320837" cy="338554"/>
              </a:xfrm>
              <a:prstGeom prst="rect">
                <a:avLst/>
              </a:prstGeom>
            </p:spPr>
            <p:txBody>
              <a:bodyPr wrap="square">
                <a:spAutoFit/>
              </a:bodyPr>
              <a:lstStyle/>
              <a:p>
                <a:pPr algn="r"/>
                <a:r>
                  <a:rPr lang="en-GB" sz="1600" b="1">
                    <a:solidFill>
                      <a:srgbClr val="FF0000"/>
                    </a:solidFill>
                    <a:latin typeface="Assistant Light" panose="00000400000000000000" pitchFamily="2" charset="-79"/>
                    <a:cs typeface="Assistant Light" panose="00000400000000000000" pitchFamily="2" charset="-79"/>
                  </a:rPr>
                  <a:t>Core Temperature </a:t>
                </a:r>
                <a:r>
                  <a:rPr lang="en-GB" sz="1600">
                    <a:solidFill>
                      <a:schemeClr val="tx1">
                        <a:lumMod val="85000"/>
                        <a:lumOff val="15000"/>
                      </a:schemeClr>
                    </a:solidFill>
                    <a:latin typeface="Assistant Light" panose="00000400000000000000" pitchFamily="2" charset="-79"/>
                    <a:cs typeface="Assistant Light" panose="00000400000000000000" pitchFamily="2" charset="-79"/>
                  </a:rPr>
                  <a:t>sensor</a:t>
                </a:r>
              </a:p>
            </p:txBody>
          </p:sp>
          <p:grpSp>
            <p:nvGrpSpPr>
              <p:cNvPr id="50" name="Group 49">
                <a:extLst>
                  <a:ext uri="{FF2B5EF4-FFF2-40B4-BE49-F238E27FC236}">
                    <a16:creationId xmlns:a16="http://schemas.microsoft.com/office/drawing/2014/main" id="{BB359822-158C-430D-87C6-BD3D18048631}"/>
                  </a:ext>
                </a:extLst>
              </p:cNvPr>
              <p:cNvGrpSpPr/>
              <p:nvPr/>
            </p:nvGrpSpPr>
            <p:grpSpPr>
              <a:xfrm>
                <a:off x="8459539" y="1131275"/>
                <a:ext cx="289660" cy="289442"/>
                <a:chOff x="6923753" y="6036469"/>
                <a:chExt cx="374914" cy="374632"/>
              </a:xfrm>
            </p:grpSpPr>
            <p:sp>
              <p:nvSpPr>
                <p:cNvPr id="51" name="Freeform: Shape 50">
                  <a:extLst>
                    <a:ext uri="{FF2B5EF4-FFF2-40B4-BE49-F238E27FC236}">
                      <a16:creationId xmlns:a16="http://schemas.microsoft.com/office/drawing/2014/main" id="{43327418-8342-4EBF-9B76-0804AD1B78D0}"/>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Freeform: Shape 51">
                  <a:extLst>
                    <a:ext uri="{FF2B5EF4-FFF2-40B4-BE49-F238E27FC236}">
                      <a16:creationId xmlns:a16="http://schemas.microsoft.com/office/drawing/2014/main" id="{D5E9C954-7C7B-4DC5-8240-CFE90503A678}"/>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53" name="Group 52">
                  <a:extLst>
                    <a:ext uri="{FF2B5EF4-FFF2-40B4-BE49-F238E27FC236}">
                      <a16:creationId xmlns:a16="http://schemas.microsoft.com/office/drawing/2014/main" id="{BBA4B825-3E14-47E7-A852-4E8719AB1446}"/>
                    </a:ext>
                  </a:extLst>
                </p:cNvPr>
                <p:cNvGrpSpPr/>
                <p:nvPr/>
              </p:nvGrpSpPr>
              <p:grpSpPr>
                <a:xfrm>
                  <a:off x="6971414" y="6084094"/>
                  <a:ext cx="279591" cy="279382"/>
                  <a:chOff x="6971414" y="6084094"/>
                  <a:chExt cx="279591" cy="279382"/>
                </a:xfrm>
              </p:grpSpPr>
              <p:sp>
                <p:nvSpPr>
                  <p:cNvPr id="55" name="Freeform: Shape 54">
                    <a:extLst>
                      <a:ext uri="{FF2B5EF4-FFF2-40B4-BE49-F238E27FC236}">
                        <a16:creationId xmlns:a16="http://schemas.microsoft.com/office/drawing/2014/main" id="{0F71D871-9021-4C35-9D8F-D4E36F0B0874}"/>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Freeform: Shape 55">
                    <a:extLst>
                      <a:ext uri="{FF2B5EF4-FFF2-40B4-BE49-F238E27FC236}">
                        <a16:creationId xmlns:a16="http://schemas.microsoft.com/office/drawing/2014/main" id="{A2B5C507-5B12-4A2F-8497-A8FDF10BABC5}"/>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54" name="Graphic 53">
                  <a:extLst>
                    <a:ext uri="{FF2B5EF4-FFF2-40B4-BE49-F238E27FC236}">
                      <a16:creationId xmlns:a16="http://schemas.microsoft.com/office/drawing/2014/main" id="{242F25F7-B555-4706-9F9C-DB1EAA8356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cxnSp>
          <p:nvCxnSpPr>
            <p:cNvPr id="63" name="Straight Connector 62">
              <a:extLst>
                <a:ext uri="{FF2B5EF4-FFF2-40B4-BE49-F238E27FC236}">
                  <a16:creationId xmlns:a16="http://schemas.microsoft.com/office/drawing/2014/main" id="{F9747B21-0F83-4291-9B19-581D082B0B6C}"/>
                </a:ext>
              </a:extLst>
            </p:cNvPr>
            <p:cNvCxnSpPr>
              <a:cxnSpLocks/>
            </p:cNvCxnSpPr>
            <p:nvPr/>
          </p:nvCxnSpPr>
          <p:spPr>
            <a:xfrm>
              <a:off x="3062060" y="2945076"/>
              <a:ext cx="748649" cy="0"/>
            </a:xfrm>
            <a:prstGeom prst="line">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sp>
        <p:nvSpPr>
          <p:cNvPr id="86" name="Rectangle 85">
            <a:extLst>
              <a:ext uri="{FF2B5EF4-FFF2-40B4-BE49-F238E27FC236}">
                <a16:creationId xmlns:a16="http://schemas.microsoft.com/office/drawing/2014/main" id="{E9F934E1-1506-4B79-B368-2CADDD29C329}"/>
              </a:ext>
            </a:extLst>
          </p:cNvPr>
          <p:cNvSpPr/>
          <p:nvPr/>
        </p:nvSpPr>
        <p:spPr>
          <a:xfrm>
            <a:off x="8904312" y="1850553"/>
            <a:ext cx="2934041" cy="584775"/>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UPG sensor for </a:t>
            </a:r>
            <a:r>
              <a:rPr lang="en-GB" sz="1600" b="1">
                <a:solidFill>
                  <a:srgbClr val="FF0000"/>
                </a:solidFill>
                <a:latin typeface="Assistant Light" panose="00000400000000000000" pitchFamily="2" charset="-79"/>
                <a:cs typeface="Assistant Light" panose="00000400000000000000" pitchFamily="2" charset="-79"/>
              </a:rPr>
              <a:t>Heart Rate </a:t>
            </a:r>
            <a:r>
              <a:rPr lang="en-GB" sz="1600">
                <a:solidFill>
                  <a:schemeClr val="tx1">
                    <a:lumMod val="85000"/>
                    <a:lumOff val="15000"/>
                  </a:schemeClr>
                </a:solidFill>
                <a:latin typeface="Assistant Light" panose="00000400000000000000" pitchFamily="2" charset="-79"/>
                <a:cs typeface="Assistant Light" panose="00000400000000000000" pitchFamily="2" charset="-79"/>
              </a:rPr>
              <a:t>and RR sensor for </a:t>
            </a:r>
            <a:r>
              <a:rPr lang="en-GB" sz="1600" b="1">
                <a:solidFill>
                  <a:srgbClr val="FF0000"/>
                </a:solidFill>
                <a:latin typeface="Assistant Light" panose="00000400000000000000" pitchFamily="2" charset="-79"/>
                <a:cs typeface="Assistant Light" panose="00000400000000000000" pitchFamily="2" charset="-79"/>
              </a:rPr>
              <a:t>Respiratory Rate</a:t>
            </a:r>
            <a:endParaRPr lang="en-GB" sz="1600">
              <a:solidFill>
                <a:schemeClr val="tx1">
                  <a:lumMod val="85000"/>
                  <a:lumOff val="15000"/>
                </a:schemeClr>
              </a:solidFill>
              <a:latin typeface="Assistant Light" panose="00000400000000000000" pitchFamily="2" charset="-79"/>
              <a:cs typeface="Assistant Light" panose="00000400000000000000" pitchFamily="2" charset="-79"/>
            </a:endParaRPr>
          </a:p>
        </p:txBody>
      </p:sp>
      <p:cxnSp>
        <p:nvCxnSpPr>
          <p:cNvPr id="87" name="Connector: Elbow 86">
            <a:extLst>
              <a:ext uri="{FF2B5EF4-FFF2-40B4-BE49-F238E27FC236}">
                <a16:creationId xmlns:a16="http://schemas.microsoft.com/office/drawing/2014/main" id="{5EF83969-7FC7-428A-95E5-7A6FB7F328C0}"/>
              </a:ext>
            </a:extLst>
          </p:cNvPr>
          <p:cNvCxnSpPr>
            <a:cxnSpLocks/>
          </p:cNvCxnSpPr>
          <p:nvPr/>
        </p:nvCxnSpPr>
        <p:spPr>
          <a:xfrm rot="10800000" flipV="1">
            <a:off x="5663952" y="2100322"/>
            <a:ext cx="2797990" cy="1458529"/>
          </a:xfrm>
          <a:prstGeom prst="bentConnector3">
            <a:avLst>
              <a:gd name="adj1" fmla="val 5000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nvGrpSpPr>
          <p:cNvPr id="79" name="Group 78">
            <a:extLst>
              <a:ext uri="{FF2B5EF4-FFF2-40B4-BE49-F238E27FC236}">
                <a16:creationId xmlns:a16="http://schemas.microsoft.com/office/drawing/2014/main" id="{987E6618-3236-44C0-8977-38AED3B3B822}"/>
              </a:ext>
            </a:extLst>
          </p:cNvPr>
          <p:cNvGrpSpPr/>
          <p:nvPr/>
        </p:nvGrpSpPr>
        <p:grpSpPr>
          <a:xfrm>
            <a:off x="8525733" y="2012014"/>
            <a:ext cx="350983" cy="289442"/>
            <a:chOff x="6923753" y="6036469"/>
            <a:chExt cx="374914" cy="374632"/>
          </a:xfrm>
        </p:grpSpPr>
        <p:sp>
          <p:nvSpPr>
            <p:cNvPr id="80" name="Freeform: Shape 79">
              <a:extLst>
                <a:ext uri="{FF2B5EF4-FFF2-40B4-BE49-F238E27FC236}">
                  <a16:creationId xmlns:a16="http://schemas.microsoft.com/office/drawing/2014/main" id="{9463D685-6260-45EB-8900-FF779EEA64A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Freeform: Shape 80">
              <a:extLst>
                <a:ext uri="{FF2B5EF4-FFF2-40B4-BE49-F238E27FC236}">
                  <a16:creationId xmlns:a16="http://schemas.microsoft.com/office/drawing/2014/main" id="{48CDCC4D-C935-4757-940E-2630F669A09B}"/>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82" name="Group 81">
              <a:extLst>
                <a:ext uri="{FF2B5EF4-FFF2-40B4-BE49-F238E27FC236}">
                  <a16:creationId xmlns:a16="http://schemas.microsoft.com/office/drawing/2014/main" id="{D12329BB-2D07-4D1F-8C1E-6888951BDF7D}"/>
                </a:ext>
              </a:extLst>
            </p:cNvPr>
            <p:cNvGrpSpPr/>
            <p:nvPr/>
          </p:nvGrpSpPr>
          <p:grpSpPr>
            <a:xfrm>
              <a:off x="6971414" y="6084094"/>
              <a:ext cx="279591" cy="279382"/>
              <a:chOff x="6971414" y="6084094"/>
              <a:chExt cx="279591" cy="279382"/>
            </a:xfrm>
          </p:grpSpPr>
          <p:sp>
            <p:nvSpPr>
              <p:cNvPr id="84" name="Freeform: Shape 83">
                <a:extLst>
                  <a:ext uri="{FF2B5EF4-FFF2-40B4-BE49-F238E27FC236}">
                    <a16:creationId xmlns:a16="http://schemas.microsoft.com/office/drawing/2014/main" id="{D633BA12-C74C-497C-B51E-6F33C5F4BDF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Freeform: Shape 84">
                <a:extLst>
                  <a:ext uri="{FF2B5EF4-FFF2-40B4-BE49-F238E27FC236}">
                    <a16:creationId xmlns:a16="http://schemas.microsoft.com/office/drawing/2014/main" id="{D7DA1F7E-4D48-4595-9EE1-5664343B6636}"/>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83" name="Graphic 82">
              <a:extLst>
                <a:ext uri="{FF2B5EF4-FFF2-40B4-BE49-F238E27FC236}">
                  <a16:creationId xmlns:a16="http://schemas.microsoft.com/office/drawing/2014/main" id="{589BCE54-CA84-41EF-B51C-FCFF5C3D7F1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sp>
        <p:nvSpPr>
          <p:cNvPr id="102" name="Rectangle 101">
            <a:extLst>
              <a:ext uri="{FF2B5EF4-FFF2-40B4-BE49-F238E27FC236}">
                <a16:creationId xmlns:a16="http://schemas.microsoft.com/office/drawing/2014/main" id="{3C14352E-8DE8-4084-A84B-440384FA7A1C}"/>
              </a:ext>
            </a:extLst>
          </p:cNvPr>
          <p:cNvSpPr/>
          <p:nvPr/>
        </p:nvSpPr>
        <p:spPr>
          <a:xfrm>
            <a:off x="695400" y="260648"/>
            <a:ext cx="10801200" cy="1400383"/>
          </a:xfrm>
          <a:prstGeom prst="rect">
            <a:avLst/>
          </a:prstGeom>
        </p:spPr>
        <p:txBody>
          <a:bodyPr wrap="square">
            <a:spAutoFit/>
          </a:bodyPr>
          <a:lstStyle/>
          <a:p>
            <a:pPr>
              <a:lnSpc>
                <a:spcPts val="3420"/>
              </a:lnSpc>
            </a:pPr>
            <a:r>
              <a:rPr lang="en-GB" sz="3000">
                <a:solidFill>
                  <a:srgbClr val="2567D1"/>
                </a:solidFill>
                <a:latin typeface="Assistant" pitchFamily="2" charset="-79"/>
                <a:cs typeface="Assistant" pitchFamily="2" charset="-79"/>
              </a:rPr>
              <a:t>Coronavirus symptoms include </a:t>
            </a:r>
            <a:r>
              <a:rPr lang="en-US" sz="3000">
                <a:solidFill>
                  <a:srgbClr val="2567D1"/>
                </a:solidFill>
                <a:latin typeface="Assistant" pitchFamily="2" charset="-79"/>
                <a:cs typeface="Assistant" pitchFamily="2" charset="-79"/>
              </a:rPr>
              <a:t>high Core Temperature, high Heart Rate, high Respiratory Rate and low Oxygen Saturation (SpO2) – all of which can be monitored by the CardiacSense wristband</a:t>
            </a:r>
            <a:endParaRPr lang="en-GB" sz="3000">
              <a:solidFill>
                <a:srgbClr val="2567D1"/>
              </a:solidFill>
              <a:latin typeface="Assistant" pitchFamily="2" charset="-79"/>
              <a:cs typeface="Assistant" pitchFamily="2" charset="-79"/>
            </a:endParaRPr>
          </a:p>
        </p:txBody>
      </p:sp>
      <p:sp>
        <p:nvSpPr>
          <p:cNvPr id="89" name="Slide Number Placeholder 1">
            <a:extLst>
              <a:ext uri="{FF2B5EF4-FFF2-40B4-BE49-F238E27FC236}">
                <a16:creationId xmlns:a16="http://schemas.microsoft.com/office/drawing/2014/main" id="{9698EDD2-4C8D-3E4E-BF16-90193D31EFD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853296ED-8478-D44C-887E-2A78F3E99193}"/>
              </a:ext>
            </a:extLst>
          </p:cNvPr>
          <p:cNvPicPr>
            <a:picLocks noChangeAspect="1"/>
          </p:cNvPicPr>
          <p:nvPr/>
        </p:nvPicPr>
        <p:blipFill>
          <a:blip r:embed="rId6"/>
          <a:stretch>
            <a:fillRect/>
          </a:stretch>
        </p:blipFill>
        <p:spPr>
          <a:xfrm>
            <a:off x="940596" y="4442841"/>
            <a:ext cx="3416981" cy="1913509"/>
          </a:xfrm>
          <a:prstGeom prst="rect">
            <a:avLst/>
          </a:prstGeom>
        </p:spPr>
      </p:pic>
      <p:pic>
        <p:nvPicPr>
          <p:cNvPr id="7" name="Picture 6">
            <a:extLst>
              <a:ext uri="{FF2B5EF4-FFF2-40B4-BE49-F238E27FC236}">
                <a16:creationId xmlns:a16="http://schemas.microsoft.com/office/drawing/2014/main" id="{AAD8E8B7-1AF2-C44F-8110-9D5E17E42E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04974" y="3794769"/>
            <a:ext cx="3235642" cy="2375304"/>
          </a:xfrm>
          <a:prstGeom prst="rect">
            <a:avLst/>
          </a:prstGeom>
        </p:spPr>
      </p:pic>
      <p:cxnSp>
        <p:nvCxnSpPr>
          <p:cNvPr id="100" name="Connector: Elbow 99">
            <a:extLst>
              <a:ext uri="{FF2B5EF4-FFF2-40B4-BE49-F238E27FC236}">
                <a16:creationId xmlns:a16="http://schemas.microsoft.com/office/drawing/2014/main" id="{F8667616-42F9-4A2E-9607-AB945811E244}"/>
              </a:ext>
            </a:extLst>
          </p:cNvPr>
          <p:cNvCxnSpPr>
            <a:cxnSpLocks/>
          </p:cNvCxnSpPr>
          <p:nvPr/>
        </p:nvCxnSpPr>
        <p:spPr>
          <a:xfrm rot="5400000">
            <a:off x="5387357" y="3191594"/>
            <a:ext cx="2711544" cy="1726306"/>
          </a:xfrm>
          <a:prstGeom prst="bentConnector3">
            <a:avLst>
              <a:gd name="adj1" fmla="val 5000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EF953A6C-8F50-FE41-B27B-A4D6B769D45D}"/>
              </a:ext>
            </a:extLst>
          </p:cNvPr>
          <p:cNvSpPr txBox="1"/>
          <p:nvPr/>
        </p:nvSpPr>
        <p:spPr>
          <a:xfrm>
            <a:off x="8404975" y="2858665"/>
            <a:ext cx="3192167" cy="923330"/>
          </a:xfrm>
          <a:prstGeom prst="rect">
            <a:avLst/>
          </a:prstGeom>
          <a:noFill/>
        </p:spPr>
        <p:txBody>
          <a:bodyPr wrap="square" rtlCol="0">
            <a:spAutoFit/>
          </a:bodyPr>
          <a:lstStyle/>
          <a:p>
            <a:pPr algn="ctr"/>
            <a:r>
              <a:rPr lang="en-US">
                <a:solidFill>
                  <a:srgbClr val="FF0000"/>
                </a:solidFill>
                <a:latin typeface="Assistant" pitchFamily="2" charset="-79"/>
                <a:cs typeface="Assistant" pitchFamily="2" charset="-79"/>
              </a:rPr>
              <a:t>Two-directional communication to</a:t>
            </a:r>
          </a:p>
          <a:p>
            <a:pPr algn="ctr"/>
            <a:r>
              <a:rPr lang="en-US">
                <a:solidFill>
                  <a:srgbClr val="FF0000"/>
                </a:solidFill>
                <a:latin typeface="Assistant" pitchFamily="2" charset="-79"/>
                <a:cs typeface="Assistant" pitchFamily="2" charset="-79"/>
              </a:rPr>
              <a:t>Nurses’ Station</a:t>
            </a:r>
          </a:p>
        </p:txBody>
      </p:sp>
      <p:grpSp>
        <p:nvGrpSpPr>
          <p:cNvPr id="103" name="Group 102">
            <a:extLst>
              <a:ext uri="{FF2B5EF4-FFF2-40B4-BE49-F238E27FC236}">
                <a16:creationId xmlns:a16="http://schemas.microsoft.com/office/drawing/2014/main" id="{69E58613-4F8A-6D47-85F7-8E41B34F3BD6}"/>
              </a:ext>
            </a:extLst>
          </p:cNvPr>
          <p:cNvGrpSpPr/>
          <p:nvPr/>
        </p:nvGrpSpPr>
        <p:grpSpPr>
          <a:xfrm>
            <a:off x="6852241" y="4370833"/>
            <a:ext cx="1403996" cy="504056"/>
            <a:chOff x="8174526" y="2796972"/>
            <a:chExt cx="1672845" cy="584026"/>
          </a:xfrm>
        </p:grpSpPr>
        <p:pic>
          <p:nvPicPr>
            <p:cNvPr id="110" name="Graphic 109">
              <a:extLst>
                <a:ext uri="{FF2B5EF4-FFF2-40B4-BE49-F238E27FC236}">
                  <a16:creationId xmlns:a16="http://schemas.microsoft.com/office/drawing/2014/main" id="{875723E0-380C-E74A-8BCD-4BB67F78F487}"/>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b="71703"/>
            <a:stretch/>
          </p:blipFill>
          <p:spPr>
            <a:xfrm>
              <a:off x="8177630" y="2796972"/>
              <a:ext cx="1669741" cy="423524"/>
            </a:xfrm>
            <a:prstGeom prst="rect">
              <a:avLst/>
            </a:prstGeom>
          </p:spPr>
        </p:pic>
        <p:cxnSp>
          <p:nvCxnSpPr>
            <p:cNvPr id="111" name="Straight Connector 110">
              <a:extLst>
                <a:ext uri="{FF2B5EF4-FFF2-40B4-BE49-F238E27FC236}">
                  <a16:creationId xmlns:a16="http://schemas.microsoft.com/office/drawing/2014/main" id="{BA548571-3F63-3649-989D-4B0FCC183399}"/>
                </a:ext>
              </a:extLst>
            </p:cNvPr>
            <p:cNvCxnSpPr>
              <a:cxnSpLocks/>
            </p:cNvCxnSpPr>
            <p:nvPr/>
          </p:nvCxnSpPr>
          <p:spPr>
            <a:xfrm>
              <a:off x="8174526" y="3380998"/>
              <a:ext cx="900678" cy="0"/>
            </a:xfrm>
            <a:prstGeom prst="line">
              <a:avLst/>
            </a:prstGeom>
            <a:ln w="3175">
              <a:solidFill>
                <a:srgbClr val="2567D1"/>
              </a:solidFill>
              <a:prstDash val="sysDash"/>
              <a:headEnd type="none" w="lg" len="lg"/>
              <a:tailEnd type="stealth" w="med" len="med"/>
            </a:ln>
          </p:spPr>
          <p:style>
            <a:lnRef idx="1">
              <a:schemeClr val="accent1"/>
            </a:lnRef>
            <a:fillRef idx="0">
              <a:schemeClr val="accent1"/>
            </a:fillRef>
            <a:effectRef idx="0">
              <a:schemeClr val="accent1"/>
            </a:effectRef>
            <a:fontRef idx="minor">
              <a:schemeClr val="tx1"/>
            </a:fontRef>
          </p:style>
        </p:cxnSp>
      </p:grpSp>
      <p:grpSp>
        <p:nvGrpSpPr>
          <p:cNvPr id="105" name="Group 104">
            <a:extLst>
              <a:ext uri="{FF2B5EF4-FFF2-40B4-BE49-F238E27FC236}">
                <a16:creationId xmlns:a16="http://schemas.microsoft.com/office/drawing/2014/main" id="{8C2C60A2-1923-A141-AD14-59E79DC30C8A}"/>
              </a:ext>
            </a:extLst>
          </p:cNvPr>
          <p:cNvGrpSpPr/>
          <p:nvPr/>
        </p:nvGrpSpPr>
        <p:grpSpPr>
          <a:xfrm>
            <a:off x="7345052" y="4802881"/>
            <a:ext cx="695164" cy="714865"/>
            <a:chOff x="8617590" y="3352507"/>
            <a:chExt cx="828279" cy="828280"/>
          </a:xfrm>
        </p:grpSpPr>
        <p:sp>
          <p:nvSpPr>
            <p:cNvPr id="107" name="Arc 106">
              <a:extLst>
                <a:ext uri="{FF2B5EF4-FFF2-40B4-BE49-F238E27FC236}">
                  <a16:creationId xmlns:a16="http://schemas.microsoft.com/office/drawing/2014/main" id="{2AC582DE-8547-C24B-BDBF-5D5F625A8E4D}"/>
                </a:ext>
              </a:extLst>
            </p:cNvPr>
            <p:cNvSpPr/>
            <p:nvPr/>
          </p:nvSpPr>
          <p:spPr>
            <a:xfrm flipH="1">
              <a:off x="8866055" y="3600973"/>
              <a:ext cx="331348" cy="331349"/>
            </a:xfrm>
            <a:prstGeom prst="arc">
              <a:avLst>
                <a:gd name="adj1" fmla="val 11462009"/>
                <a:gd name="adj2" fmla="val 15706249"/>
              </a:avLst>
            </a:prstGeom>
            <a:ln w="28575" cap="rnd">
              <a:solidFill>
                <a:srgbClr val="2567D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2000"/>
            </a:p>
          </p:txBody>
        </p:sp>
        <p:sp>
          <p:nvSpPr>
            <p:cNvPr id="108" name="Arc 107">
              <a:extLst>
                <a:ext uri="{FF2B5EF4-FFF2-40B4-BE49-F238E27FC236}">
                  <a16:creationId xmlns:a16="http://schemas.microsoft.com/office/drawing/2014/main" id="{18D65313-A444-184E-931D-A1299FDE46C6}"/>
                </a:ext>
              </a:extLst>
            </p:cNvPr>
            <p:cNvSpPr/>
            <p:nvPr/>
          </p:nvSpPr>
          <p:spPr>
            <a:xfrm flipH="1">
              <a:off x="8741832" y="3476749"/>
              <a:ext cx="579795" cy="579796"/>
            </a:xfrm>
            <a:prstGeom prst="arc">
              <a:avLst>
                <a:gd name="adj1" fmla="val 11462009"/>
                <a:gd name="adj2" fmla="val 15706249"/>
              </a:avLst>
            </a:prstGeom>
            <a:ln w="28575" cap="rnd">
              <a:solidFill>
                <a:srgbClr val="2567D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2000"/>
            </a:p>
          </p:txBody>
        </p:sp>
        <p:sp>
          <p:nvSpPr>
            <p:cNvPr id="109" name="Arc 108">
              <a:extLst>
                <a:ext uri="{FF2B5EF4-FFF2-40B4-BE49-F238E27FC236}">
                  <a16:creationId xmlns:a16="http://schemas.microsoft.com/office/drawing/2014/main" id="{F87797D2-122F-424D-8531-9B61BF8758C1}"/>
                </a:ext>
              </a:extLst>
            </p:cNvPr>
            <p:cNvSpPr>
              <a:spLocks noChangeAspect="1"/>
            </p:cNvSpPr>
            <p:nvPr/>
          </p:nvSpPr>
          <p:spPr>
            <a:xfrm flipH="1">
              <a:off x="8617590" y="3352507"/>
              <a:ext cx="828279" cy="828280"/>
            </a:xfrm>
            <a:prstGeom prst="arc">
              <a:avLst>
                <a:gd name="adj1" fmla="val 11395733"/>
                <a:gd name="adj2" fmla="val 15692384"/>
              </a:avLst>
            </a:prstGeom>
            <a:ln w="28575" cap="rnd">
              <a:solidFill>
                <a:srgbClr val="2567D1"/>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algn="ctr" defTabSz="914400" rtl="1" eaLnBrk="1" latinLnBrk="0" hangingPunct="1"/>
              <a:endParaRPr lang="en-GB" sz="2000"/>
            </a:p>
          </p:txBody>
        </p:sp>
      </p:grpSp>
    </p:spTree>
    <p:extLst>
      <p:ext uri="{BB962C8B-B14F-4D97-AF65-F5344CB8AC3E}">
        <p14:creationId xmlns:p14="http://schemas.microsoft.com/office/powerpoint/2010/main" val="3597904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2">
            <a:extLst>
              <a:ext uri="{FF2B5EF4-FFF2-40B4-BE49-F238E27FC236}">
                <a16:creationId xmlns:a16="http://schemas.microsoft.com/office/drawing/2014/main" id="{06A968B2-9728-44DD-818F-A5442B4D04C0}"/>
              </a:ext>
            </a:extLst>
          </p:cNvPr>
          <p:cNvSpPr txBox="1"/>
          <p:nvPr/>
        </p:nvSpPr>
        <p:spPr>
          <a:xfrm>
            <a:off x="623392" y="723874"/>
            <a:ext cx="10513168" cy="976934"/>
          </a:xfrm>
          <a:prstGeom prst="rect">
            <a:avLst/>
          </a:prstGeom>
          <a:noFill/>
        </p:spPr>
        <p:txBody>
          <a:bodyPr wrap="square" rtlCol="0">
            <a:spAutoFit/>
          </a:bodyPr>
          <a:lstStyle/>
          <a:p>
            <a:pPr>
              <a:lnSpc>
                <a:spcPts val="3420"/>
              </a:lnSpc>
            </a:pPr>
            <a:r>
              <a:rPr lang="en-GB" sz="3200">
                <a:solidFill>
                  <a:srgbClr val="2567D1"/>
                </a:solidFill>
                <a:latin typeface="Assistant" pitchFamily="2" charset="-79"/>
                <a:cs typeface="Assistant" pitchFamily="2" charset="-79"/>
              </a:rPr>
              <a:t>The core technology will be miniaturized into an </a:t>
            </a:r>
            <a:r>
              <a:rPr lang="en-US" sz="3200">
                <a:solidFill>
                  <a:srgbClr val="2567D1"/>
                </a:solidFill>
                <a:latin typeface="Assistant" pitchFamily="2" charset="-79"/>
                <a:ea typeface="Roboto" panose="02000000000000000000" pitchFamily="2" charset="0"/>
                <a:cs typeface="Assistant" pitchFamily="2" charset="-79"/>
              </a:rPr>
              <a:t>FDA, CE &amp; NMPA</a:t>
            </a:r>
            <a:r>
              <a:rPr lang="en-GB" sz="3200">
                <a:solidFill>
                  <a:srgbClr val="2567D1"/>
                </a:solidFill>
                <a:latin typeface="Assistant" pitchFamily="2" charset="-79"/>
                <a:cs typeface="Assistant" pitchFamily="2" charset="-79"/>
              </a:rPr>
              <a:t>-cleared System-on-Module (SOM)</a:t>
            </a:r>
          </a:p>
        </p:txBody>
      </p:sp>
      <p:sp>
        <p:nvSpPr>
          <p:cNvPr id="45" name="TextBox 6">
            <a:extLst>
              <a:ext uri="{FF2B5EF4-FFF2-40B4-BE49-F238E27FC236}">
                <a16:creationId xmlns:a16="http://schemas.microsoft.com/office/drawing/2014/main" id="{B0612DB1-577B-40E5-B26A-890535E7782F}"/>
              </a:ext>
            </a:extLst>
          </p:cNvPr>
          <p:cNvSpPr txBox="1"/>
          <p:nvPr/>
        </p:nvSpPr>
        <p:spPr>
          <a:xfrm>
            <a:off x="6672064" y="3124747"/>
            <a:ext cx="4731846" cy="1938992"/>
          </a:xfrm>
          <a:prstGeom prst="rect">
            <a:avLst/>
          </a:prstGeom>
          <a:noFill/>
        </p:spPr>
        <p:txBody>
          <a:bodyPr wrap="square" rtlCol="0">
            <a:spAutoFit/>
          </a:bodyPr>
          <a:lstStyle/>
          <a:p>
            <a:r>
              <a:rPr lang="en-GB" sz="2400">
                <a:solidFill>
                  <a:srgbClr val="2567D1"/>
                </a:solidFill>
                <a:latin typeface="Assistant Light" pitchFamily="2" charset="-79"/>
                <a:cs typeface="Assistant Light" pitchFamily="2" charset="-79"/>
              </a:rPr>
              <a:t>Each </a:t>
            </a:r>
            <a:r>
              <a:rPr lang="en-US" sz="2400">
                <a:solidFill>
                  <a:srgbClr val="2567D1"/>
                </a:solidFill>
                <a:latin typeface="Assistant Light" panose="00000400000000000000" pitchFamily="2" charset="-79"/>
                <a:cs typeface="Assistant Light" panose="00000400000000000000" pitchFamily="2" charset="-79"/>
              </a:rPr>
              <a:t>device using the SOM</a:t>
            </a:r>
            <a:br>
              <a:rPr lang="en-US" sz="2400">
                <a:solidFill>
                  <a:srgbClr val="2567D1"/>
                </a:solidFill>
                <a:latin typeface="Assistant Light" panose="00000400000000000000" pitchFamily="2" charset="-79"/>
                <a:cs typeface="Assistant Light" panose="00000400000000000000" pitchFamily="2" charset="-79"/>
              </a:rPr>
            </a:br>
            <a:r>
              <a:rPr lang="en-US" sz="2400">
                <a:solidFill>
                  <a:srgbClr val="2567D1"/>
                </a:solidFill>
                <a:latin typeface="Assistant Light" panose="00000400000000000000" pitchFamily="2" charset="-79"/>
                <a:cs typeface="Assistant Light" panose="00000400000000000000" pitchFamily="2" charset="-79"/>
              </a:rPr>
              <a:t>(e.g. wristband, wristwatch, finger ring etc.) will be </a:t>
            </a:r>
            <a:r>
              <a:rPr lang="en-US" sz="2400">
                <a:solidFill>
                  <a:srgbClr val="2567D1"/>
                </a:solidFill>
                <a:latin typeface="Assistant Light" pitchFamily="2" charset="-79"/>
                <a:ea typeface="Roboto" panose="02000000000000000000" pitchFamily="2" charset="0"/>
                <a:cs typeface="Assistant Light" pitchFamily="2" charset="-79"/>
              </a:rPr>
              <a:t>FDA, CE &amp; NMPA</a:t>
            </a:r>
            <a:r>
              <a:rPr lang="en-US" sz="2400">
                <a:solidFill>
                  <a:srgbClr val="FF0000"/>
                </a:solidFill>
                <a:latin typeface="Assistant Light" pitchFamily="2" charset="-79"/>
                <a:ea typeface="Roboto" panose="02000000000000000000" pitchFamily="2" charset="0"/>
                <a:cs typeface="Assistant Light" pitchFamily="2" charset="-79"/>
              </a:rPr>
              <a:t> </a:t>
            </a:r>
            <a:r>
              <a:rPr lang="en-US" sz="2400">
                <a:solidFill>
                  <a:srgbClr val="2567D1"/>
                </a:solidFill>
                <a:latin typeface="Assistant Light" panose="00000400000000000000" pitchFamily="2" charset="-79"/>
                <a:cs typeface="Assistant Light" panose="00000400000000000000" pitchFamily="2" charset="-79"/>
              </a:rPr>
              <a:t>-cleared without requiring further clinical trials</a:t>
            </a:r>
            <a:endParaRPr lang="en-GB" sz="2400">
              <a:solidFill>
                <a:srgbClr val="2567D1"/>
              </a:solidFill>
              <a:latin typeface="Assistant Light" panose="00000400000000000000" pitchFamily="2" charset="-79"/>
              <a:cs typeface="Assistant Light" panose="00000400000000000000" pitchFamily="2" charset="-79"/>
            </a:endParaRPr>
          </a:p>
        </p:txBody>
      </p:sp>
      <p:cxnSp>
        <p:nvCxnSpPr>
          <p:cNvPr id="46" name="Straight Connector 24">
            <a:extLst>
              <a:ext uri="{FF2B5EF4-FFF2-40B4-BE49-F238E27FC236}">
                <a16:creationId xmlns:a16="http://schemas.microsoft.com/office/drawing/2014/main" id="{73FA3FE1-1BD5-4BD2-841B-37F30CB6FF6F}"/>
              </a:ext>
            </a:extLst>
          </p:cNvPr>
          <p:cNvCxnSpPr>
            <a:cxnSpLocks/>
          </p:cNvCxnSpPr>
          <p:nvPr/>
        </p:nvCxnSpPr>
        <p:spPr>
          <a:xfrm>
            <a:off x="5879976" y="2852713"/>
            <a:ext cx="0" cy="2084675"/>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136" name="Group 135">
            <a:extLst>
              <a:ext uri="{FF2B5EF4-FFF2-40B4-BE49-F238E27FC236}">
                <a16:creationId xmlns:a16="http://schemas.microsoft.com/office/drawing/2014/main" id="{679FAD94-2AD9-4886-9C6F-8C13B08FE44D}"/>
              </a:ext>
            </a:extLst>
          </p:cNvPr>
          <p:cNvGrpSpPr/>
          <p:nvPr/>
        </p:nvGrpSpPr>
        <p:grpSpPr>
          <a:xfrm>
            <a:off x="1408460" y="2322502"/>
            <a:ext cx="3767152" cy="3278650"/>
            <a:chOff x="1408460" y="1962311"/>
            <a:chExt cx="3767152" cy="3278650"/>
          </a:xfrm>
        </p:grpSpPr>
        <p:grpSp>
          <p:nvGrpSpPr>
            <p:cNvPr id="42" name="Group 41">
              <a:extLst>
                <a:ext uri="{FF2B5EF4-FFF2-40B4-BE49-F238E27FC236}">
                  <a16:creationId xmlns:a16="http://schemas.microsoft.com/office/drawing/2014/main" id="{CC3A3A41-F0CE-4CFB-972D-3A92750AF87C}"/>
                </a:ext>
              </a:extLst>
            </p:cNvPr>
            <p:cNvGrpSpPr/>
            <p:nvPr/>
          </p:nvGrpSpPr>
          <p:grpSpPr>
            <a:xfrm>
              <a:off x="2352037" y="3065359"/>
              <a:ext cx="1317167" cy="1268857"/>
              <a:chOff x="1856151" y="2393667"/>
              <a:chExt cx="1778808" cy="1713562"/>
            </a:xfrm>
          </p:grpSpPr>
          <p:pic>
            <p:nvPicPr>
              <p:cNvPr id="6" name="Picture 5" descr="A picture containing indoor&#10;&#10;Description automatically generated">
                <a:extLst>
                  <a:ext uri="{FF2B5EF4-FFF2-40B4-BE49-F238E27FC236}">
                    <a16:creationId xmlns:a16="http://schemas.microsoft.com/office/drawing/2014/main" id="{9AC02430-47C1-48A5-AFD3-3C50BEA547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9616" y="2482437"/>
                <a:ext cx="862955" cy="946563"/>
              </a:xfrm>
              <a:prstGeom prst="rect">
                <a:avLst/>
              </a:prstGeom>
            </p:spPr>
          </p:pic>
          <p:sp>
            <p:nvSpPr>
              <p:cNvPr id="24" name="TextBox 23">
                <a:extLst>
                  <a:ext uri="{FF2B5EF4-FFF2-40B4-BE49-F238E27FC236}">
                    <a16:creationId xmlns:a16="http://schemas.microsoft.com/office/drawing/2014/main" id="{CA3FB442-0E86-434D-952B-C0EA9AF28A70}"/>
                  </a:ext>
                </a:extLst>
              </p:cNvPr>
              <p:cNvSpPr txBox="1"/>
              <p:nvPr/>
            </p:nvSpPr>
            <p:spPr>
              <a:xfrm>
                <a:off x="2073432" y="3422884"/>
                <a:ext cx="491847" cy="353299"/>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cm</a:t>
                </a:r>
                <a:endParaRPr lang="en-GB" sz="1050" b="1">
                  <a:solidFill>
                    <a:prstClr val="black"/>
                  </a:solidFill>
                  <a:latin typeface="Assistant Light" panose="00000400000000000000" pitchFamily="2" charset="-79"/>
                  <a:cs typeface="Assistant Light" panose="00000400000000000000" pitchFamily="2" charset="-79"/>
                </a:endParaRPr>
              </a:p>
            </p:txBody>
          </p:sp>
          <p:grpSp>
            <p:nvGrpSpPr>
              <p:cNvPr id="27" name="Group 26">
                <a:extLst>
                  <a:ext uri="{FF2B5EF4-FFF2-40B4-BE49-F238E27FC236}">
                    <a16:creationId xmlns:a16="http://schemas.microsoft.com/office/drawing/2014/main" id="{8DC6DFAD-D8D3-4A6D-B53A-00AD4F31ABB1}"/>
                  </a:ext>
                </a:extLst>
              </p:cNvPr>
              <p:cNvGrpSpPr/>
              <p:nvPr/>
            </p:nvGrpSpPr>
            <p:grpSpPr>
              <a:xfrm>
                <a:off x="1856151" y="2393667"/>
                <a:ext cx="567441" cy="1138064"/>
                <a:chOff x="1856151" y="2393667"/>
                <a:chExt cx="567441" cy="1138064"/>
              </a:xfrm>
            </p:grpSpPr>
            <p:cxnSp>
              <p:nvCxnSpPr>
                <p:cNvPr id="10" name="Straight Connector 9">
                  <a:extLst>
                    <a:ext uri="{FF2B5EF4-FFF2-40B4-BE49-F238E27FC236}">
                      <a16:creationId xmlns:a16="http://schemas.microsoft.com/office/drawing/2014/main" id="{5D80E2A4-A497-4CDA-968D-CEABAFA20053}"/>
                    </a:ext>
                  </a:extLst>
                </p:cNvPr>
                <p:cNvCxnSpPr>
                  <a:cxnSpLocks/>
                </p:cNvCxnSpPr>
                <p:nvPr/>
              </p:nvCxnSpPr>
              <p:spPr>
                <a:xfrm flipH="1">
                  <a:off x="2135560" y="2564904"/>
                  <a:ext cx="28803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5421C77-29BF-4E7E-B73C-D88135A14970}"/>
                    </a:ext>
                  </a:extLst>
                </p:cNvPr>
                <p:cNvCxnSpPr>
                  <a:cxnSpLocks/>
                </p:cNvCxnSpPr>
                <p:nvPr/>
              </p:nvCxnSpPr>
              <p:spPr>
                <a:xfrm flipH="1">
                  <a:off x="2135560" y="3357563"/>
                  <a:ext cx="28803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EF81D39-FFDE-40A0-B0CF-49ADAD6695D1}"/>
                    </a:ext>
                  </a:extLst>
                </p:cNvPr>
                <p:cNvCxnSpPr>
                  <a:cxnSpLocks/>
                </p:cNvCxnSpPr>
                <p:nvPr/>
              </p:nvCxnSpPr>
              <p:spPr>
                <a:xfrm flipH="1">
                  <a:off x="2279576" y="2961233"/>
                  <a:ext cx="14401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4BC2C4F-C318-4860-AB68-5433A5558ABE}"/>
                    </a:ext>
                  </a:extLst>
                </p:cNvPr>
                <p:cNvCxnSpPr>
                  <a:cxnSpLocks/>
                </p:cNvCxnSpPr>
                <p:nvPr/>
              </p:nvCxnSpPr>
              <p:spPr>
                <a:xfrm flipH="1">
                  <a:off x="2351584" y="2644170"/>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A3574B9-F4D6-41E2-9EA3-631CFBA93D5C}"/>
                    </a:ext>
                  </a:extLst>
                </p:cNvPr>
                <p:cNvCxnSpPr>
                  <a:cxnSpLocks/>
                </p:cNvCxnSpPr>
                <p:nvPr/>
              </p:nvCxnSpPr>
              <p:spPr>
                <a:xfrm flipH="1">
                  <a:off x="2351584" y="2723436"/>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5326191-3EFA-4166-984A-8CF2F50D8956}"/>
                    </a:ext>
                  </a:extLst>
                </p:cNvPr>
                <p:cNvCxnSpPr>
                  <a:cxnSpLocks/>
                </p:cNvCxnSpPr>
                <p:nvPr/>
              </p:nvCxnSpPr>
              <p:spPr>
                <a:xfrm flipH="1">
                  <a:off x="2351584" y="2802702"/>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7CC8334-B743-4598-B455-2CA8BA8233D4}"/>
                    </a:ext>
                  </a:extLst>
                </p:cNvPr>
                <p:cNvCxnSpPr>
                  <a:cxnSpLocks/>
                </p:cNvCxnSpPr>
                <p:nvPr/>
              </p:nvCxnSpPr>
              <p:spPr>
                <a:xfrm flipH="1">
                  <a:off x="2351584" y="2881968"/>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350CABE-319D-4B1D-9B85-0EF77DB6632F}"/>
                    </a:ext>
                  </a:extLst>
                </p:cNvPr>
                <p:cNvCxnSpPr>
                  <a:cxnSpLocks/>
                </p:cNvCxnSpPr>
                <p:nvPr/>
              </p:nvCxnSpPr>
              <p:spPr>
                <a:xfrm flipH="1">
                  <a:off x="2351584" y="3054444"/>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5B2DD9E-DAF1-4509-BF08-A2BAEDCEB30E}"/>
                    </a:ext>
                  </a:extLst>
                </p:cNvPr>
                <p:cNvCxnSpPr>
                  <a:cxnSpLocks/>
                </p:cNvCxnSpPr>
                <p:nvPr/>
              </p:nvCxnSpPr>
              <p:spPr>
                <a:xfrm flipH="1">
                  <a:off x="2351584" y="3133710"/>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59EF67F-A48B-450B-962D-D68F12679792}"/>
                    </a:ext>
                  </a:extLst>
                </p:cNvPr>
                <p:cNvCxnSpPr>
                  <a:cxnSpLocks/>
                </p:cNvCxnSpPr>
                <p:nvPr/>
              </p:nvCxnSpPr>
              <p:spPr>
                <a:xfrm flipH="1">
                  <a:off x="2351584" y="3212976"/>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00F9894-4AF0-4E5D-BCC6-FD3C93F3D5CC}"/>
                    </a:ext>
                  </a:extLst>
                </p:cNvPr>
                <p:cNvCxnSpPr>
                  <a:cxnSpLocks/>
                </p:cNvCxnSpPr>
                <p:nvPr/>
              </p:nvCxnSpPr>
              <p:spPr>
                <a:xfrm flipH="1">
                  <a:off x="2351584" y="3292242"/>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F7D9CB32-8918-4A53-AA46-C171B0E0B532}"/>
                    </a:ext>
                  </a:extLst>
                </p:cNvPr>
                <p:cNvSpPr txBox="1"/>
                <p:nvPr/>
              </p:nvSpPr>
              <p:spPr>
                <a:xfrm rot="5400000">
                  <a:off x="1861563" y="2388255"/>
                  <a:ext cx="342476" cy="353299"/>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0</a:t>
                  </a:r>
                  <a:endParaRPr lang="en-GB" sz="1050" b="1">
                    <a:solidFill>
                      <a:prstClr val="black"/>
                    </a:solidFill>
                    <a:latin typeface="Assistant Light" panose="00000400000000000000" pitchFamily="2" charset="-79"/>
                    <a:cs typeface="Assistant Light" panose="00000400000000000000" pitchFamily="2" charset="-79"/>
                  </a:endParaRPr>
                </a:p>
              </p:txBody>
            </p:sp>
            <p:sp>
              <p:nvSpPr>
                <p:cNvPr id="26" name="TextBox 25">
                  <a:extLst>
                    <a:ext uri="{FF2B5EF4-FFF2-40B4-BE49-F238E27FC236}">
                      <a16:creationId xmlns:a16="http://schemas.microsoft.com/office/drawing/2014/main" id="{68F01C33-EE7E-48D6-8D25-C06965E6F568}"/>
                    </a:ext>
                  </a:extLst>
                </p:cNvPr>
                <p:cNvSpPr txBox="1"/>
                <p:nvPr/>
              </p:nvSpPr>
              <p:spPr>
                <a:xfrm rot="5400000">
                  <a:off x="1865894" y="3188173"/>
                  <a:ext cx="333817" cy="353299"/>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1</a:t>
                  </a:r>
                  <a:endParaRPr lang="en-GB" sz="1050" b="1">
                    <a:solidFill>
                      <a:prstClr val="black"/>
                    </a:solidFill>
                    <a:latin typeface="Assistant Light" panose="00000400000000000000" pitchFamily="2" charset="-79"/>
                    <a:cs typeface="Assistant Light" panose="00000400000000000000" pitchFamily="2" charset="-79"/>
                  </a:endParaRPr>
                </a:p>
              </p:txBody>
            </p:sp>
          </p:grpSp>
          <p:grpSp>
            <p:nvGrpSpPr>
              <p:cNvPr id="28" name="Group 27">
                <a:extLst>
                  <a:ext uri="{FF2B5EF4-FFF2-40B4-BE49-F238E27FC236}">
                    <a16:creationId xmlns:a16="http://schemas.microsoft.com/office/drawing/2014/main" id="{9053449E-D3F1-402D-89A5-5A4823C4CCD0}"/>
                  </a:ext>
                </a:extLst>
              </p:cNvPr>
              <p:cNvGrpSpPr/>
              <p:nvPr/>
            </p:nvGrpSpPr>
            <p:grpSpPr>
              <a:xfrm rot="16200000">
                <a:off x="2774243" y="3246512"/>
                <a:ext cx="590200" cy="1131233"/>
                <a:chOff x="1833392" y="2397492"/>
                <a:chExt cx="590200" cy="1131233"/>
              </a:xfrm>
            </p:grpSpPr>
            <p:cxnSp>
              <p:nvCxnSpPr>
                <p:cNvPr id="29" name="Straight Connector 28">
                  <a:extLst>
                    <a:ext uri="{FF2B5EF4-FFF2-40B4-BE49-F238E27FC236}">
                      <a16:creationId xmlns:a16="http://schemas.microsoft.com/office/drawing/2014/main" id="{A5AF83E9-0822-4AE7-B29E-D1EC55184921}"/>
                    </a:ext>
                  </a:extLst>
                </p:cNvPr>
                <p:cNvCxnSpPr>
                  <a:cxnSpLocks/>
                </p:cNvCxnSpPr>
                <p:nvPr/>
              </p:nvCxnSpPr>
              <p:spPr>
                <a:xfrm flipH="1">
                  <a:off x="2135560" y="2564904"/>
                  <a:ext cx="28803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DEDA842-BC0C-46F0-AD66-64CBE33AE461}"/>
                    </a:ext>
                  </a:extLst>
                </p:cNvPr>
                <p:cNvCxnSpPr>
                  <a:cxnSpLocks/>
                </p:cNvCxnSpPr>
                <p:nvPr/>
              </p:nvCxnSpPr>
              <p:spPr>
                <a:xfrm flipH="1">
                  <a:off x="2135560" y="3357563"/>
                  <a:ext cx="28803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9F944A6-14CE-49AA-8AF9-384F77D7E4D3}"/>
                    </a:ext>
                  </a:extLst>
                </p:cNvPr>
                <p:cNvCxnSpPr>
                  <a:cxnSpLocks/>
                </p:cNvCxnSpPr>
                <p:nvPr/>
              </p:nvCxnSpPr>
              <p:spPr>
                <a:xfrm flipH="1">
                  <a:off x="2279576" y="2961233"/>
                  <a:ext cx="14401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4C1E2DB-ACEE-41A6-BFFC-89E8C95C95C0}"/>
                    </a:ext>
                  </a:extLst>
                </p:cNvPr>
                <p:cNvCxnSpPr>
                  <a:cxnSpLocks/>
                </p:cNvCxnSpPr>
                <p:nvPr/>
              </p:nvCxnSpPr>
              <p:spPr>
                <a:xfrm flipH="1">
                  <a:off x="2351584" y="2644170"/>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884CF0C-90F9-4983-8E27-21EBB9E3989E}"/>
                    </a:ext>
                  </a:extLst>
                </p:cNvPr>
                <p:cNvCxnSpPr>
                  <a:cxnSpLocks/>
                </p:cNvCxnSpPr>
                <p:nvPr/>
              </p:nvCxnSpPr>
              <p:spPr>
                <a:xfrm flipH="1">
                  <a:off x="2351584" y="2723436"/>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D5005CB-32E6-4D28-A6A3-173C661D041E}"/>
                    </a:ext>
                  </a:extLst>
                </p:cNvPr>
                <p:cNvCxnSpPr>
                  <a:cxnSpLocks/>
                </p:cNvCxnSpPr>
                <p:nvPr/>
              </p:nvCxnSpPr>
              <p:spPr>
                <a:xfrm flipH="1">
                  <a:off x="2351584" y="2802702"/>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B85AFE0-38FE-4AA2-8105-18F86F6E547F}"/>
                    </a:ext>
                  </a:extLst>
                </p:cNvPr>
                <p:cNvCxnSpPr>
                  <a:cxnSpLocks/>
                </p:cNvCxnSpPr>
                <p:nvPr/>
              </p:nvCxnSpPr>
              <p:spPr>
                <a:xfrm flipH="1">
                  <a:off x="2351584" y="2881968"/>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C09431B2-09C2-438E-A606-C91E7EE294B1}"/>
                    </a:ext>
                  </a:extLst>
                </p:cNvPr>
                <p:cNvCxnSpPr>
                  <a:cxnSpLocks/>
                </p:cNvCxnSpPr>
                <p:nvPr/>
              </p:nvCxnSpPr>
              <p:spPr>
                <a:xfrm flipH="1">
                  <a:off x="2351584" y="3054444"/>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8317948-A509-462F-880D-402522D10680}"/>
                    </a:ext>
                  </a:extLst>
                </p:cNvPr>
                <p:cNvCxnSpPr>
                  <a:cxnSpLocks/>
                </p:cNvCxnSpPr>
                <p:nvPr/>
              </p:nvCxnSpPr>
              <p:spPr>
                <a:xfrm flipH="1">
                  <a:off x="2351584" y="3133710"/>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04AC082-5C76-4DDC-B5F8-1450FE4A13D4}"/>
                    </a:ext>
                  </a:extLst>
                </p:cNvPr>
                <p:cNvCxnSpPr>
                  <a:cxnSpLocks/>
                </p:cNvCxnSpPr>
                <p:nvPr/>
              </p:nvCxnSpPr>
              <p:spPr>
                <a:xfrm flipH="1">
                  <a:off x="2351584" y="3212976"/>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D708596-3DD7-4E14-817A-5E30C56E5616}"/>
                    </a:ext>
                  </a:extLst>
                </p:cNvPr>
                <p:cNvCxnSpPr>
                  <a:cxnSpLocks/>
                </p:cNvCxnSpPr>
                <p:nvPr/>
              </p:nvCxnSpPr>
              <p:spPr>
                <a:xfrm flipH="1">
                  <a:off x="2351584" y="3292242"/>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1B054A01-E224-40C8-A139-FEA353F31F9F}"/>
                    </a:ext>
                  </a:extLst>
                </p:cNvPr>
                <p:cNvSpPr txBox="1"/>
                <p:nvPr/>
              </p:nvSpPr>
              <p:spPr>
                <a:xfrm rot="5400000">
                  <a:off x="1838803" y="2392081"/>
                  <a:ext cx="342475" cy="353298"/>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0</a:t>
                  </a:r>
                  <a:endParaRPr lang="en-GB" sz="1050" b="1">
                    <a:solidFill>
                      <a:prstClr val="black"/>
                    </a:solidFill>
                    <a:latin typeface="Assistant Light" panose="00000400000000000000" pitchFamily="2" charset="-79"/>
                    <a:cs typeface="Assistant Light" panose="00000400000000000000" pitchFamily="2" charset="-79"/>
                  </a:endParaRPr>
                </a:p>
              </p:txBody>
            </p:sp>
            <p:sp>
              <p:nvSpPr>
                <p:cNvPr id="41" name="TextBox 40">
                  <a:extLst>
                    <a:ext uri="{FF2B5EF4-FFF2-40B4-BE49-F238E27FC236}">
                      <a16:creationId xmlns:a16="http://schemas.microsoft.com/office/drawing/2014/main" id="{AED5BE73-963E-4D81-94F0-9341BFD41908}"/>
                    </a:ext>
                  </a:extLst>
                </p:cNvPr>
                <p:cNvSpPr txBox="1"/>
                <p:nvPr/>
              </p:nvSpPr>
              <p:spPr>
                <a:xfrm rot="5400000">
                  <a:off x="1843132" y="3185168"/>
                  <a:ext cx="333817" cy="353298"/>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1</a:t>
                  </a:r>
                  <a:endParaRPr lang="en-GB" sz="1050" b="1">
                    <a:solidFill>
                      <a:prstClr val="black"/>
                    </a:solidFill>
                    <a:latin typeface="Assistant Light" panose="00000400000000000000" pitchFamily="2" charset="-79"/>
                    <a:cs typeface="Assistant Light" panose="00000400000000000000" pitchFamily="2" charset="-79"/>
                  </a:endParaRPr>
                </a:p>
              </p:txBody>
            </p:sp>
          </p:grpSp>
        </p:grpSp>
        <p:sp>
          <p:nvSpPr>
            <p:cNvPr id="44" name="Rectangle 4">
              <a:extLst>
                <a:ext uri="{FF2B5EF4-FFF2-40B4-BE49-F238E27FC236}">
                  <a16:creationId xmlns:a16="http://schemas.microsoft.com/office/drawing/2014/main" id="{03F03C53-7324-4C78-8C5E-603C059C9741}"/>
                </a:ext>
              </a:extLst>
            </p:cNvPr>
            <p:cNvSpPr/>
            <p:nvPr/>
          </p:nvSpPr>
          <p:spPr>
            <a:xfrm>
              <a:off x="1952848" y="4533075"/>
              <a:ext cx="2592282" cy="707886"/>
            </a:xfrm>
            <a:prstGeom prst="rect">
              <a:avLst/>
            </a:prstGeom>
          </p:spPr>
          <p:txBody>
            <a:bodyPr wrap="square">
              <a:spAutoFit/>
            </a:bodyPr>
            <a:lstStyle/>
            <a:p>
              <a:pPr algn="ctr"/>
              <a:r>
                <a:rPr lang="en-US" sz="2000">
                  <a:solidFill>
                    <a:srgbClr val="2567D1"/>
                  </a:solidFill>
                  <a:latin typeface="Assistant Light" panose="00000400000000000000" pitchFamily="2" charset="-79"/>
                  <a:cs typeface="Assistant Light" panose="00000400000000000000" pitchFamily="2" charset="-79"/>
                </a:rPr>
                <a:t>System-on-Module</a:t>
              </a:r>
              <a:br>
                <a:rPr lang="en-US" sz="2000">
                  <a:solidFill>
                    <a:srgbClr val="2567D1"/>
                  </a:solidFill>
                  <a:latin typeface="Assistant Light" panose="00000400000000000000" pitchFamily="2" charset="-79"/>
                  <a:cs typeface="Assistant Light" panose="00000400000000000000" pitchFamily="2" charset="-79"/>
                </a:rPr>
              </a:br>
              <a:r>
                <a:rPr lang="en-US" sz="2000">
                  <a:solidFill>
                    <a:srgbClr val="2567D1"/>
                  </a:solidFill>
                  <a:latin typeface="Assistant Light" panose="00000400000000000000" pitchFamily="2" charset="-79"/>
                  <a:cs typeface="Assistant Light" panose="00000400000000000000" pitchFamily="2" charset="-79"/>
                </a:rPr>
                <a:t>(SOM)</a:t>
              </a:r>
              <a:endParaRPr lang="en-US" sz="2000"/>
            </a:p>
          </p:txBody>
        </p:sp>
        <p:grpSp>
          <p:nvGrpSpPr>
            <p:cNvPr id="89" name="Group 110">
              <a:extLst>
                <a:ext uri="{FF2B5EF4-FFF2-40B4-BE49-F238E27FC236}">
                  <a16:creationId xmlns:a16="http://schemas.microsoft.com/office/drawing/2014/main" id="{58F71677-EAAE-445C-A5A5-17DA379AC847}"/>
                </a:ext>
              </a:extLst>
            </p:cNvPr>
            <p:cNvGrpSpPr/>
            <p:nvPr/>
          </p:nvGrpSpPr>
          <p:grpSpPr>
            <a:xfrm>
              <a:off x="3617090" y="2565847"/>
              <a:ext cx="1558522" cy="875610"/>
              <a:chOff x="8230360" y="1111848"/>
              <a:chExt cx="1558522" cy="875610"/>
            </a:xfrm>
          </p:grpSpPr>
          <p:grpSp>
            <p:nvGrpSpPr>
              <p:cNvPr id="90" name="Group 89">
                <a:extLst>
                  <a:ext uri="{FF2B5EF4-FFF2-40B4-BE49-F238E27FC236}">
                    <a16:creationId xmlns:a16="http://schemas.microsoft.com/office/drawing/2014/main" id="{3DB63FA2-A758-42D1-9AF5-9C561499F72D}"/>
                  </a:ext>
                </a:extLst>
              </p:cNvPr>
              <p:cNvGrpSpPr/>
              <p:nvPr/>
            </p:nvGrpSpPr>
            <p:grpSpPr>
              <a:xfrm>
                <a:off x="8230360" y="1111848"/>
                <a:ext cx="1558522" cy="875610"/>
                <a:chOff x="8230360" y="1111848"/>
                <a:chExt cx="1558522" cy="875610"/>
              </a:xfrm>
            </p:grpSpPr>
            <p:sp>
              <p:nvSpPr>
                <p:cNvPr id="98" name="Rectangle 97">
                  <a:extLst>
                    <a:ext uri="{FF2B5EF4-FFF2-40B4-BE49-F238E27FC236}">
                      <a16:creationId xmlns:a16="http://schemas.microsoft.com/office/drawing/2014/main" id="{4BDB34D2-8696-498F-979C-2FD100801E9A}"/>
                    </a:ext>
                  </a:extLst>
                </p:cNvPr>
                <p:cNvSpPr/>
                <p:nvPr/>
              </p:nvSpPr>
              <p:spPr>
                <a:xfrm>
                  <a:off x="8705101" y="1111848"/>
                  <a:ext cx="1083781" cy="338554"/>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Algorithms</a:t>
                  </a:r>
                </a:p>
              </p:txBody>
            </p:sp>
            <p:cxnSp>
              <p:nvCxnSpPr>
                <p:cNvPr id="99" name="Connector: Elbow 98">
                  <a:extLst>
                    <a:ext uri="{FF2B5EF4-FFF2-40B4-BE49-F238E27FC236}">
                      <a16:creationId xmlns:a16="http://schemas.microsoft.com/office/drawing/2014/main" id="{E64D504D-9F61-4EA9-BE0E-2942BF930243}"/>
                    </a:ext>
                  </a:extLst>
                </p:cNvPr>
                <p:cNvCxnSpPr>
                  <a:cxnSpLocks/>
                </p:cNvCxnSpPr>
                <p:nvPr/>
              </p:nvCxnSpPr>
              <p:spPr>
                <a:xfrm rot="5400000">
                  <a:off x="8156330" y="1531758"/>
                  <a:ext cx="529730" cy="381670"/>
                </a:xfrm>
                <a:prstGeom prst="bentConnector2">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91" name="Group 90">
                <a:extLst>
                  <a:ext uri="{FF2B5EF4-FFF2-40B4-BE49-F238E27FC236}">
                    <a16:creationId xmlns:a16="http://schemas.microsoft.com/office/drawing/2014/main" id="{CFEDEC96-F9C9-4FCB-87D9-0258DF8EA36B}"/>
                  </a:ext>
                </a:extLst>
              </p:cNvPr>
              <p:cNvGrpSpPr/>
              <p:nvPr/>
            </p:nvGrpSpPr>
            <p:grpSpPr>
              <a:xfrm>
                <a:off x="8459539" y="1131275"/>
                <a:ext cx="289660" cy="289442"/>
                <a:chOff x="6923753" y="6036469"/>
                <a:chExt cx="374914" cy="374632"/>
              </a:xfrm>
            </p:grpSpPr>
            <p:sp>
              <p:nvSpPr>
                <p:cNvPr id="92" name="Freeform: Shape 91">
                  <a:extLst>
                    <a:ext uri="{FF2B5EF4-FFF2-40B4-BE49-F238E27FC236}">
                      <a16:creationId xmlns:a16="http://schemas.microsoft.com/office/drawing/2014/main" id="{036BCA16-B46B-4233-9F1A-0E88428505FA}"/>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3" name="Freeform: Shape 92">
                  <a:extLst>
                    <a:ext uri="{FF2B5EF4-FFF2-40B4-BE49-F238E27FC236}">
                      <a16:creationId xmlns:a16="http://schemas.microsoft.com/office/drawing/2014/main" id="{153764F9-357F-413C-A8B3-5B087FD8EA1F}"/>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94" name="Group 93">
                  <a:extLst>
                    <a:ext uri="{FF2B5EF4-FFF2-40B4-BE49-F238E27FC236}">
                      <a16:creationId xmlns:a16="http://schemas.microsoft.com/office/drawing/2014/main" id="{9C6266BF-D743-4A7F-A46D-AB04ACFB01DC}"/>
                    </a:ext>
                  </a:extLst>
                </p:cNvPr>
                <p:cNvGrpSpPr/>
                <p:nvPr/>
              </p:nvGrpSpPr>
              <p:grpSpPr>
                <a:xfrm>
                  <a:off x="6971413" y="6084094"/>
                  <a:ext cx="279592" cy="279382"/>
                  <a:chOff x="6971413" y="6084094"/>
                  <a:chExt cx="279592" cy="279382"/>
                </a:xfrm>
              </p:grpSpPr>
              <p:sp>
                <p:nvSpPr>
                  <p:cNvPr id="96" name="Freeform: Shape 95">
                    <a:extLst>
                      <a:ext uri="{FF2B5EF4-FFF2-40B4-BE49-F238E27FC236}">
                        <a16:creationId xmlns:a16="http://schemas.microsoft.com/office/drawing/2014/main" id="{9C2D7F84-030C-4DE0-98F5-732FFFDC4024}"/>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7" name="Freeform: Shape 96">
                    <a:extLst>
                      <a:ext uri="{FF2B5EF4-FFF2-40B4-BE49-F238E27FC236}">
                        <a16:creationId xmlns:a16="http://schemas.microsoft.com/office/drawing/2014/main" id="{E22704FA-C097-4919-8C5C-84EB8A96C07E}"/>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95" name="Graphic 94">
                  <a:extLst>
                    <a:ext uri="{FF2B5EF4-FFF2-40B4-BE49-F238E27FC236}">
                      <a16:creationId xmlns:a16="http://schemas.microsoft.com/office/drawing/2014/main" id="{F511FDC1-C7BE-4507-8CFE-1F15EF9E6DA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nvGrpSpPr>
            <p:cNvPr id="111" name="Group 110">
              <a:extLst>
                <a:ext uri="{FF2B5EF4-FFF2-40B4-BE49-F238E27FC236}">
                  <a16:creationId xmlns:a16="http://schemas.microsoft.com/office/drawing/2014/main" id="{F4A3522F-5632-40FC-A843-9917B46328D8}"/>
                </a:ext>
              </a:extLst>
            </p:cNvPr>
            <p:cNvGrpSpPr/>
            <p:nvPr/>
          </p:nvGrpSpPr>
          <p:grpSpPr>
            <a:xfrm>
              <a:off x="3251676" y="1962311"/>
              <a:ext cx="1587109" cy="1168779"/>
              <a:chOff x="8303880" y="1111848"/>
              <a:chExt cx="1587109" cy="1168779"/>
            </a:xfrm>
          </p:grpSpPr>
          <p:grpSp>
            <p:nvGrpSpPr>
              <p:cNvPr id="112" name="Group 111">
                <a:extLst>
                  <a:ext uri="{FF2B5EF4-FFF2-40B4-BE49-F238E27FC236}">
                    <a16:creationId xmlns:a16="http://schemas.microsoft.com/office/drawing/2014/main" id="{42D430DE-D13D-41E4-95B7-062FD8699560}"/>
                  </a:ext>
                </a:extLst>
              </p:cNvPr>
              <p:cNvGrpSpPr/>
              <p:nvPr/>
            </p:nvGrpSpPr>
            <p:grpSpPr>
              <a:xfrm>
                <a:off x="8303880" y="1111848"/>
                <a:ext cx="1587109" cy="1168779"/>
                <a:chOff x="8303880" y="1111848"/>
                <a:chExt cx="1587109" cy="1168779"/>
              </a:xfrm>
            </p:grpSpPr>
            <p:sp>
              <p:nvSpPr>
                <p:cNvPr id="120" name="Rectangle 119">
                  <a:extLst>
                    <a:ext uri="{FF2B5EF4-FFF2-40B4-BE49-F238E27FC236}">
                      <a16:creationId xmlns:a16="http://schemas.microsoft.com/office/drawing/2014/main" id="{B106B286-9C2C-46FE-A8A4-8651A34DE4B0}"/>
                    </a:ext>
                  </a:extLst>
                </p:cNvPr>
                <p:cNvSpPr/>
                <p:nvPr/>
              </p:nvSpPr>
              <p:spPr>
                <a:xfrm>
                  <a:off x="8705101" y="1111848"/>
                  <a:ext cx="1185888" cy="338554"/>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Electronics</a:t>
                  </a:r>
                </a:p>
              </p:txBody>
            </p:sp>
            <p:cxnSp>
              <p:nvCxnSpPr>
                <p:cNvPr id="121" name="Connector: Elbow 120">
                  <a:extLst>
                    <a:ext uri="{FF2B5EF4-FFF2-40B4-BE49-F238E27FC236}">
                      <a16:creationId xmlns:a16="http://schemas.microsoft.com/office/drawing/2014/main" id="{ABF06C74-4C36-4F0F-B305-13F03A7B0D1E}"/>
                    </a:ext>
                  </a:extLst>
                </p:cNvPr>
                <p:cNvCxnSpPr>
                  <a:cxnSpLocks/>
                  <a:endCxn id="6" idx="0"/>
                </p:cNvCxnSpPr>
                <p:nvPr/>
              </p:nvCxnSpPr>
              <p:spPr>
                <a:xfrm rot="5400000">
                  <a:off x="8046506" y="1715102"/>
                  <a:ext cx="822899" cy="308152"/>
                </a:xfrm>
                <a:prstGeom prst="bentConnector3">
                  <a:avLst>
                    <a:gd name="adj1" fmla="val 5000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113" name="Group 112">
                <a:extLst>
                  <a:ext uri="{FF2B5EF4-FFF2-40B4-BE49-F238E27FC236}">
                    <a16:creationId xmlns:a16="http://schemas.microsoft.com/office/drawing/2014/main" id="{ADF57705-48E4-42AB-9F9B-D50BE3118D24}"/>
                  </a:ext>
                </a:extLst>
              </p:cNvPr>
              <p:cNvGrpSpPr/>
              <p:nvPr/>
            </p:nvGrpSpPr>
            <p:grpSpPr>
              <a:xfrm>
                <a:off x="8459539" y="1131275"/>
                <a:ext cx="289660" cy="289442"/>
                <a:chOff x="6923753" y="6036469"/>
                <a:chExt cx="374914" cy="374632"/>
              </a:xfrm>
            </p:grpSpPr>
            <p:sp>
              <p:nvSpPr>
                <p:cNvPr id="114" name="Freeform: Shape 113">
                  <a:extLst>
                    <a:ext uri="{FF2B5EF4-FFF2-40B4-BE49-F238E27FC236}">
                      <a16:creationId xmlns:a16="http://schemas.microsoft.com/office/drawing/2014/main" id="{3E8BB6ED-61AE-4E97-8372-3C887BE9BAA3}"/>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5" name="Freeform: Shape 114">
                  <a:extLst>
                    <a:ext uri="{FF2B5EF4-FFF2-40B4-BE49-F238E27FC236}">
                      <a16:creationId xmlns:a16="http://schemas.microsoft.com/office/drawing/2014/main" id="{947D0F53-DA8B-49C9-A786-B6C1D3F5DF26}"/>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16" name="Group 115">
                  <a:extLst>
                    <a:ext uri="{FF2B5EF4-FFF2-40B4-BE49-F238E27FC236}">
                      <a16:creationId xmlns:a16="http://schemas.microsoft.com/office/drawing/2014/main" id="{84C08D72-0BF1-4088-9E81-2E7108CB62CD}"/>
                    </a:ext>
                  </a:extLst>
                </p:cNvPr>
                <p:cNvGrpSpPr/>
                <p:nvPr/>
              </p:nvGrpSpPr>
              <p:grpSpPr>
                <a:xfrm>
                  <a:off x="6971413" y="6084094"/>
                  <a:ext cx="279592" cy="279382"/>
                  <a:chOff x="6971413" y="6084094"/>
                  <a:chExt cx="279592" cy="279382"/>
                </a:xfrm>
              </p:grpSpPr>
              <p:sp>
                <p:nvSpPr>
                  <p:cNvPr id="118" name="Freeform: Shape 117">
                    <a:extLst>
                      <a:ext uri="{FF2B5EF4-FFF2-40B4-BE49-F238E27FC236}">
                        <a16:creationId xmlns:a16="http://schemas.microsoft.com/office/drawing/2014/main" id="{418F6ABA-2A80-4CCC-9711-36FF5CEBE606}"/>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9" name="Freeform: Shape 118">
                    <a:extLst>
                      <a:ext uri="{FF2B5EF4-FFF2-40B4-BE49-F238E27FC236}">
                        <a16:creationId xmlns:a16="http://schemas.microsoft.com/office/drawing/2014/main" id="{233AB5E9-3460-4C50-8022-F2CCCCE9D9A5}"/>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17" name="Graphic 116">
                  <a:extLst>
                    <a:ext uri="{FF2B5EF4-FFF2-40B4-BE49-F238E27FC236}">
                      <a16:creationId xmlns:a16="http://schemas.microsoft.com/office/drawing/2014/main" id="{B950C7BC-7257-4064-9486-AF6CCCBD43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nvGrpSpPr>
            <p:cNvPr id="123" name="Group 122">
              <a:extLst>
                <a:ext uri="{FF2B5EF4-FFF2-40B4-BE49-F238E27FC236}">
                  <a16:creationId xmlns:a16="http://schemas.microsoft.com/office/drawing/2014/main" id="{E3F9E952-FBFB-4680-B001-6C343AA6A238}"/>
                </a:ext>
              </a:extLst>
            </p:cNvPr>
            <p:cNvGrpSpPr/>
            <p:nvPr/>
          </p:nvGrpSpPr>
          <p:grpSpPr>
            <a:xfrm>
              <a:off x="1408460" y="2133518"/>
              <a:ext cx="1673447" cy="1205707"/>
              <a:chOff x="7481883" y="1111848"/>
              <a:chExt cx="1673447" cy="1205707"/>
            </a:xfrm>
          </p:grpSpPr>
          <p:grpSp>
            <p:nvGrpSpPr>
              <p:cNvPr id="124" name="Group 123">
                <a:extLst>
                  <a:ext uri="{FF2B5EF4-FFF2-40B4-BE49-F238E27FC236}">
                    <a16:creationId xmlns:a16="http://schemas.microsoft.com/office/drawing/2014/main" id="{12F8B727-9D9B-4B91-8A15-36FC94093764}"/>
                  </a:ext>
                </a:extLst>
              </p:cNvPr>
              <p:cNvGrpSpPr/>
              <p:nvPr/>
            </p:nvGrpSpPr>
            <p:grpSpPr>
              <a:xfrm>
                <a:off x="7481883" y="1111848"/>
                <a:ext cx="1673447" cy="1205707"/>
                <a:chOff x="7481883" y="1111848"/>
                <a:chExt cx="1673447" cy="1205707"/>
              </a:xfrm>
            </p:grpSpPr>
            <p:sp>
              <p:nvSpPr>
                <p:cNvPr id="132" name="Rectangle 131">
                  <a:extLst>
                    <a:ext uri="{FF2B5EF4-FFF2-40B4-BE49-F238E27FC236}">
                      <a16:creationId xmlns:a16="http://schemas.microsoft.com/office/drawing/2014/main" id="{6359E2DE-C8BB-44D8-92D6-FA47928CD871}"/>
                    </a:ext>
                  </a:extLst>
                </p:cNvPr>
                <p:cNvSpPr/>
                <p:nvPr/>
              </p:nvSpPr>
              <p:spPr>
                <a:xfrm>
                  <a:off x="7481883" y="1111848"/>
                  <a:ext cx="985749" cy="338554"/>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Optics</a:t>
                  </a:r>
                </a:p>
              </p:txBody>
            </p:sp>
            <p:cxnSp>
              <p:nvCxnSpPr>
                <p:cNvPr id="133" name="Connector: Elbow 132">
                  <a:extLst>
                    <a:ext uri="{FF2B5EF4-FFF2-40B4-BE49-F238E27FC236}">
                      <a16:creationId xmlns:a16="http://schemas.microsoft.com/office/drawing/2014/main" id="{5F08DFC4-5D3C-48C2-A40D-746F5F735B31}"/>
                    </a:ext>
                  </a:extLst>
                </p:cNvPr>
                <p:cNvCxnSpPr>
                  <a:cxnSpLocks/>
                </p:cNvCxnSpPr>
                <p:nvPr/>
              </p:nvCxnSpPr>
              <p:spPr>
                <a:xfrm rot="16200000" flipH="1">
                  <a:off x="8443317" y="1605542"/>
                  <a:ext cx="1035281" cy="388745"/>
                </a:xfrm>
                <a:prstGeom prst="bentConnector3">
                  <a:avLst>
                    <a:gd name="adj1" fmla="val 318"/>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A0458D2A-1CCD-481F-B1E8-671A7D304381}"/>
                  </a:ext>
                </a:extLst>
              </p:cNvPr>
              <p:cNvGrpSpPr/>
              <p:nvPr/>
            </p:nvGrpSpPr>
            <p:grpSpPr>
              <a:xfrm>
                <a:off x="8459539" y="1131275"/>
                <a:ext cx="289660" cy="289442"/>
                <a:chOff x="6923753" y="6036469"/>
                <a:chExt cx="374914" cy="374632"/>
              </a:xfrm>
            </p:grpSpPr>
            <p:sp>
              <p:nvSpPr>
                <p:cNvPr id="126" name="Freeform: Shape 125">
                  <a:extLst>
                    <a:ext uri="{FF2B5EF4-FFF2-40B4-BE49-F238E27FC236}">
                      <a16:creationId xmlns:a16="http://schemas.microsoft.com/office/drawing/2014/main" id="{C0883018-F0A8-43AD-A913-CD98B914DEE8}"/>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Freeform: Shape 126">
                  <a:extLst>
                    <a:ext uri="{FF2B5EF4-FFF2-40B4-BE49-F238E27FC236}">
                      <a16:creationId xmlns:a16="http://schemas.microsoft.com/office/drawing/2014/main" id="{3FAD3001-3D77-4CEF-8738-1CC3C14F89A1}"/>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28" name="Group 127">
                  <a:extLst>
                    <a:ext uri="{FF2B5EF4-FFF2-40B4-BE49-F238E27FC236}">
                      <a16:creationId xmlns:a16="http://schemas.microsoft.com/office/drawing/2014/main" id="{C7516446-F746-4E7B-8C40-5767956FBA16}"/>
                    </a:ext>
                  </a:extLst>
                </p:cNvPr>
                <p:cNvGrpSpPr/>
                <p:nvPr/>
              </p:nvGrpSpPr>
              <p:grpSpPr>
                <a:xfrm>
                  <a:off x="6971413" y="6084094"/>
                  <a:ext cx="279592" cy="279382"/>
                  <a:chOff x="6971413" y="6084094"/>
                  <a:chExt cx="279592" cy="279382"/>
                </a:xfrm>
              </p:grpSpPr>
              <p:sp>
                <p:nvSpPr>
                  <p:cNvPr id="130" name="Freeform: Shape 129">
                    <a:extLst>
                      <a:ext uri="{FF2B5EF4-FFF2-40B4-BE49-F238E27FC236}">
                        <a16:creationId xmlns:a16="http://schemas.microsoft.com/office/drawing/2014/main" id="{D6AE47C0-60B3-4746-9EF4-378F5195DB38}"/>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1" name="Freeform: Shape 130">
                    <a:extLst>
                      <a:ext uri="{FF2B5EF4-FFF2-40B4-BE49-F238E27FC236}">
                        <a16:creationId xmlns:a16="http://schemas.microsoft.com/office/drawing/2014/main" id="{86A73BB6-B29E-4FF4-8A82-84A3EFA3D7CF}"/>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29" name="Graphic 128">
                  <a:extLst>
                    <a:ext uri="{FF2B5EF4-FFF2-40B4-BE49-F238E27FC236}">
                      <a16:creationId xmlns:a16="http://schemas.microsoft.com/office/drawing/2014/main" id="{656D7A94-B84E-4823-90F1-2EB42D4BEB8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sp>
        <p:nvSpPr>
          <p:cNvPr id="72" name="Slide Number Placeholder 1">
            <a:extLst>
              <a:ext uri="{FF2B5EF4-FFF2-40B4-BE49-F238E27FC236}">
                <a16:creationId xmlns:a16="http://schemas.microsoft.com/office/drawing/2014/main" id="{20BF1895-CBF6-AD40-BDE5-8151F5965FA9}"/>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1164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AutoShape 3">
            <a:extLst>
              <a:ext uri="{FF2B5EF4-FFF2-40B4-BE49-F238E27FC236}">
                <a16:creationId xmlns:a16="http://schemas.microsoft.com/office/drawing/2014/main" id="{225D5427-96FF-472B-97D5-BAC0941312AC}"/>
              </a:ext>
            </a:extLst>
          </p:cNvPr>
          <p:cNvSpPr>
            <a:spLocks noChangeAspect="1" noChangeArrowheads="1" noTextEdit="1"/>
          </p:cNvSpPr>
          <p:nvPr/>
        </p:nvSpPr>
        <p:spPr bwMode="auto">
          <a:xfrm>
            <a:off x="2670175" y="2855913"/>
            <a:ext cx="6851650" cy="114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 name="Freeform 5">
            <a:extLst>
              <a:ext uri="{FF2B5EF4-FFF2-40B4-BE49-F238E27FC236}">
                <a16:creationId xmlns:a16="http://schemas.microsoft.com/office/drawing/2014/main" id="{16E9813F-D7CF-46FF-B6D4-E886D9C84B89}"/>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 name="Freeform 6">
            <a:extLst>
              <a:ext uri="{FF2B5EF4-FFF2-40B4-BE49-F238E27FC236}">
                <a16:creationId xmlns:a16="http://schemas.microsoft.com/office/drawing/2014/main" id="{8296FA1A-0A56-408E-B1BB-B06495EAC379}"/>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 name="Freeform 7">
            <a:extLst>
              <a:ext uri="{FF2B5EF4-FFF2-40B4-BE49-F238E27FC236}">
                <a16:creationId xmlns:a16="http://schemas.microsoft.com/office/drawing/2014/main" id="{D7ED5804-EF70-4572-ABC3-9B2187EEFC54}"/>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 name="Freeform 8">
            <a:extLst>
              <a:ext uri="{FF2B5EF4-FFF2-40B4-BE49-F238E27FC236}">
                <a16:creationId xmlns:a16="http://schemas.microsoft.com/office/drawing/2014/main" id="{124802DB-AD14-4ACD-9484-7F96A0933ED6}"/>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 name="Freeform 9">
            <a:extLst>
              <a:ext uri="{FF2B5EF4-FFF2-40B4-BE49-F238E27FC236}">
                <a16:creationId xmlns:a16="http://schemas.microsoft.com/office/drawing/2014/main" id="{271ABDDC-BC24-4D9D-8CBD-A4D0A154BA56}"/>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 name="Freeform 10">
            <a:extLst>
              <a:ext uri="{FF2B5EF4-FFF2-40B4-BE49-F238E27FC236}">
                <a16:creationId xmlns:a16="http://schemas.microsoft.com/office/drawing/2014/main" id="{CA846544-4386-4DB9-84CD-9EF837505CB6}"/>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 name="Freeform 11">
            <a:extLst>
              <a:ext uri="{FF2B5EF4-FFF2-40B4-BE49-F238E27FC236}">
                <a16:creationId xmlns:a16="http://schemas.microsoft.com/office/drawing/2014/main" id="{B17DA069-E5AA-44B9-8FDB-96A54AAE73B3}"/>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2">
            <a:extLst>
              <a:ext uri="{FF2B5EF4-FFF2-40B4-BE49-F238E27FC236}">
                <a16:creationId xmlns:a16="http://schemas.microsoft.com/office/drawing/2014/main" id="{186E42A2-1551-4080-8772-1CF650F31234}"/>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a:extLst>
              <a:ext uri="{FF2B5EF4-FFF2-40B4-BE49-F238E27FC236}">
                <a16:creationId xmlns:a16="http://schemas.microsoft.com/office/drawing/2014/main" id="{F8E4A1E0-2854-4989-B97C-6775A7E2CAF6}"/>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a:extLst>
              <a:ext uri="{FF2B5EF4-FFF2-40B4-BE49-F238E27FC236}">
                <a16:creationId xmlns:a16="http://schemas.microsoft.com/office/drawing/2014/main" id="{47FCB460-73EA-491C-AFB6-528138D80928}"/>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5">
            <a:extLst>
              <a:ext uri="{FF2B5EF4-FFF2-40B4-BE49-F238E27FC236}">
                <a16:creationId xmlns:a16="http://schemas.microsoft.com/office/drawing/2014/main" id="{C63A3B80-6418-4B70-9EEE-D9596056418B}"/>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 name="Freeform 16">
            <a:extLst>
              <a:ext uri="{FF2B5EF4-FFF2-40B4-BE49-F238E27FC236}">
                <a16:creationId xmlns:a16="http://schemas.microsoft.com/office/drawing/2014/main" id="{69C9BBF2-4604-43E3-8FFA-B61BA1ABC48E}"/>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17">
            <a:extLst>
              <a:ext uri="{FF2B5EF4-FFF2-40B4-BE49-F238E27FC236}">
                <a16:creationId xmlns:a16="http://schemas.microsoft.com/office/drawing/2014/main" id="{41C7F26F-CD54-49AE-B3D9-0EFAB2199BB9}"/>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 name="Freeform 18">
            <a:extLst>
              <a:ext uri="{FF2B5EF4-FFF2-40B4-BE49-F238E27FC236}">
                <a16:creationId xmlns:a16="http://schemas.microsoft.com/office/drawing/2014/main" id="{6EF8776A-1607-4CBC-A4F6-DEA0A20160E7}"/>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19">
            <a:extLst>
              <a:ext uri="{FF2B5EF4-FFF2-40B4-BE49-F238E27FC236}">
                <a16:creationId xmlns:a16="http://schemas.microsoft.com/office/drawing/2014/main" id="{C8DE7991-A560-49B5-BEEF-856741852580}"/>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3" name="Freeform 20">
            <a:extLst>
              <a:ext uri="{FF2B5EF4-FFF2-40B4-BE49-F238E27FC236}">
                <a16:creationId xmlns:a16="http://schemas.microsoft.com/office/drawing/2014/main" id="{A7249883-8C27-4E1B-B714-14271BDFE4F4}"/>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 name="Freeform 21">
            <a:extLst>
              <a:ext uri="{FF2B5EF4-FFF2-40B4-BE49-F238E27FC236}">
                <a16:creationId xmlns:a16="http://schemas.microsoft.com/office/drawing/2014/main" id="{2E43345C-47DB-4E2E-A4B8-9C26F7B2A062}"/>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 name="Freeform 22">
            <a:extLst>
              <a:ext uri="{FF2B5EF4-FFF2-40B4-BE49-F238E27FC236}">
                <a16:creationId xmlns:a16="http://schemas.microsoft.com/office/drawing/2014/main" id="{3C898753-B28A-4C23-B4C9-0EA96DD85571}"/>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23">
            <a:extLst>
              <a:ext uri="{FF2B5EF4-FFF2-40B4-BE49-F238E27FC236}">
                <a16:creationId xmlns:a16="http://schemas.microsoft.com/office/drawing/2014/main" id="{C208E86A-5406-4F54-99DC-3569471F09A4}"/>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24">
            <a:extLst>
              <a:ext uri="{FF2B5EF4-FFF2-40B4-BE49-F238E27FC236}">
                <a16:creationId xmlns:a16="http://schemas.microsoft.com/office/drawing/2014/main" id="{91D8E6B4-EC90-4BE5-B06F-11C4C10CC9B8}"/>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25">
            <a:extLst>
              <a:ext uri="{FF2B5EF4-FFF2-40B4-BE49-F238E27FC236}">
                <a16:creationId xmlns:a16="http://schemas.microsoft.com/office/drawing/2014/main" id="{3714A66D-9824-4FC7-B6BC-242167A31EC5}"/>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26">
            <a:extLst>
              <a:ext uri="{FF2B5EF4-FFF2-40B4-BE49-F238E27FC236}">
                <a16:creationId xmlns:a16="http://schemas.microsoft.com/office/drawing/2014/main" id="{4D421C64-33B2-47C2-AEBA-79B9DDDEA1DC}"/>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27">
            <a:extLst>
              <a:ext uri="{FF2B5EF4-FFF2-40B4-BE49-F238E27FC236}">
                <a16:creationId xmlns:a16="http://schemas.microsoft.com/office/drawing/2014/main" id="{1ABA0AC7-969B-4DEA-9090-029192C9CD78}"/>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28">
            <a:extLst>
              <a:ext uri="{FF2B5EF4-FFF2-40B4-BE49-F238E27FC236}">
                <a16:creationId xmlns:a16="http://schemas.microsoft.com/office/drawing/2014/main" id="{1707C6C6-A8EA-4F05-A5AA-696AFFF5ABBB}"/>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30">
            <a:extLst>
              <a:ext uri="{FF2B5EF4-FFF2-40B4-BE49-F238E27FC236}">
                <a16:creationId xmlns:a16="http://schemas.microsoft.com/office/drawing/2014/main" id="{10B6EC6E-D595-4A86-B32D-DF876695CFA6}"/>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pic>
        <p:nvPicPr>
          <p:cNvPr id="34" name="Graphic 4">
            <a:extLst>
              <a:ext uri="{FF2B5EF4-FFF2-40B4-BE49-F238E27FC236}">
                <a16:creationId xmlns:a16="http://schemas.microsoft.com/office/drawing/2014/main" id="{0FDD3AE8-8F1C-426F-B9D6-9C00CDCB7E7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90507" y="3350417"/>
            <a:ext cx="210986" cy="195262"/>
          </a:xfrm>
          <a:prstGeom prst="rect">
            <a:avLst/>
          </a:prstGeom>
        </p:spPr>
      </p:pic>
    </p:spTree>
    <p:extLst>
      <p:ext uri="{BB962C8B-B14F-4D97-AF65-F5344CB8AC3E}">
        <p14:creationId xmlns:p14="http://schemas.microsoft.com/office/powerpoint/2010/main" val="1897240882"/>
      </p:ext>
    </p:extLst>
  </p:cSld>
  <p:clrMapOvr>
    <a:masterClrMapping/>
  </p:clrMapOvr>
  <mc:AlternateContent xmlns:mc="http://schemas.openxmlformats.org/markup-compatibility/2006" xmlns:p159="http://schemas.microsoft.com/office/powerpoint/2015/09/main">
    <mc:Choice Requires="p159">
      <p:transition spd="slow" advClick="0" advTm="20">
        <p159:morph option="byObject"/>
      </p:transition>
    </mc:Choice>
    <mc:Fallback xmlns="">
      <p:transition spd="slow" advClick="0" advTm="2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Rectangle 87">
            <a:extLst>
              <a:ext uri="{FF2B5EF4-FFF2-40B4-BE49-F238E27FC236}">
                <a16:creationId xmlns:a16="http://schemas.microsoft.com/office/drawing/2014/main" id="{0D449B84-2120-4887-80B0-18CBB2471025}"/>
              </a:ext>
            </a:extLst>
          </p:cNvPr>
          <p:cNvSpPr/>
          <p:nvPr/>
        </p:nvSpPr>
        <p:spPr>
          <a:xfrm>
            <a:off x="983432" y="1268760"/>
            <a:ext cx="1937840" cy="1384995"/>
          </a:xfrm>
          <a:prstGeom prst="rect">
            <a:avLst/>
          </a:prstGeom>
        </p:spPr>
        <p:txBody>
          <a:bodyPr wrap="square">
            <a:spAutoFit/>
          </a:bodyPr>
          <a:lstStyle/>
          <a:p>
            <a:pPr lvl="0">
              <a:defRPr/>
            </a:pPr>
            <a:r>
              <a:rPr kumimoji="0" lang="en-US" sz="1400" b="1"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Present</a:t>
            </a:r>
            <a:br>
              <a:rPr kumimoji="0" lang="en-US" sz="1400" b="1"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br>
            <a:r>
              <a:rPr kumimoji="0" lang="en-US" sz="14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a:t>
            </a:r>
            <a:r>
              <a:rPr lang="en-US" sz="1400" dirty="0">
                <a:solidFill>
                  <a:prstClr val="black"/>
                </a:solidFill>
                <a:latin typeface="Assistant Light" panose="00000400000000000000" pitchFamily="2" charset="-79"/>
                <a:cs typeface="Assistant Light" panose="00000400000000000000" pitchFamily="2" charset="-79"/>
              </a:rPr>
              <a:t>Submitted to </a:t>
            </a:r>
            <a:r>
              <a:rPr kumimoji="0" lang="en-US" sz="14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CE)</a:t>
            </a:r>
            <a:br>
              <a:rPr kumimoji="0" lang="en-US" sz="14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br>
            <a:r>
              <a:rPr lang="en-US" sz="1400" b="1" dirty="0">
                <a:latin typeface="Assistant Light" panose="00000400000000000000" pitchFamily="2" charset="-79"/>
                <a:cs typeface="Assistant Light" panose="00000400000000000000" pitchFamily="2" charset="-79"/>
              </a:rPr>
              <a:t>Atrial Fibrillation</a:t>
            </a:r>
          </a:p>
          <a:p>
            <a:pPr lvl="0">
              <a:defRPr/>
            </a:pPr>
            <a:r>
              <a:rPr lang="en-US" sz="1400" b="1" dirty="0">
                <a:latin typeface="Assistant Light" panose="00000400000000000000" pitchFamily="2" charset="-79"/>
                <a:cs typeface="Assistant Light" panose="00000400000000000000" pitchFamily="2" charset="-79"/>
              </a:rPr>
              <a:t>Heart Rate</a:t>
            </a:r>
          </a:p>
          <a:p>
            <a:pPr lvl="0">
              <a:defRPr/>
            </a:pPr>
            <a:r>
              <a:rPr lang="en-US" sz="1400" b="1" dirty="0">
                <a:latin typeface="Assistant Light" panose="00000400000000000000" pitchFamily="2" charset="-79"/>
                <a:cs typeface="Assistant Light" panose="00000400000000000000" pitchFamily="2" charset="-79"/>
              </a:rPr>
              <a:t>Pulse Rate</a:t>
            </a:r>
          </a:p>
          <a:p>
            <a:pPr lvl="0">
              <a:defRPr/>
            </a:pPr>
            <a:r>
              <a:rPr lang="en-US" sz="1400" b="1" dirty="0">
                <a:latin typeface="Assistant Light" panose="00000400000000000000" pitchFamily="2" charset="-79"/>
                <a:cs typeface="Assistant Light" panose="00000400000000000000" pitchFamily="2" charset="-79"/>
              </a:rPr>
              <a:t>ECG – spot check</a:t>
            </a:r>
          </a:p>
        </p:txBody>
      </p:sp>
      <p:sp>
        <p:nvSpPr>
          <p:cNvPr id="96" name="Rectangle 95">
            <a:extLst>
              <a:ext uri="{FF2B5EF4-FFF2-40B4-BE49-F238E27FC236}">
                <a16:creationId xmlns:a16="http://schemas.microsoft.com/office/drawing/2014/main" id="{8508DF0E-3EC4-49D6-BFBF-DC541C0157A8}"/>
              </a:ext>
            </a:extLst>
          </p:cNvPr>
          <p:cNvSpPr/>
          <p:nvPr/>
        </p:nvSpPr>
        <p:spPr>
          <a:xfrm>
            <a:off x="2999656" y="980728"/>
            <a:ext cx="2473544" cy="13849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Respiratory Rate</a:t>
            </a:r>
          </a:p>
          <a:p>
            <a:pPr>
              <a:defRPr/>
            </a:pPr>
            <a:r>
              <a:rPr lang="en-US" sz="1400" b="1" dirty="0">
                <a:latin typeface="Assistant Light" panose="00000400000000000000" pitchFamily="2" charset="-79"/>
                <a:cs typeface="Assistant Light" panose="00000400000000000000" pitchFamily="2" charset="-79"/>
              </a:rPr>
              <a:t>Core Temperature – spot check</a:t>
            </a:r>
          </a:p>
          <a:p>
            <a:pPr>
              <a:defRPr/>
            </a:pPr>
            <a:r>
              <a:rPr lang="en-US" sz="1400" b="1" dirty="0">
                <a:latin typeface="Assistant Light" panose="00000400000000000000" pitchFamily="2" charset="-79"/>
                <a:cs typeface="Assistant Light" panose="00000400000000000000" pitchFamily="2" charset="-79"/>
              </a:rPr>
              <a:t>SpO2 – spot check</a:t>
            </a:r>
          </a:p>
          <a:p>
            <a:pPr>
              <a:defRPr/>
            </a:pPr>
            <a:r>
              <a:rPr lang="fr-FR" sz="1400" b="1" dirty="0">
                <a:latin typeface="Assistant Light" panose="00000400000000000000" pitchFamily="2" charset="-79"/>
                <a:cs typeface="Assistant Light" panose="00000400000000000000" pitchFamily="2" charset="-79"/>
              </a:rPr>
              <a:t>Blood Pressure – spot check</a:t>
            </a:r>
            <a:endParaRPr lang="en-US" sz="1400" b="1" dirty="0">
              <a:latin typeface="Assistant Light" panose="00000400000000000000" pitchFamily="2" charset="-79"/>
              <a:cs typeface="Assistant Light" panose="00000400000000000000" pitchFamily="2" charset="-79"/>
            </a:endParaRPr>
          </a:p>
          <a:p>
            <a:pPr>
              <a:defRPr/>
            </a:pPr>
            <a:r>
              <a:rPr lang="en-US" sz="1400" b="1" dirty="0">
                <a:latin typeface="Assistant Light" panose="00000400000000000000" pitchFamily="2" charset="-79"/>
                <a:cs typeface="Assistant Light" panose="00000400000000000000" pitchFamily="2" charset="-79"/>
              </a:rPr>
              <a:t>Pause, Brady, </a:t>
            </a:r>
            <a:r>
              <a:rPr lang="en-US" sz="1400" b="1" dirty="0" err="1">
                <a:latin typeface="Assistant Light" panose="00000400000000000000" pitchFamily="2" charset="-79"/>
                <a:cs typeface="Assistant Light" panose="00000400000000000000" pitchFamily="2" charset="-79"/>
              </a:rPr>
              <a:t>Tachy</a:t>
            </a:r>
            <a:r>
              <a:rPr lang="en-US" sz="1400" b="1" dirty="0">
                <a:latin typeface="Assistant Light" panose="00000400000000000000" pitchFamily="2" charset="-79"/>
                <a:cs typeface="Assistant Light" panose="00000400000000000000" pitchFamily="2" charset="-79"/>
              </a:rPr>
              <a:t>, QT</a:t>
            </a:r>
          </a:p>
          <a:p>
            <a:pPr>
              <a:defRPr/>
            </a:pPr>
            <a:r>
              <a:rPr lang="en-US" sz="1400" b="1" dirty="0">
                <a:latin typeface="Assistant Light" panose="00000400000000000000" pitchFamily="2" charset="-79"/>
                <a:cs typeface="Assistant Light" panose="00000400000000000000" pitchFamily="2" charset="-79"/>
              </a:rPr>
              <a:t>Physical Activity</a:t>
            </a:r>
          </a:p>
        </p:txBody>
      </p:sp>
      <p:sp>
        <p:nvSpPr>
          <p:cNvPr id="100" name="Rectangle 99">
            <a:extLst>
              <a:ext uri="{FF2B5EF4-FFF2-40B4-BE49-F238E27FC236}">
                <a16:creationId xmlns:a16="http://schemas.microsoft.com/office/drawing/2014/main" id="{C20FED10-18DB-4FFE-A2E5-2D2EDFDAD5AF}"/>
              </a:ext>
            </a:extLst>
          </p:cNvPr>
          <p:cNvSpPr/>
          <p:nvPr/>
        </p:nvSpPr>
        <p:spPr>
          <a:xfrm>
            <a:off x="5642872" y="1394192"/>
            <a:ext cx="2256932" cy="738664"/>
          </a:xfrm>
          <a:prstGeom prst="rect">
            <a:avLst/>
          </a:prstGeom>
        </p:spPr>
        <p:txBody>
          <a:bodyPr wrap="square">
            <a:spAutoFit/>
          </a:bodyPr>
          <a:lstStyle/>
          <a:p>
            <a:pPr>
              <a:defRPr/>
            </a:pPr>
            <a:br>
              <a:rPr lang="en-US" sz="1400" b="1" dirty="0">
                <a:latin typeface="Assistant Light" panose="00000400000000000000" pitchFamily="2" charset="-79"/>
                <a:cs typeface="Assistant Light" panose="00000400000000000000" pitchFamily="2" charset="-79"/>
              </a:rPr>
            </a:br>
            <a:r>
              <a:rPr lang="en-GB" sz="1400" b="1" dirty="0">
                <a:latin typeface="Assistant Light" panose="00000400000000000000" pitchFamily="2" charset="-79"/>
                <a:cs typeface="Assistant Light" panose="00000400000000000000" pitchFamily="2" charset="-79"/>
              </a:rPr>
              <a:t>SpO2 over the wrist</a:t>
            </a:r>
            <a:br>
              <a:rPr lang="en-GB" sz="1400" b="1" dirty="0">
                <a:latin typeface="Assistant Light" panose="00000400000000000000" pitchFamily="2" charset="-79"/>
                <a:cs typeface="Assistant Light" panose="00000400000000000000" pitchFamily="2" charset="-79"/>
              </a:rPr>
            </a:br>
            <a:r>
              <a:rPr lang="en-GB" sz="1400" b="1" dirty="0">
                <a:latin typeface="Assistant Light" panose="00000400000000000000" pitchFamily="2" charset="-79"/>
                <a:cs typeface="Assistant Light" panose="00000400000000000000" pitchFamily="2" charset="-79"/>
              </a:rPr>
              <a:t>Sleep Apnea</a:t>
            </a:r>
            <a:endParaRPr lang="fr-FR" sz="1400" b="1" dirty="0">
              <a:latin typeface="Assistant Light" panose="00000400000000000000" pitchFamily="2" charset="-79"/>
              <a:cs typeface="Assistant Light" panose="00000400000000000000" pitchFamily="2" charset="-79"/>
            </a:endParaRPr>
          </a:p>
        </p:txBody>
      </p:sp>
      <p:sp>
        <p:nvSpPr>
          <p:cNvPr id="104" name="Rectangle 103">
            <a:extLst>
              <a:ext uri="{FF2B5EF4-FFF2-40B4-BE49-F238E27FC236}">
                <a16:creationId xmlns:a16="http://schemas.microsoft.com/office/drawing/2014/main" id="{50BC0FB7-8707-41FC-B566-523CD21E22A4}"/>
              </a:ext>
            </a:extLst>
          </p:cNvPr>
          <p:cNvSpPr/>
          <p:nvPr/>
        </p:nvSpPr>
        <p:spPr>
          <a:xfrm>
            <a:off x="8277628" y="812897"/>
            <a:ext cx="2600823" cy="13849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Blood pressure – continuous</a:t>
            </a:r>
            <a:b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br>
            <a: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Stroke Volume</a:t>
            </a:r>
            <a:br>
              <a:rPr kumimoji="0" lang="en-GB" sz="1400" b="0" i="0" u="none" strike="noStrike" kern="1200" cap="none" spc="0" normalizeH="0" baseline="0" noProof="0" dirty="0">
                <a:ln>
                  <a:noFill/>
                </a:ln>
                <a:solidFill>
                  <a:prstClr val="black">
                    <a:lumMod val="50000"/>
                    <a:lumOff val="50000"/>
                  </a:prstClr>
                </a:solidFill>
                <a:effectLst/>
                <a:uLnTx/>
                <a:uFillTx/>
                <a:latin typeface="Assistant Light" panose="00000400000000000000" pitchFamily="2" charset="-79"/>
                <a:ea typeface="+mn-ea"/>
                <a:cs typeface="Assistant Light" panose="00000400000000000000" pitchFamily="2" charset="-79"/>
              </a:rPr>
            </a:br>
            <a: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Galvanic Skin Response</a:t>
            </a:r>
            <a:b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br>
            <a: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Fall early warning and detection</a:t>
            </a:r>
          </a:p>
          <a:p>
            <a:pPr>
              <a:defRPr/>
            </a:pPr>
            <a:r>
              <a:rPr lang="en-US" sz="1400" b="1" dirty="0">
                <a:latin typeface="Assistant Light" panose="00000400000000000000" pitchFamily="2" charset="-79"/>
                <a:cs typeface="Assistant Light"/>
              </a:rPr>
              <a:t>Cardiac Arrest</a:t>
            </a:r>
            <a:endParaRPr lang="en-US" sz="1100" b="1" dirty="0">
              <a:latin typeface="Assistant Light" panose="00000400000000000000" pitchFamily="2" charset="-79"/>
              <a:cs typeface="Assistant Light" panose="00000400000000000000" pitchFamily="2"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endParaRPr>
          </a:p>
        </p:txBody>
      </p:sp>
      <p:sp>
        <p:nvSpPr>
          <p:cNvPr id="44" name="Slide Number Placeholder 1">
            <a:extLst>
              <a:ext uri="{FF2B5EF4-FFF2-40B4-BE49-F238E27FC236}">
                <a16:creationId xmlns:a16="http://schemas.microsoft.com/office/drawing/2014/main" id="{1DA3DB2A-8499-A542-B272-A5428206407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725B264C-D03E-344D-8D87-74D2E2642940}"/>
              </a:ext>
            </a:extLst>
          </p:cNvPr>
          <p:cNvGrpSpPr/>
          <p:nvPr/>
        </p:nvGrpSpPr>
        <p:grpSpPr>
          <a:xfrm>
            <a:off x="-2977008" y="238229"/>
            <a:ext cx="16777862" cy="7007193"/>
            <a:chOff x="137087" y="238229"/>
            <a:chExt cx="13562953" cy="7007193"/>
          </a:xfrm>
        </p:grpSpPr>
        <p:sp>
          <p:nvSpPr>
            <p:cNvPr id="11" name="Parallelogram 89">
              <a:extLst>
                <a:ext uri="{FF2B5EF4-FFF2-40B4-BE49-F238E27FC236}">
                  <a16:creationId xmlns:a16="http://schemas.microsoft.com/office/drawing/2014/main" id="{3FFAF0FF-20E4-4603-9FEF-7C52D29EE6D5}"/>
                </a:ext>
              </a:extLst>
            </p:cNvPr>
            <p:cNvSpPr/>
            <p:nvPr/>
          </p:nvSpPr>
          <p:spPr>
            <a:xfrm rot="16200000">
              <a:off x="4243477" y="4147221"/>
              <a:ext cx="1294607" cy="161454"/>
            </a:xfrm>
            <a:custGeom>
              <a:avLst/>
              <a:gdLst>
                <a:gd name="connsiteX0" fmla="*/ 0 w 588976"/>
                <a:gd name="connsiteY0" fmla="*/ 118270 h 118270"/>
                <a:gd name="connsiteX1" fmla="*/ 87075 w 588976"/>
                <a:gd name="connsiteY1" fmla="*/ 0 h 118270"/>
                <a:gd name="connsiteX2" fmla="*/ 588976 w 588976"/>
                <a:gd name="connsiteY2" fmla="*/ 0 h 118270"/>
                <a:gd name="connsiteX3" fmla="*/ 501901 w 588976"/>
                <a:gd name="connsiteY3" fmla="*/ 118270 h 118270"/>
                <a:gd name="connsiteX4" fmla="*/ 0 w 588976"/>
                <a:gd name="connsiteY4" fmla="*/ 118270 h 118270"/>
                <a:gd name="connsiteX0" fmla="*/ 0 w 588976"/>
                <a:gd name="connsiteY0" fmla="*/ 120651 h 120651"/>
                <a:gd name="connsiteX1" fmla="*/ 201375 w 588976"/>
                <a:gd name="connsiteY1" fmla="*/ 0 h 120651"/>
                <a:gd name="connsiteX2" fmla="*/ 588976 w 588976"/>
                <a:gd name="connsiteY2" fmla="*/ 2381 h 120651"/>
                <a:gd name="connsiteX3" fmla="*/ 501901 w 588976"/>
                <a:gd name="connsiteY3" fmla="*/ 120651 h 120651"/>
                <a:gd name="connsiteX4" fmla="*/ 0 w 588976"/>
                <a:gd name="connsiteY4" fmla="*/ 120651 h 120651"/>
                <a:gd name="connsiteX0" fmla="*/ 0 w 581832"/>
                <a:gd name="connsiteY0" fmla="*/ 120651 h 120651"/>
                <a:gd name="connsiteX1" fmla="*/ 194231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0651 h 120651"/>
                <a:gd name="connsiteX1" fmla="*/ 359114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1832" h="120651">
                  <a:moveTo>
                    <a:pt x="0" y="120651"/>
                  </a:moveTo>
                  <a:lnTo>
                    <a:pt x="359114" y="0"/>
                  </a:lnTo>
                  <a:lnTo>
                    <a:pt x="581832" y="2381"/>
                  </a:lnTo>
                  <a:lnTo>
                    <a:pt x="494757" y="120651"/>
                  </a:lnTo>
                  <a:lnTo>
                    <a:pt x="0" y="120651"/>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A5D79">
                    <a:lumMod val="75000"/>
                  </a:srgbClr>
                </a:solidFill>
                <a:effectLst/>
                <a:uLnTx/>
                <a:uFillTx/>
                <a:latin typeface="Calibri Light"/>
                <a:ea typeface="+mn-ea"/>
                <a:cs typeface="+mn-cs"/>
              </a:endParaRPr>
            </a:p>
          </p:txBody>
        </p:sp>
        <p:sp>
          <p:nvSpPr>
            <p:cNvPr id="21" name="Rectangle 20">
              <a:extLst>
                <a:ext uri="{FF2B5EF4-FFF2-40B4-BE49-F238E27FC236}">
                  <a16:creationId xmlns:a16="http://schemas.microsoft.com/office/drawing/2014/main" id="{19C56F90-6B32-49CF-98BB-0889132714E2}"/>
                </a:ext>
              </a:extLst>
            </p:cNvPr>
            <p:cNvSpPr/>
            <p:nvPr/>
          </p:nvSpPr>
          <p:spPr>
            <a:xfrm rot="10800000">
              <a:off x="9267563" y="4290489"/>
              <a:ext cx="2012834" cy="113883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22" name="Rectangle 21">
              <a:extLst>
                <a:ext uri="{FF2B5EF4-FFF2-40B4-BE49-F238E27FC236}">
                  <a16:creationId xmlns:a16="http://schemas.microsoft.com/office/drawing/2014/main" id="{5225758E-E096-44C6-A9A4-48AFC4610892}"/>
                </a:ext>
              </a:extLst>
            </p:cNvPr>
            <p:cNvSpPr/>
            <p:nvPr/>
          </p:nvSpPr>
          <p:spPr>
            <a:xfrm rot="10800000">
              <a:off x="9267563" y="2012816"/>
              <a:ext cx="2012834" cy="2277671"/>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26" name="Rectangle 25">
              <a:extLst>
                <a:ext uri="{FF2B5EF4-FFF2-40B4-BE49-F238E27FC236}">
                  <a16:creationId xmlns:a16="http://schemas.microsoft.com/office/drawing/2014/main" id="{B7E97412-C4DC-42CA-87A9-7D715765CF2F}"/>
                </a:ext>
              </a:extLst>
            </p:cNvPr>
            <p:cNvSpPr/>
            <p:nvPr/>
          </p:nvSpPr>
          <p:spPr>
            <a:xfrm rot="10800000">
              <a:off x="7105260" y="4088919"/>
              <a:ext cx="2012834" cy="1146157"/>
            </a:xfrm>
            <a:prstGeom prst="rect">
              <a:avLst/>
            </a:prstGeom>
            <a:solidFill>
              <a:srgbClr val="D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29" name="Trapezoid 28">
              <a:extLst>
                <a:ext uri="{FF2B5EF4-FFF2-40B4-BE49-F238E27FC236}">
                  <a16:creationId xmlns:a16="http://schemas.microsoft.com/office/drawing/2014/main" id="{0F25CF6F-26ED-4541-8955-EE1A9326E5C2}"/>
                </a:ext>
              </a:extLst>
            </p:cNvPr>
            <p:cNvSpPr/>
            <p:nvPr/>
          </p:nvSpPr>
          <p:spPr>
            <a:xfrm rot="16200000">
              <a:off x="8052789" y="3075972"/>
              <a:ext cx="2284582" cy="161964"/>
            </a:xfrm>
            <a:custGeom>
              <a:avLst/>
              <a:gdLst>
                <a:gd name="connsiteX0" fmla="*/ 0 w 2356019"/>
                <a:gd name="connsiteY0" fmla="*/ 157202 h 157202"/>
                <a:gd name="connsiteX1" fmla="*/ 120437 w 2356019"/>
                <a:gd name="connsiteY1" fmla="*/ 0 h 157202"/>
                <a:gd name="connsiteX2" fmla="*/ 2235582 w 2356019"/>
                <a:gd name="connsiteY2" fmla="*/ 0 h 157202"/>
                <a:gd name="connsiteX3" fmla="*/ 2356019 w 2356019"/>
                <a:gd name="connsiteY3" fmla="*/ 157202 h 157202"/>
                <a:gd name="connsiteX4" fmla="*/ 0 w 2356019"/>
                <a:gd name="connsiteY4" fmla="*/ 157202 h 157202"/>
                <a:gd name="connsiteX0" fmla="*/ 0 w 2356019"/>
                <a:gd name="connsiteY0" fmla="*/ 157202 h 157202"/>
                <a:gd name="connsiteX1" fmla="*/ 120437 w 2356019"/>
                <a:gd name="connsiteY1" fmla="*/ 0 h 157202"/>
                <a:gd name="connsiteX2" fmla="*/ 2145094 w 2356019"/>
                <a:gd name="connsiteY2" fmla="*/ 3 h 157202"/>
                <a:gd name="connsiteX3" fmla="*/ 2356019 w 2356019"/>
                <a:gd name="connsiteY3" fmla="*/ 157202 h 157202"/>
                <a:gd name="connsiteX4" fmla="*/ 0 w 2356019"/>
                <a:gd name="connsiteY4" fmla="*/ 157202 h 157202"/>
                <a:gd name="connsiteX0" fmla="*/ 0 w 2332207"/>
                <a:gd name="connsiteY0" fmla="*/ 157202 h 157205"/>
                <a:gd name="connsiteX1" fmla="*/ 120437 w 2332207"/>
                <a:gd name="connsiteY1" fmla="*/ 0 h 157205"/>
                <a:gd name="connsiteX2" fmla="*/ 2145094 w 2332207"/>
                <a:gd name="connsiteY2" fmla="*/ 3 h 157205"/>
                <a:gd name="connsiteX3" fmla="*/ 2332207 w 2332207"/>
                <a:gd name="connsiteY3" fmla="*/ 157205 h 157205"/>
                <a:gd name="connsiteX4" fmla="*/ 0 w 2332207"/>
                <a:gd name="connsiteY4" fmla="*/ 157202 h 157205"/>
                <a:gd name="connsiteX0" fmla="*/ 0 w 2284582"/>
                <a:gd name="connsiteY0" fmla="*/ 157202 h 157205"/>
                <a:gd name="connsiteX1" fmla="*/ 72812 w 2284582"/>
                <a:gd name="connsiteY1" fmla="*/ 0 h 157205"/>
                <a:gd name="connsiteX2" fmla="*/ 2097469 w 2284582"/>
                <a:gd name="connsiteY2" fmla="*/ 3 h 157205"/>
                <a:gd name="connsiteX3" fmla="*/ 2284582 w 2284582"/>
                <a:gd name="connsiteY3" fmla="*/ 157205 h 157205"/>
                <a:gd name="connsiteX4" fmla="*/ 0 w 2284582"/>
                <a:gd name="connsiteY4" fmla="*/ 157202 h 157205"/>
                <a:gd name="connsiteX0" fmla="*/ 0 w 2284582"/>
                <a:gd name="connsiteY0" fmla="*/ 161961 h 161964"/>
                <a:gd name="connsiteX1" fmla="*/ 191875 w 2284582"/>
                <a:gd name="connsiteY1" fmla="*/ 0 h 161964"/>
                <a:gd name="connsiteX2" fmla="*/ 2097469 w 2284582"/>
                <a:gd name="connsiteY2" fmla="*/ 4762 h 161964"/>
                <a:gd name="connsiteX3" fmla="*/ 2284582 w 2284582"/>
                <a:gd name="connsiteY3" fmla="*/ 161964 h 161964"/>
                <a:gd name="connsiteX4" fmla="*/ 0 w 2284582"/>
                <a:gd name="connsiteY4" fmla="*/ 161961 h 161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4582" h="161964">
                  <a:moveTo>
                    <a:pt x="0" y="161961"/>
                  </a:moveTo>
                  <a:lnTo>
                    <a:pt x="191875" y="0"/>
                  </a:lnTo>
                  <a:lnTo>
                    <a:pt x="2097469" y="4762"/>
                  </a:lnTo>
                  <a:lnTo>
                    <a:pt x="2284582" y="161964"/>
                  </a:lnTo>
                  <a:lnTo>
                    <a:pt x="0" y="161961"/>
                  </a:lnTo>
                  <a:close/>
                </a:path>
              </a:pathLst>
            </a:custGeom>
            <a:solidFill>
              <a:srgbClr val="1E52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30" name="Trapezoid 29">
              <a:extLst>
                <a:ext uri="{FF2B5EF4-FFF2-40B4-BE49-F238E27FC236}">
                  <a16:creationId xmlns:a16="http://schemas.microsoft.com/office/drawing/2014/main" id="{E55774B4-BC6F-4D00-86B6-89EF2BBD0663}"/>
                </a:ext>
              </a:extLst>
            </p:cNvPr>
            <p:cNvSpPr/>
            <p:nvPr/>
          </p:nvSpPr>
          <p:spPr>
            <a:xfrm rot="16200000">
              <a:off x="6100981" y="3081595"/>
              <a:ext cx="1887239" cy="128627"/>
            </a:xfrm>
            <a:custGeom>
              <a:avLst/>
              <a:gdLst>
                <a:gd name="connsiteX0" fmla="*/ 0 w 1972962"/>
                <a:gd name="connsiteY0" fmla="*/ 157202 h 157202"/>
                <a:gd name="connsiteX1" fmla="*/ 120437 w 1972962"/>
                <a:gd name="connsiteY1" fmla="*/ 0 h 157202"/>
                <a:gd name="connsiteX2" fmla="*/ 1852525 w 1972962"/>
                <a:gd name="connsiteY2" fmla="*/ 0 h 157202"/>
                <a:gd name="connsiteX3" fmla="*/ 1972962 w 1972962"/>
                <a:gd name="connsiteY3" fmla="*/ 157202 h 157202"/>
                <a:gd name="connsiteX4" fmla="*/ 0 w 1972962"/>
                <a:gd name="connsiteY4" fmla="*/ 157202 h 157202"/>
                <a:gd name="connsiteX0" fmla="*/ 0 w 1972962"/>
                <a:gd name="connsiteY0" fmla="*/ 157202 h 157202"/>
                <a:gd name="connsiteX1" fmla="*/ 120437 w 1972962"/>
                <a:gd name="connsiteY1" fmla="*/ 0 h 157202"/>
                <a:gd name="connsiteX2" fmla="*/ 1792200 w 1972962"/>
                <a:gd name="connsiteY2" fmla="*/ 28575 h 157202"/>
                <a:gd name="connsiteX3" fmla="*/ 1972962 w 1972962"/>
                <a:gd name="connsiteY3" fmla="*/ 157202 h 157202"/>
                <a:gd name="connsiteX4" fmla="*/ 0 w 1972962"/>
                <a:gd name="connsiteY4" fmla="*/ 157202 h 157202"/>
                <a:gd name="connsiteX0" fmla="*/ 0 w 1972962"/>
                <a:gd name="connsiteY0" fmla="*/ 128627 h 128627"/>
                <a:gd name="connsiteX1" fmla="*/ 247437 w 1972962"/>
                <a:gd name="connsiteY1" fmla="*/ 0 h 128627"/>
                <a:gd name="connsiteX2" fmla="*/ 1792200 w 1972962"/>
                <a:gd name="connsiteY2" fmla="*/ 0 h 128627"/>
                <a:gd name="connsiteX3" fmla="*/ 1972962 w 1972962"/>
                <a:gd name="connsiteY3" fmla="*/ 128627 h 128627"/>
                <a:gd name="connsiteX4" fmla="*/ 0 w 1972962"/>
                <a:gd name="connsiteY4" fmla="*/ 128627 h 128627"/>
                <a:gd name="connsiteX0" fmla="*/ 0 w 1909462"/>
                <a:gd name="connsiteY0" fmla="*/ 122280 h 128627"/>
                <a:gd name="connsiteX1" fmla="*/ 183937 w 1909462"/>
                <a:gd name="connsiteY1" fmla="*/ 0 h 128627"/>
                <a:gd name="connsiteX2" fmla="*/ 1728700 w 1909462"/>
                <a:gd name="connsiteY2" fmla="*/ 0 h 128627"/>
                <a:gd name="connsiteX3" fmla="*/ 1909462 w 1909462"/>
                <a:gd name="connsiteY3" fmla="*/ 128627 h 128627"/>
                <a:gd name="connsiteX4" fmla="*/ 0 w 1909462"/>
                <a:gd name="connsiteY4" fmla="*/ 122280 h 128627"/>
                <a:gd name="connsiteX0" fmla="*/ 0 w 1909463"/>
                <a:gd name="connsiteY0" fmla="*/ 131808 h 131808"/>
                <a:gd name="connsiteX1" fmla="*/ 183938 w 1909463"/>
                <a:gd name="connsiteY1" fmla="*/ 0 h 131808"/>
                <a:gd name="connsiteX2" fmla="*/ 1728701 w 1909463"/>
                <a:gd name="connsiteY2" fmla="*/ 0 h 131808"/>
                <a:gd name="connsiteX3" fmla="*/ 1909463 w 1909463"/>
                <a:gd name="connsiteY3" fmla="*/ 128627 h 131808"/>
                <a:gd name="connsiteX4" fmla="*/ 0 w 1909463"/>
                <a:gd name="connsiteY4" fmla="*/ 131808 h 131808"/>
                <a:gd name="connsiteX0" fmla="*/ 0 w 1922164"/>
                <a:gd name="connsiteY0" fmla="*/ 131811 h 131811"/>
                <a:gd name="connsiteX1" fmla="*/ 196639 w 1922164"/>
                <a:gd name="connsiteY1" fmla="*/ 0 h 131811"/>
                <a:gd name="connsiteX2" fmla="*/ 1741402 w 1922164"/>
                <a:gd name="connsiteY2" fmla="*/ 0 h 131811"/>
                <a:gd name="connsiteX3" fmla="*/ 1922164 w 1922164"/>
                <a:gd name="connsiteY3" fmla="*/ 128627 h 131811"/>
                <a:gd name="connsiteX4" fmla="*/ 0 w 1922164"/>
                <a:gd name="connsiteY4" fmla="*/ 131811 h 131811"/>
                <a:gd name="connsiteX0" fmla="*/ 0 w 1887239"/>
                <a:gd name="connsiteY0" fmla="*/ 125464 h 128627"/>
                <a:gd name="connsiteX1" fmla="*/ 161714 w 1887239"/>
                <a:gd name="connsiteY1" fmla="*/ 0 h 128627"/>
                <a:gd name="connsiteX2" fmla="*/ 1706477 w 1887239"/>
                <a:gd name="connsiteY2" fmla="*/ 0 h 128627"/>
                <a:gd name="connsiteX3" fmla="*/ 1887239 w 1887239"/>
                <a:gd name="connsiteY3" fmla="*/ 128627 h 128627"/>
                <a:gd name="connsiteX4" fmla="*/ 0 w 1887239"/>
                <a:gd name="connsiteY4" fmla="*/ 125464 h 128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239" h="128627">
                  <a:moveTo>
                    <a:pt x="0" y="125464"/>
                  </a:moveTo>
                  <a:lnTo>
                    <a:pt x="161714" y="0"/>
                  </a:lnTo>
                  <a:lnTo>
                    <a:pt x="1706477" y="0"/>
                  </a:lnTo>
                  <a:lnTo>
                    <a:pt x="1887239" y="128627"/>
                  </a:lnTo>
                  <a:lnTo>
                    <a:pt x="0" y="125464"/>
                  </a:lnTo>
                  <a:close/>
                </a:path>
              </a:pathLst>
            </a:custGeom>
            <a:solidFill>
              <a:srgbClr val="2360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31" name="Rectangle 30">
              <a:extLst>
                <a:ext uri="{FF2B5EF4-FFF2-40B4-BE49-F238E27FC236}">
                  <a16:creationId xmlns:a16="http://schemas.microsoft.com/office/drawing/2014/main" id="{4DDB0D6F-D607-4397-8DF4-95D8D9EAE3E0}"/>
                </a:ext>
              </a:extLst>
            </p:cNvPr>
            <p:cNvSpPr/>
            <p:nvPr/>
          </p:nvSpPr>
          <p:spPr>
            <a:xfrm rot="10800000">
              <a:off x="4970444" y="2373812"/>
              <a:ext cx="2012834" cy="1555678"/>
            </a:xfrm>
            <a:prstGeom prst="rect">
              <a:avLst/>
            </a:prstGeom>
            <a:solidFill>
              <a:srgbClr val="5C8F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32" name="Parallelogram 31">
              <a:extLst>
                <a:ext uri="{FF2B5EF4-FFF2-40B4-BE49-F238E27FC236}">
                  <a16:creationId xmlns:a16="http://schemas.microsoft.com/office/drawing/2014/main" id="{46776B1D-4780-47EE-B3E2-F0FB83B7FECB}"/>
                </a:ext>
              </a:extLst>
            </p:cNvPr>
            <p:cNvSpPr/>
            <p:nvPr/>
          </p:nvSpPr>
          <p:spPr>
            <a:xfrm rot="16200000">
              <a:off x="8525712" y="4676241"/>
              <a:ext cx="1340058" cy="165414"/>
            </a:xfrm>
            <a:custGeom>
              <a:avLst/>
              <a:gdLst>
                <a:gd name="connsiteX0" fmla="*/ 0 w 1375775"/>
                <a:gd name="connsiteY0" fmla="*/ 158267 h 158267"/>
                <a:gd name="connsiteX1" fmla="*/ 116522 w 1375775"/>
                <a:gd name="connsiteY1" fmla="*/ 0 h 158267"/>
                <a:gd name="connsiteX2" fmla="*/ 1375775 w 1375775"/>
                <a:gd name="connsiteY2" fmla="*/ 0 h 158267"/>
                <a:gd name="connsiteX3" fmla="*/ 1259253 w 1375775"/>
                <a:gd name="connsiteY3" fmla="*/ 158267 h 158267"/>
                <a:gd name="connsiteX4" fmla="*/ 0 w 1375775"/>
                <a:gd name="connsiteY4" fmla="*/ 158267 h 158267"/>
                <a:gd name="connsiteX0" fmla="*/ 0 w 1375775"/>
                <a:gd name="connsiteY0" fmla="*/ 158267 h 158267"/>
                <a:gd name="connsiteX1" fmla="*/ 116522 w 1375775"/>
                <a:gd name="connsiteY1" fmla="*/ 0 h 158267"/>
                <a:gd name="connsiteX2" fmla="*/ 1375775 w 1375775"/>
                <a:gd name="connsiteY2" fmla="*/ 0 h 158267"/>
                <a:gd name="connsiteX3" fmla="*/ 1168765 w 1375775"/>
                <a:gd name="connsiteY3" fmla="*/ 158267 h 158267"/>
                <a:gd name="connsiteX4" fmla="*/ 0 w 1375775"/>
                <a:gd name="connsiteY4" fmla="*/ 158267 h 158267"/>
                <a:gd name="connsiteX0" fmla="*/ 0 w 1328150"/>
                <a:gd name="connsiteY0" fmla="*/ 163029 h 163029"/>
                <a:gd name="connsiteX1" fmla="*/ 68897 w 1328150"/>
                <a:gd name="connsiteY1" fmla="*/ 0 h 163029"/>
                <a:gd name="connsiteX2" fmla="*/ 1328150 w 1328150"/>
                <a:gd name="connsiteY2" fmla="*/ 0 h 163029"/>
                <a:gd name="connsiteX3" fmla="*/ 1121140 w 1328150"/>
                <a:gd name="connsiteY3" fmla="*/ 158267 h 163029"/>
                <a:gd name="connsiteX4" fmla="*/ 0 w 1328150"/>
                <a:gd name="connsiteY4" fmla="*/ 163029 h 163029"/>
                <a:gd name="connsiteX0" fmla="*/ 0 w 1328150"/>
                <a:gd name="connsiteY0" fmla="*/ 167789 h 167789"/>
                <a:gd name="connsiteX1" fmla="*/ 173672 w 1328150"/>
                <a:gd name="connsiteY1" fmla="*/ 0 h 167789"/>
                <a:gd name="connsiteX2" fmla="*/ 1328150 w 1328150"/>
                <a:gd name="connsiteY2" fmla="*/ 4760 h 167789"/>
                <a:gd name="connsiteX3" fmla="*/ 1121140 w 1328150"/>
                <a:gd name="connsiteY3" fmla="*/ 163027 h 167789"/>
                <a:gd name="connsiteX4" fmla="*/ 0 w 1328150"/>
                <a:gd name="connsiteY4" fmla="*/ 167789 h 167789"/>
                <a:gd name="connsiteX0" fmla="*/ 0 w 1313863"/>
                <a:gd name="connsiteY0" fmla="*/ 127311 h 163027"/>
                <a:gd name="connsiteX1" fmla="*/ 159385 w 1313863"/>
                <a:gd name="connsiteY1" fmla="*/ 0 h 163027"/>
                <a:gd name="connsiteX2" fmla="*/ 1313863 w 1313863"/>
                <a:gd name="connsiteY2" fmla="*/ 4760 h 163027"/>
                <a:gd name="connsiteX3" fmla="*/ 1106853 w 1313863"/>
                <a:gd name="connsiteY3" fmla="*/ 163027 h 163027"/>
                <a:gd name="connsiteX4" fmla="*/ 0 w 1313863"/>
                <a:gd name="connsiteY4" fmla="*/ 127311 h 163027"/>
                <a:gd name="connsiteX0" fmla="*/ 0 w 1337676"/>
                <a:gd name="connsiteY0" fmla="*/ 148743 h 163027"/>
                <a:gd name="connsiteX1" fmla="*/ 183198 w 1337676"/>
                <a:gd name="connsiteY1" fmla="*/ 0 h 163027"/>
                <a:gd name="connsiteX2" fmla="*/ 1337676 w 1337676"/>
                <a:gd name="connsiteY2" fmla="*/ 4760 h 163027"/>
                <a:gd name="connsiteX3" fmla="*/ 1130666 w 1337676"/>
                <a:gd name="connsiteY3" fmla="*/ 163027 h 163027"/>
                <a:gd name="connsiteX4" fmla="*/ 0 w 1337676"/>
                <a:gd name="connsiteY4" fmla="*/ 148743 h 163027"/>
                <a:gd name="connsiteX0" fmla="*/ 0 w 1340058"/>
                <a:gd name="connsiteY0" fmla="*/ 151127 h 163027"/>
                <a:gd name="connsiteX1" fmla="*/ 185580 w 1340058"/>
                <a:gd name="connsiteY1" fmla="*/ 0 h 163027"/>
                <a:gd name="connsiteX2" fmla="*/ 1340058 w 1340058"/>
                <a:gd name="connsiteY2" fmla="*/ 4760 h 163027"/>
                <a:gd name="connsiteX3" fmla="*/ 1133048 w 1340058"/>
                <a:gd name="connsiteY3" fmla="*/ 163027 h 163027"/>
                <a:gd name="connsiteX4" fmla="*/ 0 w 1340058"/>
                <a:gd name="connsiteY4" fmla="*/ 151127 h 163027"/>
                <a:gd name="connsiteX0" fmla="*/ 0 w 1340058"/>
                <a:gd name="connsiteY0" fmla="*/ 151127 h 151127"/>
                <a:gd name="connsiteX1" fmla="*/ 185580 w 1340058"/>
                <a:gd name="connsiteY1" fmla="*/ 0 h 151127"/>
                <a:gd name="connsiteX2" fmla="*/ 1340058 w 1340058"/>
                <a:gd name="connsiteY2" fmla="*/ 4760 h 151127"/>
                <a:gd name="connsiteX3" fmla="*/ 1123523 w 1340058"/>
                <a:gd name="connsiteY3" fmla="*/ 134455 h 151127"/>
                <a:gd name="connsiteX4" fmla="*/ 0 w 1340058"/>
                <a:gd name="connsiteY4" fmla="*/ 151127 h 151127"/>
                <a:gd name="connsiteX0" fmla="*/ 0 w 1340058"/>
                <a:gd name="connsiteY0" fmla="*/ 151127 h 165414"/>
                <a:gd name="connsiteX1" fmla="*/ 185580 w 1340058"/>
                <a:gd name="connsiteY1" fmla="*/ 0 h 165414"/>
                <a:gd name="connsiteX2" fmla="*/ 1340058 w 1340058"/>
                <a:gd name="connsiteY2" fmla="*/ 4760 h 165414"/>
                <a:gd name="connsiteX3" fmla="*/ 1130667 w 1340058"/>
                <a:gd name="connsiteY3" fmla="*/ 165414 h 165414"/>
                <a:gd name="connsiteX4" fmla="*/ 0 w 1340058"/>
                <a:gd name="connsiteY4" fmla="*/ 151127 h 165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058" h="165414">
                  <a:moveTo>
                    <a:pt x="0" y="151127"/>
                  </a:moveTo>
                  <a:lnTo>
                    <a:pt x="185580" y="0"/>
                  </a:lnTo>
                  <a:lnTo>
                    <a:pt x="1340058" y="4760"/>
                  </a:lnTo>
                  <a:lnTo>
                    <a:pt x="1130667" y="165414"/>
                  </a:lnTo>
                  <a:lnTo>
                    <a:pt x="0" y="151127"/>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A5D79">
                    <a:lumMod val="75000"/>
                  </a:srgbClr>
                </a:solidFill>
                <a:effectLst/>
                <a:uLnTx/>
                <a:uFillTx/>
                <a:latin typeface="Calibri Light"/>
                <a:ea typeface="+mn-ea"/>
                <a:cs typeface="+mn-cs"/>
              </a:endParaRPr>
            </a:p>
          </p:txBody>
        </p:sp>
        <p:sp>
          <p:nvSpPr>
            <p:cNvPr id="37" name="Rectangle 36">
              <a:extLst>
                <a:ext uri="{FF2B5EF4-FFF2-40B4-BE49-F238E27FC236}">
                  <a16:creationId xmlns:a16="http://schemas.microsoft.com/office/drawing/2014/main" id="{24FF363E-2BDF-4ABD-A9F5-4D176DE8EFDE}"/>
                </a:ext>
              </a:extLst>
            </p:cNvPr>
            <p:cNvSpPr/>
            <p:nvPr/>
          </p:nvSpPr>
          <p:spPr>
            <a:xfrm rot="10800000">
              <a:off x="7105260" y="2210464"/>
              <a:ext cx="2012834" cy="1882372"/>
            </a:xfrm>
            <a:prstGeom prst="rect">
              <a:avLst/>
            </a:prstGeom>
            <a:solidFill>
              <a:srgbClr val="4680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39" name="Rectangle 38">
              <a:extLst>
                <a:ext uri="{FF2B5EF4-FFF2-40B4-BE49-F238E27FC236}">
                  <a16:creationId xmlns:a16="http://schemas.microsoft.com/office/drawing/2014/main" id="{F0A9CC96-0942-499E-A792-06295E582132}"/>
                </a:ext>
              </a:extLst>
            </p:cNvPr>
            <p:cNvSpPr/>
            <p:nvPr/>
          </p:nvSpPr>
          <p:spPr>
            <a:xfrm rot="10800000">
              <a:off x="4970444" y="3927724"/>
              <a:ext cx="2012834" cy="947238"/>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1" name="Trapezoid 40">
              <a:extLst>
                <a:ext uri="{FF2B5EF4-FFF2-40B4-BE49-F238E27FC236}">
                  <a16:creationId xmlns:a16="http://schemas.microsoft.com/office/drawing/2014/main" id="{EFEEECC7-D73A-4FD2-8D15-1297DB3E3392}"/>
                </a:ext>
              </a:extLst>
            </p:cNvPr>
            <p:cNvSpPr/>
            <p:nvPr/>
          </p:nvSpPr>
          <p:spPr>
            <a:xfrm rot="16200000">
              <a:off x="4127433" y="3085410"/>
              <a:ext cx="1555685" cy="132461"/>
            </a:xfrm>
            <a:custGeom>
              <a:avLst/>
              <a:gdLst>
                <a:gd name="connsiteX0" fmla="*/ 0 w 1555685"/>
                <a:gd name="connsiteY0" fmla="*/ 129288 h 129288"/>
                <a:gd name="connsiteX1" fmla="*/ 164569 w 1555685"/>
                <a:gd name="connsiteY1" fmla="*/ 0 h 129288"/>
                <a:gd name="connsiteX2" fmla="*/ 1391116 w 1555685"/>
                <a:gd name="connsiteY2" fmla="*/ 0 h 129288"/>
                <a:gd name="connsiteX3" fmla="*/ 1555685 w 1555685"/>
                <a:gd name="connsiteY3" fmla="*/ 129288 h 129288"/>
                <a:gd name="connsiteX4" fmla="*/ 0 w 1555685"/>
                <a:gd name="connsiteY4" fmla="*/ 129288 h 129288"/>
                <a:gd name="connsiteX0" fmla="*/ 0 w 1555685"/>
                <a:gd name="connsiteY0" fmla="*/ 129288 h 129288"/>
                <a:gd name="connsiteX1" fmla="*/ 164569 w 1555685"/>
                <a:gd name="connsiteY1" fmla="*/ 0 h 129288"/>
                <a:gd name="connsiteX2" fmla="*/ 1264116 w 1555685"/>
                <a:gd name="connsiteY2" fmla="*/ 3 h 129288"/>
                <a:gd name="connsiteX3" fmla="*/ 1555685 w 1555685"/>
                <a:gd name="connsiteY3" fmla="*/ 129288 h 129288"/>
                <a:gd name="connsiteX4" fmla="*/ 0 w 1555685"/>
                <a:gd name="connsiteY4" fmla="*/ 129288 h 129288"/>
                <a:gd name="connsiteX0" fmla="*/ 0 w 1555685"/>
                <a:gd name="connsiteY0" fmla="*/ 132461 h 132461"/>
                <a:gd name="connsiteX1" fmla="*/ 294744 w 1555685"/>
                <a:gd name="connsiteY1" fmla="*/ 0 h 132461"/>
                <a:gd name="connsiteX2" fmla="*/ 1264116 w 1555685"/>
                <a:gd name="connsiteY2" fmla="*/ 3176 h 132461"/>
                <a:gd name="connsiteX3" fmla="*/ 1555685 w 1555685"/>
                <a:gd name="connsiteY3" fmla="*/ 132461 h 132461"/>
                <a:gd name="connsiteX4" fmla="*/ 0 w 1555685"/>
                <a:gd name="connsiteY4" fmla="*/ 132461 h 132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5685" h="132461">
                  <a:moveTo>
                    <a:pt x="0" y="132461"/>
                  </a:moveTo>
                  <a:lnTo>
                    <a:pt x="294744" y="0"/>
                  </a:lnTo>
                  <a:lnTo>
                    <a:pt x="1264116" y="3176"/>
                  </a:lnTo>
                  <a:lnTo>
                    <a:pt x="1555685" y="132461"/>
                  </a:lnTo>
                  <a:lnTo>
                    <a:pt x="0" y="132461"/>
                  </a:lnTo>
                  <a:close/>
                </a:path>
              </a:pathLst>
            </a:custGeom>
            <a:solidFill>
              <a:srgbClr val="205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2" name="Rectangle 41">
              <a:extLst>
                <a:ext uri="{FF2B5EF4-FFF2-40B4-BE49-F238E27FC236}">
                  <a16:creationId xmlns:a16="http://schemas.microsoft.com/office/drawing/2014/main" id="{33CC85D3-E313-4152-9844-195C938A16F6}"/>
                </a:ext>
              </a:extLst>
            </p:cNvPr>
            <p:cNvSpPr/>
            <p:nvPr/>
          </p:nvSpPr>
          <p:spPr>
            <a:xfrm rot="10800000">
              <a:off x="3389815" y="2668672"/>
              <a:ext cx="1452401" cy="965955"/>
            </a:xfrm>
            <a:prstGeom prst="rect">
              <a:avLst/>
            </a:prstGeom>
            <a:solidFill>
              <a:srgbClr val="8AA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5" name="Rectangle 44">
              <a:extLst>
                <a:ext uri="{FF2B5EF4-FFF2-40B4-BE49-F238E27FC236}">
                  <a16:creationId xmlns:a16="http://schemas.microsoft.com/office/drawing/2014/main" id="{FDBC5F75-91B1-43C3-AE68-F153D5145CB1}"/>
                </a:ext>
              </a:extLst>
            </p:cNvPr>
            <p:cNvSpPr/>
            <p:nvPr/>
          </p:nvSpPr>
          <p:spPr>
            <a:xfrm rot="10800000">
              <a:off x="3389815" y="3633553"/>
              <a:ext cx="1452401" cy="588161"/>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grpSp>
          <p:nvGrpSpPr>
            <p:cNvPr id="106" name="Group 105">
              <a:extLst>
                <a:ext uri="{FF2B5EF4-FFF2-40B4-BE49-F238E27FC236}">
                  <a16:creationId xmlns:a16="http://schemas.microsoft.com/office/drawing/2014/main" id="{19EC3D2D-0D5A-4F91-9227-66142F9D2F72}"/>
                </a:ext>
              </a:extLst>
            </p:cNvPr>
            <p:cNvGrpSpPr/>
            <p:nvPr/>
          </p:nvGrpSpPr>
          <p:grpSpPr>
            <a:xfrm>
              <a:off x="137087" y="2903802"/>
              <a:ext cx="3184617" cy="747248"/>
              <a:chOff x="137087" y="3837125"/>
              <a:chExt cx="4074128" cy="747248"/>
            </a:xfrm>
          </p:grpSpPr>
          <p:sp>
            <p:nvSpPr>
              <p:cNvPr id="48" name="Rectangle 47">
                <a:extLst>
                  <a:ext uri="{FF2B5EF4-FFF2-40B4-BE49-F238E27FC236}">
                    <a16:creationId xmlns:a16="http://schemas.microsoft.com/office/drawing/2014/main" id="{91D31C90-45A7-40EC-B4A1-A9B230D60C2E}"/>
                  </a:ext>
                </a:extLst>
              </p:cNvPr>
              <p:cNvSpPr/>
              <p:nvPr/>
            </p:nvSpPr>
            <p:spPr>
              <a:xfrm rot="10800000">
                <a:off x="137087" y="4332812"/>
                <a:ext cx="4074128" cy="251561"/>
              </a:xfrm>
              <a:prstGeom prst="rect">
                <a:avLst/>
              </a:prstGeom>
              <a:gradFill>
                <a:gsLst>
                  <a:gs pos="0">
                    <a:schemeClr val="accent1">
                      <a:lumMod val="5000"/>
                      <a:lumOff val="95000"/>
                      <a:alpha val="0"/>
                    </a:schemeClr>
                  </a:gs>
                  <a:gs pos="64000">
                    <a:srgbClr val="E4E4E4"/>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9" name="Rectangle 48">
                <a:extLst>
                  <a:ext uri="{FF2B5EF4-FFF2-40B4-BE49-F238E27FC236}">
                    <a16:creationId xmlns:a16="http://schemas.microsoft.com/office/drawing/2014/main" id="{EC8A6863-1988-4F13-8284-F318E286B485}"/>
                  </a:ext>
                </a:extLst>
              </p:cNvPr>
              <p:cNvSpPr/>
              <p:nvPr/>
            </p:nvSpPr>
            <p:spPr>
              <a:xfrm rot="10800000">
                <a:off x="137087" y="3837125"/>
                <a:ext cx="4074128" cy="495681"/>
              </a:xfrm>
              <a:prstGeom prst="rect">
                <a:avLst/>
              </a:prstGeom>
              <a:gradFill>
                <a:gsLst>
                  <a:gs pos="0">
                    <a:schemeClr val="accent1">
                      <a:lumMod val="5000"/>
                      <a:lumOff val="95000"/>
                      <a:alpha val="0"/>
                    </a:schemeClr>
                  </a:gs>
                  <a:gs pos="64000">
                    <a:srgbClr val="8AAFEA"/>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grpSp>
        <p:sp>
          <p:nvSpPr>
            <p:cNvPr id="16" name="Parallelogram 89">
              <a:extLst>
                <a:ext uri="{FF2B5EF4-FFF2-40B4-BE49-F238E27FC236}">
                  <a16:creationId xmlns:a16="http://schemas.microsoft.com/office/drawing/2014/main" id="{15A292D6-0A79-4450-884A-39241467E51E}"/>
                </a:ext>
              </a:extLst>
            </p:cNvPr>
            <p:cNvSpPr/>
            <p:nvPr/>
          </p:nvSpPr>
          <p:spPr>
            <a:xfrm rot="16200000">
              <a:off x="6380354" y="4513984"/>
              <a:ext cx="1329638" cy="128545"/>
            </a:xfrm>
            <a:custGeom>
              <a:avLst/>
              <a:gdLst>
                <a:gd name="connsiteX0" fmla="*/ 0 w 588976"/>
                <a:gd name="connsiteY0" fmla="*/ 118270 h 118270"/>
                <a:gd name="connsiteX1" fmla="*/ 87075 w 588976"/>
                <a:gd name="connsiteY1" fmla="*/ 0 h 118270"/>
                <a:gd name="connsiteX2" fmla="*/ 588976 w 588976"/>
                <a:gd name="connsiteY2" fmla="*/ 0 h 118270"/>
                <a:gd name="connsiteX3" fmla="*/ 501901 w 588976"/>
                <a:gd name="connsiteY3" fmla="*/ 118270 h 118270"/>
                <a:gd name="connsiteX4" fmla="*/ 0 w 588976"/>
                <a:gd name="connsiteY4" fmla="*/ 118270 h 118270"/>
                <a:gd name="connsiteX0" fmla="*/ 0 w 588976"/>
                <a:gd name="connsiteY0" fmla="*/ 120651 h 120651"/>
                <a:gd name="connsiteX1" fmla="*/ 201375 w 588976"/>
                <a:gd name="connsiteY1" fmla="*/ 0 h 120651"/>
                <a:gd name="connsiteX2" fmla="*/ 588976 w 588976"/>
                <a:gd name="connsiteY2" fmla="*/ 2381 h 120651"/>
                <a:gd name="connsiteX3" fmla="*/ 501901 w 588976"/>
                <a:gd name="connsiteY3" fmla="*/ 120651 h 120651"/>
                <a:gd name="connsiteX4" fmla="*/ 0 w 588976"/>
                <a:gd name="connsiteY4" fmla="*/ 120651 h 120651"/>
                <a:gd name="connsiteX0" fmla="*/ 0 w 581832"/>
                <a:gd name="connsiteY0" fmla="*/ 120651 h 120651"/>
                <a:gd name="connsiteX1" fmla="*/ 194231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2926 h 122926"/>
                <a:gd name="connsiteX1" fmla="*/ 165791 w 581832"/>
                <a:gd name="connsiteY1" fmla="*/ 0 h 122926"/>
                <a:gd name="connsiteX2" fmla="*/ 581832 w 581832"/>
                <a:gd name="connsiteY2" fmla="*/ 4656 h 122926"/>
                <a:gd name="connsiteX3" fmla="*/ 494757 w 581832"/>
                <a:gd name="connsiteY3" fmla="*/ 122926 h 122926"/>
                <a:gd name="connsiteX4" fmla="*/ 0 w 581832"/>
                <a:gd name="connsiteY4" fmla="*/ 122926 h 122926"/>
                <a:gd name="connsiteX0" fmla="*/ 0 w 581832"/>
                <a:gd name="connsiteY0" fmla="*/ 122926 h 122926"/>
                <a:gd name="connsiteX1" fmla="*/ 165791 w 581832"/>
                <a:gd name="connsiteY1" fmla="*/ 0 h 122926"/>
                <a:gd name="connsiteX2" fmla="*/ 581832 w 581832"/>
                <a:gd name="connsiteY2" fmla="*/ 4656 h 122926"/>
                <a:gd name="connsiteX3" fmla="*/ 494757 w 581832"/>
                <a:gd name="connsiteY3" fmla="*/ 122926 h 122926"/>
                <a:gd name="connsiteX4" fmla="*/ 0 w 581832"/>
                <a:gd name="connsiteY4" fmla="*/ 122926 h 122926"/>
                <a:gd name="connsiteX0" fmla="*/ 0 w 581832"/>
                <a:gd name="connsiteY0" fmla="*/ 122926 h 122926"/>
                <a:gd name="connsiteX1" fmla="*/ 165791 w 581832"/>
                <a:gd name="connsiteY1" fmla="*/ 0 h 122926"/>
                <a:gd name="connsiteX2" fmla="*/ 581832 w 581832"/>
                <a:gd name="connsiteY2" fmla="*/ 4656 h 122926"/>
                <a:gd name="connsiteX3" fmla="*/ 510206 w 581832"/>
                <a:gd name="connsiteY3" fmla="*/ 122926 h 122926"/>
                <a:gd name="connsiteX4" fmla="*/ 0 w 581832"/>
                <a:gd name="connsiteY4" fmla="*/ 122926 h 122926"/>
                <a:gd name="connsiteX0" fmla="*/ 0 w 584641"/>
                <a:gd name="connsiteY0" fmla="*/ 122926 h 122926"/>
                <a:gd name="connsiteX1" fmla="*/ 165791 w 584641"/>
                <a:gd name="connsiteY1" fmla="*/ 0 h 122926"/>
                <a:gd name="connsiteX2" fmla="*/ 584641 w 584641"/>
                <a:gd name="connsiteY2" fmla="*/ 1620 h 122926"/>
                <a:gd name="connsiteX3" fmla="*/ 510206 w 584641"/>
                <a:gd name="connsiteY3" fmla="*/ 122926 h 122926"/>
                <a:gd name="connsiteX4" fmla="*/ 0 w 584641"/>
                <a:gd name="connsiteY4" fmla="*/ 122926 h 122926"/>
                <a:gd name="connsiteX0" fmla="*/ 0 w 510908"/>
                <a:gd name="connsiteY0" fmla="*/ 148632 h 148632"/>
                <a:gd name="connsiteX1" fmla="*/ 165791 w 510908"/>
                <a:gd name="connsiteY1" fmla="*/ 25706 h 148632"/>
                <a:gd name="connsiteX2" fmla="*/ 510908 w 510908"/>
                <a:gd name="connsiteY2" fmla="*/ 0 h 148632"/>
                <a:gd name="connsiteX3" fmla="*/ 510206 w 510908"/>
                <a:gd name="connsiteY3" fmla="*/ 148632 h 148632"/>
                <a:gd name="connsiteX4" fmla="*/ 0 w 510908"/>
                <a:gd name="connsiteY4" fmla="*/ 148632 h 148632"/>
                <a:gd name="connsiteX0" fmla="*/ 0 w 574107"/>
                <a:gd name="connsiteY0" fmla="*/ 122926 h 122926"/>
                <a:gd name="connsiteX1" fmla="*/ 165791 w 574107"/>
                <a:gd name="connsiteY1" fmla="*/ 0 h 122926"/>
                <a:gd name="connsiteX2" fmla="*/ 574107 w 574107"/>
                <a:gd name="connsiteY2" fmla="*/ 6175 h 122926"/>
                <a:gd name="connsiteX3" fmla="*/ 510206 w 574107"/>
                <a:gd name="connsiteY3" fmla="*/ 122926 h 122926"/>
                <a:gd name="connsiteX4" fmla="*/ 0 w 574107"/>
                <a:gd name="connsiteY4" fmla="*/ 122926 h 122926"/>
                <a:gd name="connsiteX0" fmla="*/ 0 w 574107"/>
                <a:gd name="connsiteY0" fmla="*/ 122926 h 122926"/>
                <a:gd name="connsiteX1" fmla="*/ 165791 w 574107"/>
                <a:gd name="connsiteY1" fmla="*/ 0 h 122926"/>
                <a:gd name="connsiteX2" fmla="*/ 574107 w 574107"/>
                <a:gd name="connsiteY2" fmla="*/ 102 h 122926"/>
                <a:gd name="connsiteX3" fmla="*/ 510206 w 574107"/>
                <a:gd name="connsiteY3" fmla="*/ 122926 h 122926"/>
                <a:gd name="connsiteX4" fmla="*/ 0 w 574107"/>
                <a:gd name="connsiteY4" fmla="*/ 122926 h 122926"/>
                <a:gd name="connsiteX0" fmla="*/ 0 w 588151"/>
                <a:gd name="connsiteY0" fmla="*/ 122926 h 122926"/>
                <a:gd name="connsiteX1" fmla="*/ 165791 w 588151"/>
                <a:gd name="connsiteY1" fmla="*/ 0 h 122926"/>
                <a:gd name="connsiteX2" fmla="*/ 588151 w 588151"/>
                <a:gd name="connsiteY2" fmla="*/ 102 h 122926"/>
                <a:gd name="connsiteX3" fmla="*/ 510206 w 588151"/>
                <a:gd name="connsiteY3" fmla="*/ 122926 h 122926"/>
                <a:gd name="connsiteX4" fmla="*/ 0 w 588151"/>
                <a:gd name="connsiteY4" fmla="*/ 122926 h 122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151" h="122926">
                  <a:moveTo>
                    <a:pt x="0" y="122926"/>
                  </a:moveTo>
                  <a:lnTo>
                    <a:pt x="165791" y="0"/>
                  </a:lnTo>
                  <a:lnTo>
                    <a:pt x="588151" y="102"/>
                  </a:lnTo>
                  <a:lnTo>
                    <a:pt x="510206" y="122926"/>
                  </a:lnTo>
                  <a:lnTo>
                    <a:pt x="0" y="122926"/>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A5D79">
                    <a:lumMod val="75000"/>
                  </a:srgbClr>
                </a:solidFill>
                <a:effectLst/>
                <a:uLnTx/>
                <a:uFillTx/>
                <a:latin typeface="Calibri Light"/>
                <a:ea typeface="+mn-ea"/>
                <a:cs typeface="+mn-cs"/>
              </a:endParaRPr>
            </a:p>
          </p:txBody>
        </p:sp>
        <p:grpSp>
          <p:nvGrpSpPr>
            <p:cNvPr id="80" name="Group 79">
              <a:extLst>
                <a:ext uri="{FF2B5EF4-FFF2-40B4-BE49-F238E27FC236}">
                  <a16:creationId xmlns:a16="http://schemas.microsoft.com/office/drawing/2014/main" id="{7B77EFE1-A3F5-40AE-9084-32DE15399661}"/>
                </a:ext>
              </a:extLst>
            </p:cNvPr>
            <p:cNvGrpSpPr/>
            <p:nvPr/>
          </p:nvGrpSpPr>
          <p:grpSpPr>
            <a:xfrm>
              <a:off x="3321704" y="2668673"/>
              <a:ext cx="72000" cy="1545898"/>
              <a:chOff x="4130146" y="3601996"/>
              <a:chExt cx="163548" cy="1545898"/>
            </a:xfrm>
          </p:grpSpPr>
          <p:sp>
            <p:nvSpPr>
              <p:cNvPr id="47" name="Trapezoid 103">
                <a:extLst>
                  <a:ext uri="{FF2B5EF4-FFF2-40B4-BE49-F238E27FC236}">
                    <a16:creationId xmlns:a16="http://schemas.microsoft.com/office/drawing/2014/main" id="{06F23210-037B-49D1-9D44-2D1725736A74}"/>
                  </a:ext>
                </a:extLst>
              </p:cNvPr>
              <p:cNvSpPr/>
              <p:nvPr/>
            </p:nvSpPr>
            <p:spPr>
              <a:xfrm rot="16200000">
                <a:off x="3728945" y="4003197"/>
                <a:ext cx="965949" cy="163548"/>
              </a:xfrm>
              <a:custGeom>
                <a:avLst/>
                <a:gdLst>
                  <a:gd name="connsiteX0" fmla="*/ 0 w 401258"/>
                  <a:gd name="connsiteY0" fmla="*/ 117474 h 117474"/>
                  <a:gd name="connsiteX1" fmla="*/ 97144 w 401258"/>
                  <a:gd name="connsiteY1" fmla="*/ 0 h 117474"/>
                  <a:gd name="connsiteX2" fmla="*/ 304114 w 401258"/>
                  <a:gd name="connsiteY2" fmla="*/ 0 h 117474"/>
                  <a:gd name="connsiteX3" fmla="*/ 401258 w 401258"/>
                  <a:gd name="connsiteY3" fmla="*/ 117474 h 117474"/>
                  <a:gd name="connsiteX4" fmla="*/ 0 w 401258"/>
                  <a:gd name="connsiteY4" fmla="*/ 117474 h 117474"/>
                  <a:gd name="connsiteX0" fmla="*/ 0 w 401258"/>
                  <a:gd name="connsiteY0" fmla="*/ 117474 h 117474"/>
                  <a:gd name="connsiteX1" fmla="*/ 97144 w 401258"/>
                  <a:gd name="connsiteY1" fmla="*/ 0 h 117474"/>
                  <a:gd name="connsiteX2" fmla="*/ 304114 w 401258"/>
                  <a:gd name="connsiteY2" fmla="*/ 2382 h 117474"/>
                  <a:gd name="connsiteX3" fmla="*/ 401258 w 401258"/>
                  <a:gd name="connsiteY3" fmla="*/ 117474 h 117474"/>
                  <a:gd name="connsiteX4" fmla="*/ 0 w 401258"/>
                  <a:gd name="connsiteY4" fmla="*/ 117474 h 117474"/>
                  <a:gd name="connsiteX0" fmla="*/ 0 w 401258"/>
                  <a:gd name="connsiteY0" fmla="*/ 119845 h 119845"/>
                  <a:gd name="connsiteX1" fmla="*/ 95825 w 401258"/>
                  <a:gd name="connsiteY1" fmla="*/ 0 h 119845"/>
                  <a:gd name="connsiteX2" fmla="*/ 304114 w 401258"/>
                  <a:gd name="connsiteY2" fmla="*/ 4753 h 119845"/>
                  <a:gd name="connsiteX3" fmla="*/ 401258 w 401258"/>
                  <a:gd name="connsiteY3" fmla="*/ 119845 h 119845"/>
                  <a:gd name="connsiteX4" fmla="*/ 0 w 401258"/>
                  <a:gd name="connsiteY4" fmla="*/ 119845 h 119845"/>
                  <a:gd name="connsiteX0" fmla="*/ 0 w 401258"/>
                  <a:gd name="connsiteY0" fmla="*/ 122210 h 122210"/>
                  <a:gd name="connsiteX1" fmla="*/ 95825 w 401258"/>
                  <a:gd name="connsiteY1" fmla="*/ 2365 h 122210"/>
                  <a:gd name="connsiteX2" fmla="*/ 300157 w 401258"/>
                  <a:gd name="connsiteY2" fmla="*/ 0 h 122210"/>
                  <a:gd name="connsiteX3" fmla="*/ 401258 w 401258"/>
                  <a:gd name="connsiteY3" fmla="*/ 122210 h 122210"/>
                  <a:gd name="connsiteX4" fmla="*/ 0 w 401258"/>
                  <a:gd name="connsiteY4" fmla="*/ 122210 h 122210"/>
                  <a:gd name="connsiteX0" fmla="*/ 0 w 401258"/>
                  <a:gd name="connsiteY0" fmla="*/ 122216 h 122216"/>
                  <a:gd name="connsiteX1" fmla="*/ 95825 w 401258"/>
                  <a:gd name="connsiteY1" fmla="*/ 0 h 122216"/>
                  <a:gd name="connsiteX2" fmla="*/ 300157 w 401258"/>
                  <a:gd name="connsiteY2" fmla="*/ 6 h 122216"/>
                  <a:gd name="connsiteX3" fmla="*/ 401258 w 401258"/>
                  <a:gd name="connsiteY3" fmla="*/ 122216 h 122216"/>
                  <a:gd name="connsiteX4" fmla="*/ 0 w 401258"/>
                  <a:gd name="connsiteY4" fmla="*/ 122216 h 122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258" h="122216">
                    <a:moveTo>
                      <a:pt x="0" y="122216"/>
                    </a:moveTo>
                    <a:lnTo>
                      <a:pt x="95825" y="0"/>
                    </a:lnTo>
                    <a:lnTo>
                      <a:pt x="300157" y="6"/>
                    </a:lnTo>
                    <a:lnTo>
                      <a:pt x="401258" y="122216"/>
                    </a:lnTo>
                    <a:lnTo>
                      <a:pt x="0" y="122216"/>
                    </a:lnTo>
                    <a:close/>
                  </a:path>
                </a:pathLst>
              </a:custGeom>
              <a:solidFill>
                <a:srgbClr val="598D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8" name="Parallelogram 89">
                <a:extLst>
                  <a:ext uri="{FF2B5EF4-FFF2-40B4-BE49-F238E27FC236}">
                    <a16:creationId xmlns:a16="http://schemas.microsoft.com/office/drawing/2014/main" id="{7C7E09E5-DDAC-4217-842C-8DDF62D94B62}"/>
                  </a:ext>
                </a:extLst>
              </p:cNvPr>
              <p:cNvSpPr/>
              <p:nvPr/>
            </p:nvSpPr>
            <p:spPr>
              <a:xfrm rot="16200000">
                <a:off x="3801672" y="4657786"/>
                <a:ext cx="818770" cy="161446"/>
              </a:xfrm>
              <a:custGeom>
                <a:avLst/>
                <a:gdLst>
                  <a:gd name="connsiteX0" fmla="*/ 0 w 588976"/>
                  <a:gd name="connsiteY0" fmla="*/ 118270 h 118270"/>
                  <a:gd name="connsiteX1" fmla="*/ 87075 w 588976"/>
                  <a:gd name="connsiteY1" fmla="*/ 0 h 118270"/>
                  <a:gd name="connsiteX2" fmla="*/ 588976 w 588976"/>
                  <a:gd name="connsiteY2" fmla="*/ 0 h 118270"/>
                  <a:gd name="connsiteX3" fmla="*/ 501901 w 588976"/>
                  <a:gd name="connsiteY3" fmla="*/ 118270 h 118270"/>
                  <a:gd name="connsiteX4" fmla="*/ 0 w 588976"/>
                  <a:gd name="connsiteY4" fmla="*/ 118270 h 118270"/>
                  <a:gd name="connsiteX0" fmla="*/ 0 w 588976"/>
                  <a:gd name="connsiteY0" fmla="*/ 120651 h 120651"/>
                  <a:gd name="connsiteX1" fmla="*/ 201375 w 588976"/>
                  <a:gd name="connsiteY1" fmla="*/ 0 h 120651"/>
                  <a:gd name="connsiteX2" fmla="*/ 588976 w 588976"/>
                  <a:gd name="connsiteY2" fmla="*/ 2381 h 120651"/>
                  <a:gd name="connsiteX3" fmla="*/ 501901 w 588976"/>
                  <a:gd name="connsiteY3" fmla="*/ 120651 h 120651"/>
                  <a:gd name="connsiteX4" fmla="*/ 0 w 588976"/>
                  <a:gd name="connsiteY4" fmla="*/ 120651 h 120651"/>
                  <a:gd name="connsiteX0" fmla="*/ 0 w 581832"/>
                  <a:gd name="connsiteY0" fmla="*/ 120651 h 120651"/>
                  <a:gd name="connsiteX1" fmla="*/ 194231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0651 h 120651"/>
                  <a:gd name="connsiteX1" fmla="*/ 359114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3032 h 123032"/>
                  <a:gd name="connsiteX1" fmla="*/ 378415 w 581832"/>
                  <a:gd name="connsiteY1" fmla="*/ 0 h 123032"/>
                  <a:gd name="connsiteX2" fmla="*/ 581832 w 581832"/>
                  <a:gd name="connsiteY2" fmla="*/ 4762 h 123032"/>
                  <a:gd name="connsiteX3" fmla="*/ 494757 w 581832"/>
                  <a:gd name="connsiteY3" fmla="*/ 123032 h 123032"/>
                  <a:gd name="connsiteX4" fmla="*/ 0 w 581832"/>
                  <a:gd name="connsiteY4" fmla="*/ 123032 h 123032"/>
                  <a:gd name="connsiteX0" fmla="*/ 0 w 581832"/>
                  <a:gd name="connsiteY0" fmla="*/ 120651 h 120651"/>
                  <a:gd name="connsiteX1" fmla="*/ 409301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0651 h 127771"/>
                  <a:gd name="connsiteX1" fmla="*/ 409301 w 581832"/>
                  <a:gd name="connsiteY1" fmla="*/ 0 h 127771"/>
                  <a:gd name="connsiteX2" fmla="*/ 581832 w 581832"/>
                  <a:gd name="connsiteY2" fmla="*/ 2381 h 127771"/>
                  <a:gd name="connsiteX3" fmla="*/ 388923 w 581832"/>
                  <a:gd name="connsiteY3" fmla="*/ 127771 h 127771"/>
                  <a:gd name="connsiteX4" fmla="*/ 0 w 581832"/>
                  <a:gd name="connsiteY4" fmla="*/ 120651 h 127771"/>
                  <a:gd name="connsiteX0" fmla="*/ 0 w 556175"/>
                  <a:gd name="connsiteY0" fmla="*/ 120651 h 127771"/>
                  <a:gd name="connsiteX1" fmla="*/ 409301 w 556175"/>
                  <a:gd name="connsiteY1" fmla="*/ 0 h 127771"/>
                  <a:gd name="connsiteX2" fmla="*/ 556175 w 556175"/>
                  <a:gd name="connsiteY2" fmla="*/ 9501 h 127771"/>
                  <a:gd name="connsiteX3" fmla="*/ 388923 w 556175"/>
                  <a:gd name="connsiteY3" fmla="*/ 127771 h 127771"/>
                  <a:gd name="connsiteX4" fmla="*/ 0 w 556175"/>
                  <a:gd name="connsiteY4" fmla="*/ 120651 h 127771"/>
                  <a:gd name="connsiteX0" fmla="*/ 0 w 556175"/>
                  <a:gd name="connsiteY0" fmla="*/ 120651 h 127773"/>
                  <a:gd name="connsiteX1" fmla="*/ 409301 w 556175"/>
                  <a:gd name="connsiteY1" fmla="*/ 0 h 127773"/>
                  <a:gd name="connsiteX2" fmla="*/ 556175 w 556175"/>
                  <a:gd name="connsiteY2" fmla="*/ 9501 h 127773"/>
                  <a:gd name="connsiteX3" fmla="*/ 395337 w 556175"/>
                  <a:gd name="connsiteY3" fmla="*/ 127773 h 127773"/>
                  <a:gd name="connsiteX4" fmla="*/ 0 w 556175"/>
                  <a:gd name="connsiteY4" fmla="*/ 120651 h 127773"/>
                  <a:gd name="connsiteX0" fmla="*/ 0 w 556175"/>
                  <a:gd name="connsiteY0" fmla="*/ 115313 h 122435"/>
                  <a:gd name="connsiteX1" fmla="*/ 407698 w 556175"/>
                  <a:gd name="connsiteY1" fmla="*/ 0 h 122435"/>
                  <a:gd name="connsiteX2" fmla="*/ 556175 w 556175"/>
                  <a:gd name="connsiteY2" fmla="*/ 4163 h 122435"/>
                  <a:gd name="connsiteX3" fmla="*/ 395337 w 556175"/>
                  <a:gd name="connsiteY3" fmla="*/ 122435 h 122435"/>
                  <a:gd name="connsiteX4" fmla="*/ 0 w 556175"/>
                  <a:gd name="connsiteY4" fmla="*/ 115313 h 122435"/>
                  <a:gd name="connsiteX0" fmla="*/ 0 w 556175"/>
                  <a:gd name="connsiteY0" fmla="*/ 111150 h 118272"/>
                  <a:gd name="connsiteX1" fmla="*/ 402887 w 556175"/>
                  <a:gd name="connsiteY1" fmla="*/ 2957 h 118272"/>
                  <a:gd name="connsiteX2" fmla="*/ 556175 w 556175"/>
                  <a:gd name="connsiteY2" fmla="*/ 0 h 118272"/>
                  <a:gd name="connsiteX3" fmla="*/ 395337 w 556175"/>
                  <a:gd name="connsiteY3" fmla="*/ 118272 h 118272"/>
                  <a:gd name="connsiteX4" fmla="*/ 0 w 556175"/>
                  <a:gd name="connsiteY4" fmla="*/ 111150 h 118272"/>
                  <a:gd name="connsiteX0" fmla="*/ 0 w 551365"/>
                  <a:gd name="connsiteY0" fmla="*/ 112929 h 118272"/>
                  <a:gd name="connsiteX1" fmla="*/ 398077 w 551365"/>
                  <a:gd name="connsiteY1" fmla="*/ 2957 h 118272"/>
                  <a:gd name="connsiteX2" fmla="*/ 551365 w 551365"/>
                  <a:gd name="connsiteY2" fmla="*/ 0 h 118272"/>
                  <a:gd name="connsiteX3" fmla="*/ 390527 w 551365"/>
                  <a:gd name="connsiteY3" fmla="*/ 118272 h 118272"/>
                  <a:gd name="connsiteX4" fmla="*/ 0 w 551365"/>
                  <a:gd name="connsiteY4" fmla="*/ 112929 h 118272"/>
                  <a:gd name="connsiteX0" fmla="*/ 0 w 551365"/>
                  <a:gd name="connsiteY0" fmla="*/ 112929 h 118274"/>
                  <a:gd name="connsiteX1" fmla="*/ 398077 w 551365"/>
                  <a:gd name="connsiteY1" fmla="*/ 2957 h 118274"/>
                  <a:gd name="connsiteX2" fmla="*/ 551365 w 551365"/>
                  <a:gd name="connsiteY2" fmla="*/ 0 h 118274"/>
                  <a:gd name="connsiteX3" fmla="*/ 393734 w 551365"/>
                  <a:gd name="connsiteY3" fmla="*/ 118274 h 118274"/>
                  <a:gd name="connsiteX4" fmla="*/ 0 w 551365"/>
                  <a:gd name="connsiteY4" fmla="*/ 112929 h 118274"/>
                  <a:gd name="connsiteX0" fmla="*/ 0 w 551365"/>
                  <a:gd name="connsiteY0" fmla="*/ 114717 h 120062"/>
                  <a:gd name="connsiteX1" fmla="*/ 380972 w 551365"/>
                  <a:gd name="connsiteY1" fmla="*/ 0 h 120062"/>
                  <a:gd name="connsiteX2" fmla="*/ 551365 w 551365"/>
                  <a:gd name="connsiteY2" fmla="*/ 1788 h 120062"/>
                  <a:gd name="connsiteX3" fmla="*/ 393734 w 551365"/>
                  <a:gd name="connsiteY3" fmla="*/ 120062 h 120062"/>
                  <a:gd name="connsiteX4" fmla="*/ 0 w 551365"/>
                  <a:gd name="connsiteY4" fmla="*/ 114717 h 120062"/>
                  <a:gd name="connsiteX0" fmla="*/ 0 w 551365"/>
                  <a:gd name="connsiteY0" fmla="*/ 115299 h 120644"/>
                  <a:gd name="connsiteX1" fmla="*/ 380972 w 551365"/>
                  <a:gd name="connsiteY1" fmla="*/ 582 h 120644"/>
                  <a:gd name="connsiteX2" fmla="*/ 551365 w 551365"/>
                  <a:gd name="connsiteY2" fmla="*/ 0 h 120644"/>
                  <a:gd name="connsiteX3" fmla="*/ 393734 w 551365"/>
                  <a:gd name="connsiteY3" fmla="*/ 120644 h 120644"/>
                  <a:gd name="connsiteX4" fmla="*/ 0 w 551365"/>
                  <a:gd name="connsiteY4" fmla="*/ 115299 h 120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365" h="120644">
                    <a:moveTo>
                      <a:pt x="0" y="115299"/>
                    </a:moveTo>
                    <a:lnTo>
                      <a:pt x="380972" y="582"/>
                    </a:lnTo>
                    <a:lnTo>
                      <a:pt x="551365" y="0"/>
                    </a:lnTo>
                    <a:lnTo>
                      <a:pt x="393734" y="120644"/>
                    </a:lnTo>
                    <a:lnTo>
                      <a:pt x="0" y="115299"/>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A5D79">
                      <a:lumMod val="75000"/>
                    </a:srgbClr>
                  </a:solidFill>
                  <a:effectLst/>
                  <a:uLnTx/>
                  <a:uFillTx/>
                  <a:latin typeface="Calibri Light"/>
                  <a:ea typeface="+mn-ea"/>
                  <a:cs typeface="+mn-cs"/>
                </a:endParaRPr>
              </a:p>
            </p:txBody>
          </p:sp>
        </p:grpSp>
        <p:sp>
          <p:nvSpPr>
            <p:cNvPr id="76" name="Rectangle 2">
              <a:extLst>
                <a:ext uri="{FF2B5EF4-FFF2-40B4-BE49-F238E27FC236}">
                  <a16:creationId xmlns:a16="http://schemas.microsoft.com/office/drawing/2014/main" id="{3FA70A1C-8D98-4E14-A3B9-D6BD56B7B60C}"/>
                </a:ext>
              </a:extLst>
            </p:cNvPr>
            <p:cNvSpPr/>
            <p:nvPr/>
          </p:nvSpPr>
          <p:spPr>
            <a:xfrm>
              <a:off x="3546930" y="3742968"/>
              <a:ext cx="1138171" cy="40011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567D1"/>
                  </a:solidFill>
                  <a:effectLst/>
                  <a:uLnTx/>
                  <a:uFillTx/>
                  <a:latin typeface="Assistant" panose="00000500000000000000" pitchFamily="2" charset="-79"/>
                  <a:ea typeface="Roboto" panose="02000000000000000000" pitchFamily="2" charset="0"/>
                  <a:cs typeface="Assistant" panose="00000500000000000000" pitchFamily="2" charset="-79"/>
                </a:rPr>
                <a:t>H2, 2020</a:t>
              </a:r>
            </a:p>
          </p:txBody>
        </p:sp>
        <p:sp>
          <p:nvSpPr>
            <p:cNvPr id="77" name="Rectangle 2">
              <a:extLst>
                <a:ext uri="{FF2B5EF4-FFF2-40B4-BE49-F238E27FC236}">
                  <a16:creationId xmlns:a16="http://schemas.microsoft.com/office/drawing/2014/main" id="{A4D1A0B6-A329-4770-AFB7-9CC60B493B26}"/>
                </a:ext>
              </a:extLst>
            </p:cNvPr>
            <p:cNvSpPr/>
            <p:nvPr/>
          </p:nvSpPr>
          <p:spPr>
            <a:xfrm>
              <a:off x="5407775" y="4201288"/>
              <a:ext cx="1138171" cy="40011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567D1"/>
                  </a:solidFill>
                  <a:effectLst/>
                  <a:uLnTx/>
                  <a:uFillTx/>
                  <a:latin typeface="Assistant" panose="00000500000000000000" pitchFamily="2" charset="-79"/>
                  <a:ea typeface="Roboto" panose="02000000000000000000" pitchFamily="2" charset="0"/>
                  <a:cs typeface="Assistant" panose="00000500000000000000" pitchFamily="2" charset="-79"/>
                </a:rPr>
                <a:t>2021</a:t>
              </a:r>
            </a:p>
          </p:txBody>
        </p:sp>
        <p:sp>
          <p:nvSpPr>
            <p:cNvPr id="78" name="Rectangle 2">
              <a:extLst>
                <a:ext uri="{FF2B5EF4-FFF2-40B4-BE49-F238E27FC236}">
                  <a16:creationId xmlns:a16="http://schemas.microsoft.com/office/drawing/2014/main" id="{8D6FDFC2-E023-4E3E-B2B8-A47B236606BE}"/>
                </a:ext>
              </a:extLst>
            </p:cNvPr>
            <p:cNvSpPr/>
            <p:nvPr/>
          </p:nvSpPr>
          <p:spPr>
            <a:xfrm>
              <a:off x="7378214" y="4446555"/>
              <a:ext cx="1466926" cy="43088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srgbClr val="2567D1"/>
                  </a:solidFill>
                  <a:effectLst/>
                  <a:uLnTx/>
                  <a:uFillTx/>
                  <a:latin typeface="Assistant" panose="00000500000000000000" pitchFamily="2" charset="-79"/>
                  <a:ea typeface="Roboto" panose="02000000000000000000" pitchFamily="2" charset="0"/>
                  <a:cs typeface="Assistant" panose="00000500000000000000" pitchFamily="2" charset="-79"/>
                </a:rPr>
                <a:t>H1, 2022</a:t>
              </a:r>
            </a:p>
          </p:txBody>
        </p:sp>
        <p:sp>
          <p:nvSpPr>
            <p:cNvPr id="79" name="Rectangle 2">
              <a:extLst>
                <a:ext uri="{FF2B5EF4-FFF2-40B4-BE49-F238E27FC236}">
                  <a16:creationId xmlns:a16="http://schemas.microsoft.com/office/drawing/2014/main" id="{7690F1B6-C86F-4A45-B921-61CA7765D2D8}"/>
                </a:ext>
              </a:extLst>
            </p:cNvPr>
            <p:cNvSpPr/>
            <p:nvPr/>
          </p:nvSpPr>
          <p:spPr>
            <a:xfrm>
              <a:off x="9540517" y="4629075"/>
              <a:ext cx="1466926"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2567D1"/>
                  </a:solidFill>
                  <a:effectLst/>
                  <a:uLnTx/>
                  <a:uFillTx/>
                  <a:latin typeface="Assistant" panose="00000500000000000000" pitchFamily="2" charset="-79"/>
                  <a:ea typeface="Roboto" panose="02000000000000000000" pitchFamily="2" charset="0"/>
                  <a:cs typeface="Assistant" panose="00000500000000000000" pitchFamily="2" charset="-79"/>
                </a:rPr>
                <a:t>H2, 2022</a:t>
              </a:r>
            </a:p>
          </p:txBody>
        </p:sp>
        <p:pic>
          <p:nvPicPr>
            <p:cNvPr id="83" name="Picture 82" descr="A picture containing sky, object, outdoor&#10;&#10;Description automatically generated">
              <a:extLst>
                <a:ext uri="{FF2B5EF4-FFF2-40B4-BE49-F238E27FC236}">
                  <a16:creationId xmlns:a16="http://schemas.microsoft.com/office/drawing/2014/main" id="{D45B83BA-8B34-4553-BB2C-B8B2535A104B}"/>
                </a:ext>
              </a:extLst>
            </p:cNvPr>
            <p:cNvPicPr>
              <a:picLocks noChangeAspect="1"/>
            </p:cNvPicPr>
            <p:nvPr/>
          </p:nvPicPr>
          <p:blipFill rotWithShape="1">
            <a:blip r:embed="rId2">
              <a:extLst>
                <a:ext uri="{28A0092B-C50C-407E-A947-70E740481C1C}">
                  <a14:useLocalDpi xmlns:a14="http://schemas.microsoft.com/office/drawing/2010/main" val="0"/>
                </a:ext>
              </a:extLst>
            </a:blip>
            <a:srcRect r="11307"/>
            <a:stretch/>
          </p:blipFill>
          <p:spPr>
            <a:xfrm>
              <a:off x="3600319" y="2665999"/>
              <a:ext cx="1110500" cy="969919"/>
            </a:xfrm>
            <a:prstGeom prst="rect">
              <a:avLst/>
            </a:prstGeom>
          </p:spPr>
        </p:pic>
        <p:sp>
          <p:nvSpPr>
            <p:cNvPr id="107" name="Rectangle 106">
              <a:extLst>
                <a:ext uri="{FF2B5EF4-FFF2-40B4-BE49-F238E27FC236}">
                  <a16:creationId xmlns:a16="http://schemas.microsoft.com/office/drawing/2014/main" id="{CCC4480B-4145-484E-9EB2-8821617A666C}"/>
                </a:ext>
              </a:extLst>
            </p:cNvPr>
            <p:cNvSpPr/>
            <p:nvPr/>
          </p:nvSpPr>
          <p:spPr>
            <a:xfrm rot="10800000">
              <a:off x="11261894" y="238229"/>
              <a:ext cx="2438146" cy="4774947"/>
            </a:xfrm>
            <a:custGeom>
              <a:avLst/>
              <a:gdLst>
                <a:gd name="connsiteX0" fmla="*/ 0 w 2012834"/>
                <a:gd name="connsiteY0" fmla="*/ 0 h 2277671"/>
                <a:gd name="connsiteX1" fmla="*/ 2012834 w 2012834"/>
                <a:gd name="connsiteY1" fmla="*/ 0 h 2277671"/>
                <a:gd name="connsiteX2" fmla="*/ 2012834 w 2012834"/>
                <a:gd name="connsiteY2" fmla="*/ 2277671 h 2277671"/>
                <a:gd name="connsiteX3" fmla="*/ 0 w 2012834"/>
                <a:gd name="connsiteY3" fmla="*/ 2277671 h 2277671"/>
                <a:gd name="connsiteX4" fmla="*/ 0 w 2012834"/>
                <a:gd name="connsiteY4" fmla="*/ 0 h 2277671"/>
                <a:gd name="connsiteX0" fmla="*/ 0 w 2012834"/>
                <a:gd name="connsiteY0" fmla="*/ 0 h 4500171"/>
                <a:gd name="connsiteX1" fmla="*/ 2012834 w 2012834"/>
                <a:gd name="connsiteY1" fmla="*/ 0 h 4500171"/>
                <a:gd name="connsiteX2" fmla="*/ 2012834 w 2012834"/>
                <a:gd name="connsiteY2" fmla="*/ 2277671 h 4500171"/>
                <a:gd name="connsiteX3" fmla="*/ 1079500 w 2012834"/>
                <a:gd name="connsiteY3" fmla="*/ 4500171 h 4500171"/>
                <a:gd name="connsiteX4" fmla="*/ 0 w 2012834"/>
                <a:gd name="connsiteY4" fmla="*/ 0 h 4500171"/>
                <a:gd name="connsiteX0" fmla="*/ 0 w 2012834"/>
                <a:gd name="connsiteY0" fmla="*/ 0 h 5173271"/>
                <a:gd name="connsiteX1" fmla="*/ 2012834 w 2012834"/>
                <a:gd name="connsiteY1" fmla="*/ 673100 h 5173271"/>
                <a:gd name="connsiteX2" fmla="*/ 2012834 w 2012834"/>
                <a:gd name="connsiteY2" fmla="*/ 2950771 h 5173271"/>
                <a:gd name="connsiteX3" fmla="*/ 1079500 w 2012834"/>
                <a:gd name="connsiteY3" fmla="*/ 5173271 h 5173271"/>
                <a:gd name="connsiteX4" fmla="*/ 0 w 2012834"/>
                <a:gd name="connsiteY4" fmla="*/ 0 h 5173271"/>
                <a:gd name="connsiteX0" fmla="*/ 0 w 2012834"/>
                <a:gd name="connsiteY0" fmla="*/ 0 h 4728771"/>
                <a:gd name="connsiteX1" fmla="*/ 2012834 w 2012834"/>
                <a:gd name="connsiteY1" fmla="*/ 673100 h 4728771"/>
                <a:gd name="connsiteX2" fmla="*/ 2012834 w 2012834"/>
                <a:gd name="connsiteY2" fmla="*/ 2950771 h 4728771"/>
                <a:gd name="connsiteX3" fmla="*/ 1079500 w 2012834"/>
                <a:gd name="connsiteY3" fmla="*/ 4728771 h 4728771"/>
                <a:gd name="connsiteX4" fmla="*/ 0 w 2012834"/>
                <a:gd name="connsiteY4" fmla="*/ 0 h 4728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834" h="4728771">
                  <a:moveTo>
                    <a:pt x="0" y="0"/>
                  </a:moveTo>
                  <a:lnTo>
                    <a:pt x="2012834" y="673100"/>
                  </a:lnTo>
                  <a:lnTo>
                    <a:pt x="2012834" y="2950771"/>
                  </a:lnTo>
                  <a:lnTo>
                    <a:pt x="1079500" y="4728771"/>
                  </a:lnTo>
                  <a:lnTo>
                    <a:pt x="0" y="0"/>
                  </a:lnTo>
                  <a:close/>
                </a:path>
              </a:pathLst>
            </a:custGeom>
            <a:solidFill>
              <a:srgbClr val="225D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108" name="Rectangle 107">
              <a:extLst>
                <a:ext uri="{FF2B5EF4-FFF2-40B4-BE49-F238E27FC236}">
                  <a16:creationId xmlns:a16="http://schemas.microsoft.com/office/drawing/2014/main" id="{1EBE74EB-DD4C-482D-8489-BE47F1F98CC1}"/>
                </a:ext>
              </a:extLst>
            </p:cNvPr>
            <p:cNvSpPr/>
            <p:nvPr/>
          </p:nvSpPr>
          <p:spPr>
            <a:xfrm rot="10800000">
              <a:off x="11261893" y="4290487"/>
              <a:ext cx="2438146" cy="2954935"/>
            </a:xfrm>
            <a:custGeom>
              <a:avLst/>
              <a:gdLst>
                <a:gd name="connsiteX0" fmla="*/ 0 w 2012834"/>
                <a:gd name="connsiteY0" fmla="*/ 0 h 1138835"/>
                <a:gd name="connsiteX1" fmla="*/ 2012834 w 2012834"/>
                <a:gd name="connsiteY1" fmla="*/ 0 h 1138835"/>
                <a:gd name="connsiteX2" fmla="*/ 2012834 w 2012834"/>
                <a:gd name="connsiteY2" fmla="*/ 1138835 h 1138835"/>
                <a:gd name="connsiteX3" fmla="*/ 0 w 2012834"/>
                <a:gd name="connsiteY3" fmla="*/ 1138835 h 1138835"/>
                <a:gd name="connsiteX4" fmla="*/ 0 w 2012834"/>
                <a:gd name="connsiteY4" fmla="*/ 0 h 1138835"/>
                <a:gd name="connsiteX0" fmla="*/ 12700 w 2012834"/>
                <a:gd name="connsiteY0" fmla="*/ 0 h 2954935"/>
                <a:gd name="connsiteX1" fmla="*/ 2012834 w 2012834"/>
                <a:gd name="connsiteY1" fmla="*/ 1816100 h 2954935"/>
                <a:gd name="connsiteX2" fmla="*/ 2012834 w 2012834"/>
                <a:gd name="connsiteY2" fmla="*/ 2954935 h 2954935"/>
                <a:gd name="connsiteX3" fmla="*/ 0 w 2012834"/>
                <a:gd name="connsiteY3" fmla="*/ 2954935 h 2954935"/>
                <a:gd name="connsiteX4" fmla="*/ 12700 w 2012834"/>
                <a:gd name="connsiteY4" fmla="*/ 0 h 2954935"/>
                <a:gd name="connsiteX0" fmla="*/ 1222 w 2001356"/>
                <a:gd name="connsiteY0" fmla="*/ 0 h 2954935"/>
                <a:gd name="connsiteX1" fmla="*/ 2001356 w 2001356"/>
                <a:gd name="connsiteY1" fmla="*/ 1816100 h 2954935"/>
                <a:gd name="connsiteX2" fmla="*/ 2001356 w 2001356"/>
                <a:gd name="connsiteY2" fmla="*/ 2954935 h 2954935"/>
                <a:gd name="connsiteX3" fmla="*/ 1222 w 2001356"/>
                <a:gd name="connsiteY3" fmla="*/ 2294535 h 2954935"/>
                <a:gd name="connsiteX4" fmla="*/ 1222 w 2001356"/>
                <a:gd name="connsiteY4" fmla="*/ 0 h 2954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56" h="2954935">
                  <a:moveTo>
                    <a:pt x="1222" y="0"/>
                  </a:moveTo>
                  <a:lnTo>
                    <a:pt x="2001356" y="1816100"/>
                  </a:lnTo>
                  <a:lnTo>
                    <a:pt x="2001356" y="2954935"/>
                  </a:lnTo>
                  <a:lnTo>
                    <a:pt x="1222" y="2294535"/>
                  </a:lnTo>
                  <a:cubicBezTo>
                    <a:pt x="5455" y="1309557"/>
                    <a:pt x="-3011" y="984978"/>
                    <a:pt x="1222"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pic>
          <p:nvPicPr>
            <p:cNvPr id="50" name="Picture 26">
              <a:extLst>
                <a:ext uri="{FF2B5EF4-FFF2-40B4-BE49-F238E27FC236}">
                  <a16:creationId xmlns:a16="http://schemas.microsoft.com/office/drawing/2014/main" id="{7E518457-93AB-49FA-9A0C-2CFF6A895803}"/>
                </a:ext>
              </a:extLst>
            </p:cNvPr>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233887" y="2420419"/>
              <a:ext cx="1427415" cy="1070708"/>
            </a:xfrm>
            <a:prstGeom prst="rect">
              <a:avLst/>
            </a:prstGeom>
          </p:spPr>
        </p:pic>
        <p:pic>
          <p:nvPicPr>
            <p:cNvPr id="56" name="Picture 55">
              <a:extLst>
                <a:ext uri="{FF2B5EF4-FFF2-40B4-BE49-F238E27FC236}">
                  <a16:creationId xmlns:a16="http://schemas.microsoft.com/office/drawing/2014/main" id="{6FDAD30A-5D83-4678-82E7-C7E9AA817B4D}"/>
                </a:ext>
              </a:extLst>
            </p:cNvPr>
            <p:cNvPicPr>
              <a:picLocks noChangeAspect="1"/>
            </p:cNvPicPr>
            <p:nvPr/>
          </p:nvPicPr>
          <p:blipFill rotWithShape="1">
            <a:blip r:embed="rId4">
              <a:extLst>
                <a:ext uri="{28A0092B-C50C-407E-A947-70E740481C1C}">
                  <a14:useLocalDpi xmlns:a14="http://schemas.microsoft.com/office/drawing/2010/main" val="0"/>
                </a:ext>
              </a:extLst>
            </a:blip>
            <a:srcRect l="26284" t="2193" r="24171" b="12344"/>
            <a:stretch/>
          </p:blipFill>
          <p:spPr>
            <a:xfrm>
              <a:off x="9334331" y="2060358"/>
              <a:ext cx="1912706" cy="2220642"/>
            </a:xfrm>
            <a:prstGeom prst="rect">
              <a:avLst/>
            </a:prstGeom>
          </p:spPr>
        </p:pic>
        <p:pic>
          <p:nvPicPr>
            <p:cNvPr id="57" name="Picture 56" descr="A picture containing indoor&#10;&#10;Description automatically generated">
              <a:extLst>
                <a:ext uri="{FF2B5EF4-FFF2-40B4-BE49-F238E27FC236}">
                  <a16:creationId xmlns:a16="http://schemas.microsoft.com/office/drawing/2014/main" id="{ACA55461-5B12-4B60-B50B-E45D1398C5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33099" y="3404150"/>
              <a:ext cx="450185" cy="493802"/>
            </a:xfrm>
            <a:prstGeom prst="rect">
              <a:avLst/>
            </a:prstGeom>
          </p:spPr>
        </p:pic>
        <p:pic>
          <p:nvPicPr>
            <p:cNvPr id="46" name="Picture 45" descr="A picture containing sky, object, outdoor&#10;&#10;Description automatically generated">
              <a:extLst>
                <a:ext uri="{FF2B5EF4-FFF2-40B4-BE49-F238E27FC236}">
                  <a16:creationId xmlns:a16="http://schemas.microsoft.com/office/drawing/2014/main" id="{1FD436CE-DC6D-45F2-A6B8-22D615D25FE7}"/>
                </a:ext>
              </a:extLst>
            </p:cNvPr>
            <p:cNvPicPr>
              <a:picLocks noChangeAspect="1"/>
            </p:cNvPicPr>
            <p:nvPr/>
          </p:nvPicPr>
          <p:blipFill rotWithShape="1">
            <a:blip r:embed="rId2">
              <a:extLst>
                <a:ext uri="{28A0092B-C50C-407E-A947-70E740481C1C}">
                  <a14:useLocalDpi xmlns:a14="http://schemas.microsoft.com/office/drawing/2010/main" val="0"/>
                </a:ext>
              </a:extLst>
            </a:blip>
            <a:srcRect r="11307"/>
            <a:stretch/>
          </p:blipFill>
          <p:spPr>
            <a:xfrm>
              <a:off x="5133428" y="2380691"/>
              <a:ext cx="1769646" cy="1545622"/>
            </a:xfrm>
            <a:prstGeom prst="rect">
              <a:avLst/>
            </a:prstGeom>
          </p:spPr>
        </p:pic>
        <p:sp>
          <p:nvSpPr>
            <p:cNvPr id="52" name="Rectangle 51">
              <a:extLst>
                <a:ext uri="{FF2B5EF4-FFF2-40B4-BE49-F238E27FC236}">
                  <a16:creationId xmlns:a16="http://schemas.microsoft.com/office/drawing/2014/main" id="{D9B728A8-EBF5-451F-AAC4-4DA7810D3AE5}"/>
                </a:ext>
              </a:extLst>
            </p:cNvPr>
            <p:cNvSpPr/>
            <p:nvPr/>
          </p:nvSpPr>
          <p:spPr>
            <a:xfrm>
              <a:off x="3375837" y="4293096"/>
              <a:ext cx="1445137" cy="338554"/>
            </a:xfrm>
            <a:prstGeom prst="rect">
              <a:avLst/>
            </a:prstGeom>
          </p:spPr>
          <p:txBody>
            <a:bodyPr wrap="square" anchor="t">
              <a:spAutoFit/>
            </a:bodyPr>
            <a:lstStyle/>
            <a:p>
              <a:pPr lvl="0" algn="ctr">
                <a:defRPr/>
              </a:pPr>
              <a:r>
                <a:rPr lang="en-US" sz="1600" b="1" dirty="0">
                  <a:latin typeface="Assistant Light" panose="00000400000000000000" pitchFamily="2" charset="-79"/>
                  <a:cs typeface="Assistant Light"/>
                </a:rPr>
                <a:t>Medical watch</a:t>
              </a:r>
              <a:endParaRPr lang="en-US" sz="1200" b="1" dirty="0">
                <a:latin typeface="Assistant Light" panose="00000400000000000000" pitchFamily="2" charset="-79"/>
                <a:cs typeface="Assistant Light" panose="00000400000000000000" pitchFamily="2" charset="-79"/>
              </a:endParaRPr>
            </a:p>
          </p:txBody>
        </p:sp>
        <p:sp>
          <p:nvSpPr>
            <p:cNvPr id="53" name="Rectangle 52">
              <a:extLst>
                <a:ext uri="{FF2B5EF4-FFF2-40B4-BE49-F238E27FC236}">
                  <a16:creationId xmlns:a16="http://schemas.microsoft.com/office/drawing/2014/main" id="{E55325E7-DFBD-462B-BB65-9578149BEAA4}"/>
                </a:ext>
              </a:extLst>
            </p:cNvPr>
            <p:cNvSpPr/>
            <p:nvPr/>
          </p:nvSpPr>
          <p:spPr>
            <a:xfrm>
              <a:off x="5269692" y="4941168"/>
              <a:ext cx="1445137" cy="338554"/>
            </a:xfrm>
            <a:prstGeom prst="rect">
              <a:avLst/>
            </a:prstGeom>
          </p:spPr>
          <p:txBody>
            <a:bodyPr wrap="square" anchor="t">
              <a:spAutoFit/>
            </a:bodyPr>
            <a:lstStyle/>
            <a:p>
              <a:pPr lvl="0" algn="ctr">
                <a:defRPr/>
              </a:pPr>
              <a:r>
                <a:rPr lang="en-US" sz="1600" b="1" dirty="0">
                  <a:latin typeface="Assistant Light" panose="00000400000000000000" pitchFamily="2" charset="-79"/>
                  <a:cs typeface="Assistant Light"/>
                </a:rPr>
                <a:t>Medical watch</a:t>
              </a:r>
              <a:endParaRPr lang="en-US" sz="1200" b="1" dirty="0">
                <a:latin typeface="Assistant Light" panose="00000400000000000000" pitchFamily="2" charset="-79"/>
                <a:cs typeface="Assistant Light" panose="00000400000000000000" pitchFamily="2" charset="-79"/>
              </a:endParaRPr>
            </a:p>
          </p:txBody>
        </p:sp>
      </p:grpSp>
      <p:sp>
        <p:nvSpPr>
          <p:cNvPr id="54" name="Rectangle 53">
            <a:extLst>
              <a:ext uri="{FF2B5EF4-FFF2-40B4-BE49-F238E27FC236}">
                <a16:creationId xmlns:a16="http://schemas.microsoft.com/office/drawing/2014/main" id="{BF71F4EA-F15E-4DB2-BAE1-60782C0168F6}"/>
              </a:ext>
            </a:extLst>
          </p:cNvPr>
          <p:cNvSpPr/>
          <p:nvPr/>
        </p:nvSpPr>
        <p:spPr>
          <a:xfrm>
            <a:off x="5951984" y="5309180"/>
            <a:ext cx="1878610" cy="584775"/>
          </a:xfrm>
          <a:prstGeom prst="rect">
            <a:avLst/>
          </a:prstGeom>
        </p:spPr>
        <p:txBody>
          <a:bodyPr wrap="square" anchor="t">
            <a:spAutoFit/>
          </a:bodyPr>
          <a:lstStyle/>
          <a:p>
            <a:pPr algn="ctr">
              <a:defRPr/>
            </a:pPr>
            <a:r>
              <a:rPr lang="en-US" sz="1600" b="1" dirty="0">
                <a:latin typeface="Assistant Light" panose="00000400000000000000" pitchFamily="2" charset="-79"/>
                <a:cs typeface="Assistant Light"/>
              </a:rPr>
              <a:t>Medical watch</a:t>
            </a:r>
            <a:endParaRPr kumimoji="0" lang="en-US" sz="1600" b="1"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endParaRPr>
          </a:p>
          <a:p>
            <a:pPr lvl="0" algn="ctr">
              <a:defRPr/>
            </a:pPr>
            <a:r>
              <a:rPr lang="en-US" sz="1600" b="1" dirty="0">
                <a:solidFill>
                  <a:prstClr val="black"/>
                </a:solidFill>
                <a:latin typeface="Assistant Light" panose="00000400000000000000" pitchFamily="2" charset="-79"/>
                <a:cs typeface="Assistant Light" panose="00000400000000000000" pitchFamily="2" charset="-79"/>
              </a:rPr>
              <a:t>System-On-Module</a:t>
            </a:r>
            <a:endParaRPr lang="en-US" sz="1200" b="1" dirty="0">
              <a:latin typeface="Assistant Light" panose="00000400000000000000" pitchFamily="2" charset="-79"/>
              <a:cs typeface="Assistant Light" panose="00000400000000000000" pitchFamily="2" charset="-79"/>
            </a:endParaRPr>
          </a:p>
        </p:txBody>
      </p:sp>
      <p:sp>
        <p:nvSpPr>
          <p:cNvPr id="55" name="Rectangle 54">
            <a:extLst>
              <a:ext uri="{FF2B5EF4-FFF2-40B4-BE49-F238E27FC236}">
                <a16:creationId xmlns:a16="http://schemas.microsoft.com/office/drawing/2014/main" id="{179DABD4-4659-48D6-94E8-FCB33F9F2452}"/>
              </a:ext>
            </a:extLst>
          </p:cNvPr>
          <p:cNvSpPr/>
          <p:nvPr/>
        </p:nvSpPr>
        <p:spPr>
          <a:xfrm>
            <a:off x="8681886" y="5489937"/>
            <a:ext cx="1878610" cy="830997"/>
          </a:xfrm>
          <a:prstGeom prst="rect">
            <a:avLst/>
          </a:prstGeom>
        </p:spPr>
        <p:txBody>
          <a:bodyPr wrap="square" anchor="t">
            <a:spAutoFit/>
          </a:bodyPr>
          <a:lstStyle/>
          <a:p>
            <a:pPr algn="ctr">
              <a:defRPr/>
            </a:pPr>
            <a:r>
              <a:rPr lang="en-US" sz="1600" b="1">
                <a:latin typeface="Assistant Light" panose="00000400000000000000" pitchFamily="2" charset="-79"/>
                <a:cs typeface="Assistant Light"/>
              </a:rPr>
              <a:t>Medical watch</a:t>
            </a:r>
            <a:endParaRPr kumimoji="0" lang="en-US" sz="1600" b="1"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endParaRPr>
          </a:p>
          <a:p>
            <a:pPr lvl="0" algn="ctr">
              <a:defRPr/>
            </a:pPr>
            <a:r>
              <a:rPr lang="en-US" sz="1600" b="1" dirty="0">
                <a:solidFill>
                  <a:prstClr val="black"/>
                </a:solidFill>
                <a:latin typeface="Assistant Light" panose="00000400000000000000" pitchFamily="2" charset="-79"/>
                <a:cs typeface="Assistant Light" panose="00000400000000000000" pitchFamily="2" charset="-79"/>
              </a:rPr>
              <a:t>System-On-Module</a:t>
            </a:r>
            <a:br>
              <a:rPr lang="en-US" sz="1600" b="1" dirty="0">
                <a:solidFill>
                  <a:prstClr val="black"/>
                </a:solidFill>
                <a:latin typeface="Assistant Light" panose="00000400000000000000" pitchFamily="2" charset="-79"/>
                <a:cs typeface="Assistant Light" panose="00000400000000000000" pitchFamily="2" charset="-79"/>
              </a:rPr>
            </a:br>
            <a:r>
              <a:rPr lang="en-US" sz="1600" b="1" dirty="0">
                <a:solidFill>
                  <a:prstClr val="black"/>
                </a:solidFill>
                <a:latin typeface="Assistant Light" panose="00000400000000000000" pitchFamily="2" charset="-79"/>
                <a:cs typeface="Assistant Light" panose="00000400000000000000" pitchFamily="2" charset="-79"/>
              </a:rPr>
              <a:t>Wristband</a:t>
            </a:r>
            <a:endParaRPr lang="en-US" sz="1200" b="1" dirty="0">
              <a:latin typeface="Assistant Light" panose="00000400000000000000" pitchFamily="2" charset="-79"/>
              <a:cs typeface="Assistant Light" panose="00000400000000000000" pitchFamily="2" charset="-79"/>
            </a:endParaRPr>
          </a:p>
        </p:txBody>
      </p:sp>
      <p:sp>
        <p:nvSpPr>
          <p:cNvPr id="51" name="Rectangle 50">
            <a:extLst>
              <a:ext uri="{FF2B5EF4-FFF2-40B4-BE49-F238E27FC236}">
                <a16:creationId xmlns:a16="http://schemas.microsoft.com/office/drawing/2014/main" id="{30D31E8F-C492-2C41-8E2E-64774A2C24EC}"/>
              </a:ext>
            </a:extLst>
          </p:cNvPr>
          <p:cNvSpPr/>
          <p:nvPr/>
        </p:nvSpPr>
        <p:spPr>
          <a:xfrm>
            <a:off x="659671" y="422775"/>
            <a:ext cx="8748697" cy="540917"/>
          </a:xfrm>
          <a:prstGeom prst="rect">
            <a:avLst/>
          </a:prstGeom>
        </p:spPr>
        <p:txBody>
          <a:bodyPr wrap="square">
            <a:spAutoFit/>
          </a:bodyPr>
          <a:lstStyle/>
          <a:p>
            <a:pPr>
              <a:lnSpc>
                <a:spcPts val="3420"/>
              </a:lnSpc>
            </a:pPr>
            <a:r>
              <a:rPr lang="en-US" sz="3600">
                <a:solidFill>
                  <a:srgbClr val="2567D1"/>
                </a:solidFill>
                <a:latin typeface="Assistant" pitchFamily="2" charset="-79"/>
                <a:ea typeface="Roboto" panose="02000000000000000000" pitchFamily="2" charset="0"/>
                <a:cs typeface="Assistant" pitchFamily="2" charset="-79"/>
              </a:rPr>
              <a:t>Roadmap</a:t>
            </a:r>
            <a:endParaRPr lang="en-GB" sz="3600">
              <a:solidFill>
                <a:srgbClr val="2567D1"/>
              </a:solidFill>
              <a:latin typeface="Assistant" pitchFamily="2" charset="-79"/>
              <a:ea typeface="Roboto" panose="02000000000000000000" pitchFamily="2" charset="0"/>
              <a:cs typeface="Assistant" pitchFamily="2" charset="-79"/>
            </a:endParaRPr>
          </a:p>
        </p:txBody>
      </p:sp>
    </p:spTree>
    <p:extLst>
      <p:ext uri="{BB962C8B-B14F-4D97-AF65-F5344CB8AC3E}">
        <p14:creationId xmlns:p14="http://schemas.microsoft.com/office/powerpoint/2010/main" val="1125472395"/>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D2D11CC-BAA6-4DAE-A826-8EE5DCB8340E}"/>
              </a:ext>
            </a:extLst>
          </p:cNvPr>
          <p:cNvSpPr/>
          <p:nvPr/>
        </p:nvSpPr>
        <p:spPr>
          <a:xfrm>
            <a:off x="837419" y="980728"/>
            <a:ext cx="4250469" cy="615553"/>
          </a:xfrm>
          <a:prstGeom prst="rect">
            <a:avLst/>
          </a:prstGeom>
        </p:spPr>
        <p:txBody>
          <a:bodyPr wrap="square">
            <a:spAutoFit/>
          </a:bodyPr>
          <a:lstStyle/>
          <a:p>
            <a:pPr algn="ctr"/>
            <a:r>
              <a:rPr lang="en-US" b="1">
                <a:solidFill>
                  <a:srgbClr val="2567D1"/>
                </a:solidFill>
                <a:latin typeface="Assistant" panose="00000500000000000000" pitchFamily="2" charset="-79"/>
                <a:ea typeface="Calibri" panose="020F0502020204030204" pitchFamily="34" charset="0"/>
                <a:cs typeface="Assistant" panose="00000500000000000000" pitchFamily="2" charset="-79"/>
              </a:rPr>
              <a:t>1</a:t>
            </a:r>
            <a:r>
              <a:rPr lang="en-US" b="1" baseline="30000">
                <a:solidFill>
                  <a:srgbClr val="2567D1"/>
                </a:solidFill>
                <a:latin typeface="Assistant" panose="00000500000000000000" pitchFamily="2" charset="-79"/>
                <a:ea typeface="Calibri" panose="020F0502020204030204" pitchFamily="34" charset="0"/>
                <a:cs typeface="Assistant" panose="00000500000000000000" pitchFamily="2" charset="-79"/>
              </a:rPr>
              <a:t>st</a:t>
            </a:r>
            <a:r>
              <a:rPr lang="en-US" b="1">
                <a:solidFill>
                  <a:srgbClr val="2567D1"/>
                </a:solidFill>
                <a:latin typeface="Assistant" panose="00000500000000000000" pitchFamily="2" charset="-79"/>
                <a:ea typeface="Calibri" panose="020F0502020204030204" pitchFamily="34" charset="0"/>
                <a:cs typeface="Assistant" panose="00000500000000000000" pitchFamily="2" charset="-79"/>
              </a:rPr>
              <a:t> (Preliminary) Clinical Trial - </a:t>
            </a:r>
            <a:r>
              <a:rPr lang="en-US" b="1">
                <a:solidFill>
                  <a:srgbClr val="2567D1"/>
                </a:solidFill>
                <a:latin typeface="Assistant" panose="00000500000000000000" pitchFamily="2" charset="-79"/>
                <a:cs typeface="Assistant" panose="00000500000000000000" pitchFamily="2" charset="-79"/>
              </a:rPr>
              <a:t>Q1 2019</a:t>
            </a:r>
          </a:p>
          <a:p>
            <a:pPr algn="ctr"/>
            <a:r>
              <a:rPr lang="en-US" sz="1600">
                <a:solidFill>
                  <a:srgbClr val="2567D1"/>
                </a:solidFill>
                <a:latin typeface="Assistant" panose="00000500000000000000" pitchFamily="2" charset="-79"/>
                <a:cs typeface="Assistant" panose="00000500000000000000" pitchFamily="2" charset="-79"/>
              </a:rPr>
              <a:t>Sourasky Medical Center</a:t>
            </a:r>
            <a:endParaRPr lang="en-GB" sz="1600">
              <a:solidFill>
                <a:srgbClr val="2567D1"/>
              </a:solidFill>
              <a:latin typeface="Assistant" panose="00000500000000000000" pitchFamily="2" charset="-79"/>
              <a:cs typeface="Assistant" panose="00000500000000000000" pitchFamily="2" charset="-79"/>
            </a:endParaRPr>
          </a:p>
        </p:txBody>
      </p:sp>
      <p:sp>
        <p:nvSpPr>
          <p:cNvPr id="5" name="Rectangle 4">
            <a:extLst>
              <a:ext uri="{FF2B5EF4-FFF2-40B4-BE49-F238E27FC236}">
                <a16:creationId xmlns:a16="http://schemas.microsoft.com/office/drawing/2014/main" id="{7248339D-AC75-4265-A831-ACE19E5C4557}"/>
              </a:ext>
            </a:extLst>
          </p:cNvPr>
          <p:cNvSpPr/>
          <p:nvPr/>
        </p:nvSpPr>
        <p:spPr>
          <a:xfrm>
            <a:off x="6888088" y="980728"/>
            <a:ext cx="4510054" cy="861774"/>
          </a:xfrm>
          <a:prstGeom prst="rect">
            <a:avLst/>
          </a:prstGeom>
        </p:spPr>
        <p:txBody>
          <a:bodyPr wrap="square">
            <a:spAutoFit/>
          </a:bodyPr>
          <a:lstStyle/>
          <a:p>
            <a:pPr algn="ctr"/>
            <a:r>
              <a:rPr lang="en-US" b="1">
                <a:solidFill>
                  <a:srgbClr val="2567D1"/>
                </a:solidFill>
                <a:latin typeface="Assistant" panose="00000500000000000000" pitchFamily="2" charset="-79"/>
                <a:cs typeface="Assistant" panose="00000500000000000000" pitchFamily="2" charset="-79"/>
              </a:rPr>
              <a:t>2</a:t>
            </a:r>
            <a:r>
              <a:rPr lang="en-US" b="1" baseline="30000">
                <a:solidFill>
                  <a:srgbClr val="2567D1"/>
                </a:solidFill>
                <a:latin typeface="Assistant" panose="00000500000000000000" pitchFamily="2" charset="-79"/>
                <a:cs typeface="Assistant" panose="00000500000000000000" pitchFamily="2" charset="-79"/>
              </a:rPr>
              <a:t>nd</a:t>
            </a:r>
            <a:r>
              <a:rPr lang="en-US" b="1">
                <a:solidFill>
                  <a:srgbClr val="2567D1"/>
                </a:solidFill>
                <a:latin typeface="Assistant" panose="00000500000000000000" pitchFamily="2" charset="-79"/>
                <a:cs typeface="Assistant" panose="00000500000000000000" pitchFamily="2" charset="-79"/>
              </a:rPr>
              <a:t> (Pivotal) Clinical Trial – Q4 2019</a:t>
            </a:r>
          </a:p>
          <a:p>
            <a:pPr algn="ctr"/>
            <a:r>
              <a:rPr lang="en-US" sz="1600">
                <a:solidFill>
                  <a:srgbClr val="2567D1"/>
                </a:solidFill>
                <a:latin typeface="Assistant" panose="00000500000000000000" pitchFamily="2" charset="-79"/>
                <a:cs typeface="Assistant" panose="00000500000000000000" pitchFamily="2" charset="-79"/>
              </a:rPr>
              <a:t>Sourasky Medical Center, Rambam Medical Center, Sheba Medical Center</a:t>
            </a:r>
            <a:endParaRPr lang="en-GB" sz="1600">
              <a:solidFill>
                <a:srgbClr val="2567D1"/>
              </a:solidFill>
              <a:latin typeface="Assistant" panose="00000500000000000000" pitchFamily="2" charset="-79"/>
              <a:cs typeface="Assistant" panose="00000500000000000000" pitchFamily="2" charset="-79"/>
            </a:endParaRPr>
          </a:p>
        </p:txBody>
      </p:sp>
      <p:sp>
        <p:nvSpPr>
          <p:cNvPr id="23" name="Rectangle 22">
            <a:extLst>
              <a:ext uri="{FF2B5EF4-FFF2-40B4-BE49-F238E27FC236}">
                <a16:creationId xmlns:a16="http://schemas.microsoft.com/office/drawing/2014/main" id="{C733C203-9A53-4BCF-AC32-AAE03F9D4758}"/>
              </a:ext>
            </a:extLst>
          </p:cNvPr>
          <p:cNvSpPr/>
          <p:nvPr/>
        </p:nvSpPr>
        <p:spPr>
          <a:xfrm>
            <a:off x="839416" y="5974899"/>
            <a:ext cx="3808689" cy="584775"/>
          </a:xfrm>
          <a:prstGeom prst="rect">
            <a:avLst/>
          </a:prstGeom>
        </p:spPr>
        <p:txBody>
          <a:bodyPr wrap="square">
            <a:spAutoFit/>
          </a:bodyPr>
          <a:lstStyle/>
          <a:p>
            <a:r>
              <a:rPr lang="en-US" sz="1600">
                <a:solidFill>
                  <a:schemeClr val="tx1">
                    <a:lumMod val="95000"/>
                    <a:lumOff val="5000"/>
                  </a:schemeClr>
                </a:solidFill>
                <a:latin typeface="Assistant" panose="00000500000000000000" pitchFamily="2" charset="-79"/>
                <a:cs typeface="Assistant" panose="00000500000000000000" pitchFamily="2" charset="-79"/>
              </a:rPr>
              <a:t>over 96% beat-to-beat sensitivity between ECG and PPG across  24 patients </a:t>
            </a:r>
            <a:endParaRPr lang="en-GB" sz="1600">
              <a:solidFill>
                <a:schemeClr val="tx1">
                  <a:lumMod val="95000"/>
                  <a:lumOff val="5000"/>
                </a:schemeClr>
              </a:solidFill>
              <a:latin typeface="Assistant" panose="00000500000000000000" pitchFamily="2" charset="-79"/>
              <a:cs typeface="Assistant" panose="00000500000000000000" pitchFamily="2" charset="-79"/>
            </a:endParaRPr>
          </a:p>
        </p:txBody>
      </p:sp>
      <p:sp>
        <p:nvSpPr>
          <p:cNvPr id="45" name="Rectangle 44">
            <a:extLst>
              <a:ext uri="{FF2B5EF4-FFF2-40B4-BE49-F238E27FC236}">
                <a16:creationId xmlns:a16="http://schemas.microsoft.com/office/drawing/2014/main" id="{57BA31D9-52FF-4838-B21E-B00CD215184E}"/>
              </a:ext>
            </a:extLst>
          </p:cNvPr>
          <p:cNvSpPr/>
          <p:nvPr/>
        </p:nvSpPr>
        <p:spPr>
          <a:xfrm>
            <a:off x="6744072" y="5974899"/>
            <a:ext cx="5081776" cy="584775"/>
          </a:xfrm>
          <a:prstGeom prst="rect">
            <a:avLst/>
          </a:prstGeom>
        </p:spPr>
        <p:txBody>
          <a:bodyPr wrap="square">
            <a:spAutoFit/>
          </a:bodyPr>
          <a:lstStyle/>
          <a:p>
            <a:r>
              <a:rPr lang="en-US" sz="1600">
                <a:solidFill>
                  <a:schemeClr val="tx1">
                    <a:lumMod val="95000"/>
                    <a:lumOff val="5000"/>
                  </a:schemeClr>
                </a:solidFill>
                <a:latin typeface="Assistant" panose="00000500000000000000" pitchFamily="2" charset="-79"/>
                <a:cs typeface="Assistant" panose="00000500000000000000" pitchFamily="2" charset="-79"/>
              </a:rPr>
              <a:t>over 95% consistency between medical watch and cardiologist diagnostic of AF detection across </a:t>
            </a:r>
            <a:r>
              <a:rPr lang="en-US" sz="1600">
                <a:latin typeface="Assistant" panose="00000500000000000000" pitchFamily="2" charset="-79"/>
                <a:cs typeface="Assistant" panose="00000500000000000000" pitchFamily="2" charset="-79"/>
              </a:rPr>
              <a:t>30</a:t>
            </a:r>
            <a:r>
              <a:rPr lang="en-US" sz="1600">
                <a:solidFill>
                  <a:schemeClr val="tx1">
                    <a:lumMod val="95000"/>
                    <a:lumOff val="5000"/>
                  </a:schemeClr>
                </a:solidFill>
                <a:latin typeface="Assistant" panose="00000500000000000000" pitchFamily="2" charset="-79"/>
                <a:cs typeface="Assistant" panose="00000500000000000000" pitchFamily="2" charset="-79"/>
              </a:rPr>
              <a:t> patients  </a:t>
            </a:r>
            <a:endParaRPr lang="en-GB" sz="1600">
              <a:solidFill>
                <a:schemeClr val="tx1">
                  <a:lumMod val="95000"/>
                  <a:lumOff val="5000"/>
                </a:schemeClr>
              </a:solidFill>
              <a:latin typeface="Assistant" panose="00000500000000000000" pitchFamily="2" charset="-79"/>
              <a:cs typeface="Assistant" panose="00000500000000000000" pitchFamily="2" charset="-79"/>
            </a:endParaRPr>
          </a:p>
        </p:txBody>
      </p:sp>
      <p:pic>
        <p:nvPicPr>
          <p:cNvPr id="52" name="Picture 51" descr="A person sitting at a desk in front of a computer&#10;&#10;Description automatically generated">
            <a:extLst>
              <a:ext uri="{FF2B5EF4-FFF2-40B4-BE49-F238E27FC236}">
                <a16:creationId xmlns:a16="http://schemas.microsoft.com/office/drawing/2014/main" id="{F0C75921-B1AC-4C7E-8302-9CF9F1724584}"/>
              </a:ext>
            </a:extLst>
          </p:cNvPr>
          <p:cNvPicPr>
            <a:picLocks noChangeAspect="1"/>
          </p:cNvPicPr>
          <p:nvPr/>
        </p:nvPicPr>
        <p:blipFill rotWithShape="1">
          <a:blip r:embed="rId2">
            <a:extLst>
              <a:ext uri="{28A0092B-C50C-407E-A947-70E740481C1C}">
                <a14:useLocalDpi xmlns:a14="http://schemas.microsoft.com/office/drawing/2010/main" val="0"/>
              </a:ext>
            </a:extLst>
          </a:blip>
          <a:srcRect l="24592" r="-15359"/>
          <a:stretch/>
        </p:blipFill>
        <p:spPr>
          <a:xfrm>
            <a:off x="7110225" y="1975512"/>
            <a:ext cx="4575949" cy="3421867"/>
          </a:xfrm>
          <a:prstGeom prst="rect">
            <a:avLst/>
          </a:prstGeom>
        </p:spPr>
      </p:pic>
      <p:grpSp>
        <p:nvGrpSpPr>
          <p:cNvPr id="3" name="Group 2">
            <a:extLst>
              <a:ext uri="{FF2B5EF4-FFF2-40B4-BE49-F238E27FC236}">
                <a16:creationId xmlns:a16="http://schemas.microsoft.com/office/drawing/2014/main" id="{57E93276-6D11-468E-80C4-42E0B9925D20}"/>
              </a:ext>
            </a:extLst>
          </p:cNvPr>
          <p:cNvGrpSpPr/>
          <p:nvPr/>
        </p:nvGrpSpPr>
        <p:grpSpPr>
          <a:xfrm>
            <a:off x="839416" y="1628800"/>
            <a:ext cx="4858445" cy="4259694"/>
            <a:chOff x="1022228" y="1628800"/>
            <a:chExt cx="4858445" cy="4259694"/>
          </a:xfrm>
        </p:grpSpPr>
        <p:pic>
          <p:nvPicPr>
            <p:cNvPr id="55" name="Picture 54" descr="\\192.168.1.2\Data\Pictures and Videos\Pictures\Analysis and report tool - screenshot.png">
              <a:extLst>
                <a:ext uri="{FF2B5EF4-FFF2-40B4-BE49-F238E27FC236}">
                  <a16:creationId xmlns:a16="http://schemas.microsoft.com/office/drawing/2014/main" id="{580FE624-C3FF-4ADD-B6C0-ED51ED1ADC4D}"/>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l="3414" t="55011" r="34656" b="5033"/>
            <a:stretch/>
          </p:blipFill>
          <p:spPr bwMode="auto">
            <a:xfrm>
              <a:off x="1200152" y="4171358"/>
              <a:ext cx="4608511" cy="1442806"/>
            </a:xfrm>
            <a:prstGeom prst="rect">
              <a:avLst/>
            </a:prstGeom>
            <a:noFill/>
            <a:ln>
              <a:noFill/>
            </a:ln>
          </p:spPr>
        </p:pic>
        <p:pic>
          <p:nvPicPr>
            <p:cNvPr id="6" name="Picture 5" descr="\\192.168.1.2\Data\Pictures and Videos\Pictures\Analysis and report tool - screenshot.png">
              <a:extLst>
                <a:ext uri="{FF2B5EF4-FFF2-40B4-BE49-F238E27FC236}">
                  <a16:creationId xmlns:a16="http://schemas.microsoft.com/office/drawing/2014/main" id="{7E662436-559B-4838-B71C-C4F9713660C0}"/>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l="3408" t="8994" r="34662" b="50980"/>
            <a:stretch/>
          </p:blipFill>
          <p:spPr bwMode="auto">
            <a:xfrm>
              <a:off x="1200152" y="2330315"/>
              <a:ext cx="4608511" cy="1445350"/>
            </a:xfrm>
            <a:prstGeom prst="rect">
              <a:avLst/>
            </a:prstGeom>
            <a:noFill/>
            <a:ln>
              <a:noFill/>
            </a:ln>
          </p:spPr>
        </p:pic>
        <p:grpSp>
          <p:nvGrpSpPr>
            <p:cNvPr id="7" name="Group 80">
              <a:extLst>
                <a:ext uri="{FF2B5EF4-FFF2-40B4-BE49-F238E27FC236}">
                  <a16:creationId xmlns:a16="http://schemas.microsoft.com/office/drawing/2014/main" id="{8B2811F4-8358-4EB8-B04D-3F8A0011F223}"/>
                </a:ext>
              </a:extLst>
            </p:cNvPr>
            <p:cNvGrpSpPr/>
            <p:nvPr/>
          </p:nvGrpSpPr>
          <p:grpSpPr>
            <a:xfrm>
              <a:off x="1023539" y="4110835"/>
              <a:ext cx="784978" cy="542530"/>
              <a:chOff x="4152445" y="2870000"/>
              <a:chExt cx="667548" cy="461369"/>
            </a:xfrm>
          </p:grpSpPr>
          <p:sp>
            <p:nvSpPr>
              <p:cNvPr id="8" name="Rectangle 7">
                <a:extLst>
                  <a:ext uri="{FF2B5EF4-FFF2-40B4-BE49-F238E27FC236}">
                    <a16:creationId xmlns:a16="http://schemas.microsoft.com/office/drawing/2014/main" id="{499267D0-684F-46C0-86FC-BB106211BD5A}"/>
                  </a:ext>
                </a:extLst>
              </p:cNvPr>
              <p:cNvSpPr/>
              <p:nvPr/>
            </p:nvSpPr>
            <p:spPr>
              <a:xfrm>
                <a:off x="4152445" y="2870000"/>
                <a:ext cx="611977"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60D15591-072C-42D8-B6C7-2C55D82C9252}"/>
                  </a:ext>
                </a:extLst>
              </p:cNvPr>
              <p:cNvSpPr/>
              <p:nvPr/>
            </p:nvSpPr>
            <p:spPr>
              <a:xfrm>
                <a:off x="4208016" y="2893202"/>
                <a:ext cx="611977" cy="287907"/>
              </a:xfrm>
              <a:prstGeom prst="rect">
                <a:avLst/>
              </a:prstGeom>
            </p:spPr>
            <p:txBody>
              <a:bodyPr wrap="square">
                <a:spAutoFit/>
              </a:bodyPr>
              <a:lstStyle/>
              <a:p>
                <a:r>
                  <a:rPr lang="en-GB" sz="1600">
                    <a:solidFill>
                      <a:schemeClr val="bg1"/>
                    </a:solidFill>
                    <a:latin typeface="Assistant ExtraBold" panose="00000900000000000000" pitchFamily="2" charset="-79"/>
                    <a:ea typeface="Roboto" panose="02000000000000000000" pitchFamily="2" charset="0"/>
                    <a:cs typeface="Assistant ExtraBold" panose="00000900000000000000" pitchFamily="2" charset="-79"/>
                  </a:rPr>
                  <a:t>PPG</a:t>
                </a:r>
                <a:endParaRPr lang="en-GB" sz="2000">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10" name="Isosceles Triangle 9">
                <a:extLst>
                  <a:ext uri="{FF2B5EF4-FFF2-40B4-BE49-F238E27FC236}">
                    <a16:creationId xmlns:a16="http://schemas.microsoft.com/office/drawing/2014/main" id="{A6F9432B-ED0E-439A-8051-FC8B71BADBEE}"/>
                  </a:ext>
                </a:extLst>
              </p:cNvPr>
              <p:cNvSpPr/>
              <p:nvPr/>
            </p:nvSpPr>
            <p:spPr>
              <a:xfrm rot="10800000" flipH="1">
                <a:off x="4154164" y="3188764"/>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80">
              <a:extLst>
                <a:ext uri="{FF2B5EF4-FFF2-40B4-BE49-F238E27FC236}">
                  <a16:creationId xmlns:a16="http://schemas.microsoft.com/office/drawing/2014/main" id="{14B583AC-C429-4AA0-A69E-CF17A41FBF31}"/>
                </a:ext>
              </a:extLst>
            </p:cNvPr>
            <p:cNvGrpSpPr/>
            <p:nvPr/>
          </p:nvGrpSpPr>
          <p:grpSpPr>
            <a:xfrm>
              <a:off x="1022228" y="2197047"/>
              <a:ext cx="784981" cy="542531"/>
              <a:chOff x="4152444" y="2869999"/>
              <a:chExt cx="667550" cy="461370"/>
            </a:xfrm>
          </p:grpSpPr>
          <p:sp>
            <p:nvSpPr>
              <p:cNvPr id="12" name="Rectangle 11">
                <a:extLst>
                  <a:ext uri="{FF2B5EF4-FFF2-40B4-BE49-F238E27FC236}">
                    <a16:creationId xmlns:a16="http://schemas.microsoft.com/office/drawing/2014/main" id="{A9919CC2-92CE-4CE7-B0AE-F1464660A556}"/>
                  </a:ext>
                </a:extLst>
              </p:cNvPr>
              <p:cNvSpPr/>
              <p:nvPr/>
            </p:nvSpPr>
            <p:spPr>
              <a:xfrm>
                <a:off x="4152444" y="2869999"/>
                <a:ext cx="667550"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54AE9B0C-3B15-488B-8758-10DBCD8CEE57}"/>
                  </a:ext>
                </a:extLst>
              </p:cNvPr>
              <p:cNvSpPr/>
              <p:nvPr/>
            </p:nvSpPr>
            <p:spPr>
              <a:xfrm>
                <a:off x="4208016" y="2893202"/>
                <a:ext cx="611977" cy="287907"/>
              </a:xfrm>
              <a:prstGeom prst="rect">
                <a:avLst/>
              </a:prstGeom>
            </p:spPr>
            <p:txBody>
              <a:bodyPr wrap="square">
                <a:spAutoFit/>
              </a:bodyPr>
              <a:lstStyle/>
              <a:p>
                <a:r>
                  <a:rPr lang="en-GB" sz="1600">
                    <a:solidFill>
                      <a:schemeClr val="bg1"/>
                    </a:solidFill>
                    <a:latin typeface="Assistant ExtraBold" panose="00000900000000000000" pitchFamily="2" charset="-79"/>
                    <a:ea typeface="Roboto" panose="02000000000000000000" pitchFamily="2" charset="0"/>
                    <a:cs typeface="Assistant ExtraBold" panose="00000900000000000000" pitchFamily="2" charset="-79"/>
                  </a:rPr>
                  <a:t>ECG</a:t>
                </a:r>
                <a:endParaRPr lang="en-GB" sz="2000">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14" name="Isosceles Triangle 13">
                <a:extLst>
                  <a:ext uri="{FF2B5EF4-FFF2-40B4-BE49-F238E27FC236}">
                    <a16:creationId xmlns:a16="http://schemas.microsoft.com/office/drawing/2014/main" id="{C377DF75-87FA-4E5B-B7BC-B92B214BA535}"/>
                  </a:ext>
                </a:extLst>
              </p:cNvPr>
              <p:cNvSpPr/>
              <p:nvPr/>
            </p:nvSpPr>
            <p:spPr>
              <a:xfrm rot="10800000" flipH="1">
                <a:off x="4154164" y="3188764"/>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3" name="Group 32">
              <a:extLst>
                <a:ext uri="{FF2B5EF4-FFF2-40B4-BE49-F238E27FC236}">
                  <a16:creationId xmlns:a16="http://schemas.microsoft.com/office/drawing/2014/main" id="{F6F48A90-335B-4EB8-9800-CAA06D98B086}"/>
                </a:ext>
              </a:extLst>
            </p:cNvPr>
            <p:cNvGrpSpPr/>
            <p:nvPr/>
          </p:nvGrpSpPr>
          <p:grpSpPr>
            <a:xfrm>
              <a:off x="4425685" y="1628800"/>
              <a:ext cx="288001" cy="288000"/>
              <a:chOff x="1532141" y="985276"/>
              <a:chExt cx="297357" cy="297357"/>
            </a:xfrm>
          </p:grpSpPr>
          <p:sp>
            <p:nvSpPr>
              <p:cNvPr id="34" name="Oval 33">
                <a:extLst>
                  <a:ext uri="{FF2B5EF4-FFF2-40B4-BE49-F238E27FC236}">
                    <a16:creationId xmlns:a16="http://schemas.microsoft.com/office/drawing/2014/main" id="{D9DE5001-BC9E-4DAD-94D1-4B4F8AA7EDE7}"/>
                  </a:ext>
                </a:extLst>
              </p:cNvPr>
              <p:cNvSpPr/>
              <p:nvPr/>
            </p:nvSpPr>
            <p:spPr>
              <a:xfrm>
                <a:off x="15321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5" name="Graphic 68">
                <a:extLst>
                  <a:ext uri="{FF2B5EF4-FFF2-40B4-BE49-F238E27FC236}">
                    <a16:creationId xmlns:a16="http://schemas.microsoft.com/office/drawing/2014/main" id="{BAE124CE-5811-4308-963C-B4745A1A701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610052" y="1059381"/>
                <a:ext cx="163708" cy="149146"/>
              </a:xfrm>
              <a:prstGeom prst="rect">
                <a:avLst/>
              </a:prstGeom>
            </p:spPr>
          </p:pic>
        </p:grpSp>
        <p:sp>
          <p:nvSpPr>
            <p:cNvPr id="56" name="Rectangle 55">
              <a:extLst>
                <a:ext uri="{FF2B5EF4-FFF2-40B4-BE49-F238E27FC236}">
                  <a16:creationId xmlns:a16="http://schemas.microsoft.com/office/drawing/2014/main" id="{C7648AC8-67AB-4D4F-8363-682B98E13646}"/>
                </a:ext>
              </a:extLst>
            </p:cNvPr>
            <p:cNvSpPr/>
            <p:nvPr/>
          </p:nvSpPr>
          <p:spPr>
            <a:xfrm>
              <a:off x="4586491" y="4266474"/>
              <a:ext cx="1294182" cy="12121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Oval 59">
              <a:extLst>
                <a:ext uri="{FF2B5EF4-FFF2-40B4-BE49-F238E27FC236}">
                  <a16:creationId xmlns:a16="http://schemas.microsoft.com/office/drawing/2014/main" id="{53512D02-712B-4D51-A082-CDBDB312CC90}"/>
                </a:ext>
              </a:extLst>
            </p:cNvPr>
            <p:cNvSpPr/>
            <p:nvPr/>
          </p:nvSpPr>
          <p:spPr>
            <a:xfrm>
              <a:off x="1783936" y="2402974"/>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Oval 60">
              <a:extLst>
                <a:ext uri="{FF2B5EF4-FFF2-40B4-BE49-F238E27FC236}">
                  <a16:creationId xmlns:a16="http://schemas.microsoft.com/office/drawing/2014/main" id="{68D9B242-C2E1-49DC-8065-8E1AA923F9A7}"/>
                </a:ext>
              </a:extLst>
            </p:cNvPr>
            <p:cNvSpPr/>
            <p:nvPr/>
          </p:nvSpPr>
          <p:spPr>
            <a:xfrm>
              <a:off x="1230427" y="2531089"/>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val 61">
              <a:extLst>
                <a:ext uri="{FF2B5EF4-FFF2-40B4-BE49-F238E27FC236}">
                  <a16:creationId xmlns:a16="http://schemas.microsoft.com/office/drawing/2014/main" id="{C50BA441-442F-43AC-A4D8-88BF398545E3}"/>
                </a:ext>
              </a:extLst>
            </p:cNvPr>
            <p:cNvSpPr/>
            <p:nvPr/>
          </p:nvSpPr>
          <p:spPr>
            <a:xfrm>
              <a:off x="2908463" y="2351545"/>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Oval 62">
              <a:extLst>
                <a:ext uri="{FF2B5EF4-FFF2-40B4-BE49-F238E27FC236}">
                  <a16:creationId xmlns:a16="http://schemas.microsoft.com/office/drawing/2014/main" id="{6B6C9BF9-B1DD-42C0-8D74-0617673599D6}"/>
                </a:ext>
              </a:extLst>
            </p:cNvPr>
            <p:cNvSpPr/>
            <p:nvPr/>
          </p:nvSpPr>
          <p:spPr>
            <a:xfrm>
              <a:off x="2359436" y="2581271"/>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Oval 71">
              <a:extLst>
                <a:ext uri="{FF2B5EF4-FFF2-40B4-BE49-F238E27FC236}">
                  <a16:creationId xmlns:a16="http://schemas.microsoft.com/office/drawing/2014/main" id="{EE46C75E-BAA9-41DD-8627-68EACDF58AF9}"/>
                </a:ext>
              </a:extLst>
            </p:cNvPr>
            <p:cNvSpPr/>
            <p:nvPr/>
          </p:nvSpPr>
          <p:spPr>
            <a:xfrm>
              <a:off x="2908463" y="4409358"/>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Oval 72">
              <a:extLst>
                <a:ext uri="{FF2B5EF4-FFF2-40B4-BE49-F238E27FC236}">
                  <a16:creationId xmlns:a16="http://schemas.microsoft.com/office/drawing/2014/main" id="{1818C56E-4EAF-4324-AD51-04D4AEA8F776}"/>
                </a:ext>
              </a:extLst>
            </p:cNvPr>
            <p:cNvSpPr/>
            <p:nvPr/>
          </p:nvSpPr>
          <p:spPr>
            <a:xfrm>
              <a:off x="2359436" y="429949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Oval 73">
              <a:extLst>
                <a:ext uri="{FF2B5EF4-FFF2-40B4-BE49-F238E27FC236}">
                  <a16:creationId xmlns:a16="http://schemas.microsoft.com/office/drawing/2014/main" id="{5905768F-9E5D-4A75-90FF-1BD7A396C87C}"/>
                </a:ext>
              </a:extLst>
            </p:cNvPr>
            <p:cNvSpPr/>
            <p:nvPr/>
          </p:nvSpPr>
          <p:spPr>
            <a:xfrm>
              <a:off x="1783936" y="430520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Rectangle 74">
              <a:extLst>
                <a:ext uri="{FF2B5EF4-FFF2-40B4-BE49-F238E27FC236}">
                  <a16:creationId xmlns:a16="http://schemas.microsoft.com/office/drawing/2014/main" id="{A878AC99-98C4-445B-8C25-D120C3F01317}"/>
                </a:ext>
              </a:extLst>
            </p:cNvPr>
            <p:cNvSpPr/>
            <p:nvPr/>
          </p:nvSpPr>
          <p:spPr>
            <a:xfrm>
              <a:off x="4586491" y="2414388"/>
              <a:ext cx="1294182" cy="13077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a:extLst>
                <a:ext uri="{FF2B5EF4-FFF2-40B4-BE49-F238E27FC236}">
                  <a16:creationId xmlns:a16="http://schemas.microsoft.com/office/drawing/2014/main" id="{DE73927E-F7E1-4B20-8B67-75964E5C9979}"/>
                </a:ext>
              </a:extLst>
            </p:cNvPr>
            <p:cNvSpPr/>
            <p:nvPr/>
          </p:nvSpPr>
          <p:spPr>
            <a:xfrm>
              <a:off x="3247004" y="2065125"/>
              <a:ext cx="1349029" cy="3815992"/>
            </a:xfrm>
            <a:prstGeom prst="rect">
              <a:avLst/>
            </a:prstGeom>
            <a:gradFill flip="none" rotWithShape="1">
              <a:gsLst>
                <a:gs pos="0">
                  <a:srgbClr val="2567D1">
                    <a:alpha val="18000"/>
                  </a:srgbClr>
                </a:gs>
                <a:gs pos="100000">
                  <a:schemeClr val="bg1">
                    <a:alpha val="0"/>
                    <a:lumMod val="0"/>
                    <a:lumOff val="10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Oval 84">
              <a:extLst>
                <a:ext uri="{FF2B5EF4-FFF2-40B4-BE49-F238E27FC236}">
                  <a16:creationId xmlns:a16="http://schemas.microsoft.com/office/drawing/2014/main" id="{964C6021-60ED-4078-BCB6-45E8425AC9A0}"/>
                </a:ext>
              </a:extLst>
            </p:cNvPr>
            <p:cNvSpPr/>
            <p:nvPr/>
          </p:nvSpPr>
          <p:spPr>
            <a:xfrm>
              <a:off x="4354984" y="2312493"/>
              <a:ext cx="456418" cy="456418"/>
            </a:xfrm>
            <a:prstGeom prst="ellipse">
              <a:avLst/>
            </a:prstGeom>
            <a:gradFill flip="none" rotWithShape="1">
              <a:gsLst>
                <a:gs pos="0">
                  <a:srgbClr val="FF0000">
                    <a:alpha val="42000"/>
                  </a:srgbClr>
                </a:gs>
                <a:gs pos="100000">
                  <a:schemeClr val="bg1">
                    <a:alpha val="0"/>
                    <a:lumMod val="0"/>
                    <a:lumOff val="100000"/>
                  </a:scheme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Oval 85">
              <a:extLst>
                <a:ext uri="{FF2B5EF4-FFF2-40B4-BE49-F238E27FC236}">
                  <a16:creationId xmlns:a16="http://schemas.microsoft.com/office/drawing/2014/main" id="{1198EB08-B1A3-472F-92D6-028613D81A17}"/>
                </a:ext>
              </a:extLst>
            </p:cNvPr>
            <p:cNvSpPr/>
            <p:nvPr/>
          </p:nvSpPr>
          <p:spPr>
            <a:xfrm>
              <a:off x="4350222" y="4363402"/>
              <a:ext cx="456418" cy="456418"/>
            </a:xfrm>
            <a:prstGeom prst="ellipse">
              <a:avLst/>
            </a:prstGeom>
            <a:gradFill flip="none" rotWithShape="1">
              <a:gsLst>
                <a:gs pos="0">
                  <a:srgbClr val="FF0000">
                    <a:alpha val="42000"/>
                  </a:srgbClr>
                </a:gs>
                <a:gs pos="100000">
                  <a:schemeClr val="bg1">
                    <a:alpha val="0"/>
                    <a:lumMod val="100000"/>
                  </a:scheme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3" name="Straight Connector 82">
              <a:extLst>
                <a:ext uri="{FF2B5EF4-FFF2-40B4-BE49-F238E27FC236}">
                  <a16:creationId xmlns:a16="http://schemas.microsoft.com/office/drawing/2014/main" id="{4BAFCE2D-E161-4356-B7D8-45B0B40AC3CB}"/>
                </a:ext>
              </a:extLst>
            </p:cNvPr>
            <p:cNvCxnSpPr>
              <a:cxnSpLocks/>
            </p:cNvCxnSpPr>
            <p:nvPr/>
          </p:nvCxnSpPr>
          <p:spPr>
            <a:xfrm>
              <a:off x="4579195" y="2072502"/>
              <a:ext cx="0" cy="3815992"/>
            </a:xfrm>
            <a:prstGeom prst="line">
              <a:avLst/>
            </a:prstGeom>
            <a:ln w="3175">
              <a:solidFill>
                <a:srgbClr val="2567D1"/>
              </a:solidFill>
              <a:prstDash val="lg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6F5EE83A-51D2-49E4-B0DD-D3BF79115E95}"/>
                </a:ext>
              </a:extLst>
            </p:cNvPr>
            <p:cNvSpPr/>
            <p:nvPr/>
          </p:nvSpPr>
          <p:spPr>
            <a:xfrm>
              <a:off x="3457611" y="246526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Oval 70">
              <a:extLst>
                <a:ext uri="{FF2B5EF4-FFF2-40B4-BE49-F238E27FC236}">
                  <a16:creationId xmlns:a16="http://schemas.microsoft.com/office/drawing/2014/main" id="{E6A4E17D-DF85-49C0-A20E-6E365124D627}"/>
                </a:ext>
              </a:extLst>
            </p:cNvPr>
            <p:cNvSpPr/>
            <p:nvPr/>
          </p:nvSpPr>
          <p:spPr>
            <a:xfrm>
              <a:off x="3459252" y="4518379"/>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Oval 66">
              <a:extLst>
                <a:ext uri="{FF2B5EF4-FFF2-40B4-BE49-F238E27FC236}">
                  <a16:creationId xmlns:a16="http://schemas.microsoft.com/office/drawing/2014/main" id="{00F1B9E0-783F-4170-AE84-488810E7B889}"/>
                </a:ext>
              </a:extLst>
            </p:cNvPr>
            <p:cNvSpPr/>
            <p:nvPr/>
          </p:nvSpPr>
          <p:spPr>
            <a:xfrm>
              <a:off x="4551050" y="4559185"/>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Oval 75">
              <a:extLst>
                <a:ext uri="{FF2B5EF4-FFF2-40B4-BE49-F238E27FC236}">
                  <a16:creationId xmlns:a16="http://schemas.microsoft.com/office/drawing/2014/main" id="{BC64EF5B-1942-496F-A1DD-AF7986685A5D}"/>
                </a:ext>
              </a:extLst>
            </p:cNvPr>
            <p:cNvSpPr/>
            <p:nvPr/>
          </p:nvSpPr>
          <p:spPr>
            <a:xfrm>
              <a:off x="4008492" y="4465727"/>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Oval 76">
              <a:extLst>
                <a:ext uri="{FF2B5EF4-FFF2-40B4-BE49-F238E27FC236}">
                  <a16:creationId xmlns:a16="http://schemas.microsoft.com/office/drawing/2014/main" id="{6425C6A6-1DFD-4DC5-A3FB-43B2F05B499D}"/>
                </a:ext>
              </a:extLst>
            </p:cNvPr>
            <p:cNvSpPr/>
            <p:nvPr/>
          </p:nvSpPr>
          <p:spPr>
            <a:xfrm>
              <a:off x="4551050" y="250708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Oval 77">
              <a:extLst>
                <a:ext uri="{FF2B5EF4-FFF2-40B4-BE49-F238E27FC236}">
                  <a16:creationId xmlns:a16="http://schemas.microsoft.com/office/drawing/2014/main" id="{FC1BC896-F75F-49B4-A0F0-C995F3A8CFA8}"/>
                </a:ext>
              </a:extLst>
            </p:cNvPr>
            <p:cNvSpPr/>
            <p:nvPr/>
          </p:nvSpPr>
          <p:spPr>
            <a:xfrm>
              <a:off x="4008492" y="2414388"/>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50" name="Picture 49" descr="A close up of a device&#10;&#10;Description automatically generated">
            <a:extLst>
              <a:ext uri="{FF2B5EF4-FFF2-40B4-BE49-F238E27FC236}">
                <a16:creationId xmlns:a16="http://schemas.microsoft.com/office/drawing/2014/main" id="{EB9B6204-0984-456C-A6B0-0A4AE2FCFA0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65832" y="3091125"/>
            <a:ext cx="2566467" cy="3074179"/>
          </a:xfrm>
          <a:prstGeom prst="rect">
            <a:avLst/>
          </a:prstGeom>
          <a:effectLst>
            <a:outerShdw blurRad="215900" dist="38100" dir="13800000" sx="101000" sy="101000" algn="r" rotWithShape="0">
              <a:schemeClr val="bg1">
                <a:alpha val="41000"/>
              </a:schemeClr>
            </a:outerShdw>
          </a:effectLst>
        </p:spPr>
      </p:pic>
      <p:grpSp>
        <p:nvGrpSpPr>
          <p:cNvPr id="89" name="Group 350">
            <a:extLst>
              <a:ext uri="{FF2B5EF4-FFF2-40B4-BE49-F238E27FC236}">
                <a16:creationId xmlns:a16="http://schemas.microsoft.com/office/drawing/2014/main" id="{50FC106D-810D-4145-9629-02BE5A101285}"/>
              </a:ext>
            </a:extLst>
          </p:cNvPr>
          <p:cNvGrpSpPr/>
          <p:nvPr/>
        </p:nvGrpSpPr>
        <p:grpSpPr>
          <a:xfrm rot="484046">
            <a:off x="6511361" y="3335800"/>
            <a:ext cx="1180096" cy="1180096"/>
            <a:chOff x="6395276" y="2706881"/>
            <a:chExt cx="841648" cy="841648"/>
          </a:xfrm>
        </p:grpSpPr>
        <p:sp>
          <p:nvSpPr>
            <p:cNvPr id="90" name="Oval 89">
              <a:extLst>
                <a:ext uri="{FF2B5EF4-FFF2-40B4-BE49-F238E27FC236}">
                  <a16:creationId xmlns:a16="http://schemas.microsoft.com/office/drawing/2014/main" id="{FBA4E071-8545-4E9D-A13A-C30E5321E9E4}"/>
                </a:ext>
              </a:extLst>
            </p:cNvPr>
            <p:cNvSpPr/>
            <p:nvPr/>
          </p:nvSpPr>
          <p:spPr>
            <a:xfrm>
              <a:off x="6395276" y="2706881"/>
              <a:ext cx="841648" cy="841648"/>
            </a:xfrm>
            <a:prstGeom prst="ellipse">
              <a:avLst/>
            </a:prstGeom>
            <a:solidFill>
              <a:srgbClr val="2567D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91" name="Rectangle 90">
              <a:extLst>
                <a:ext uri="{FF2B5EF4-FFF2-40B4-BE49-F238E27FC236}">
                  <a16:creationId xmlns:a16="http://schemas.microsoft.com/office/drawing/2014/main" id="{68C6AC61-8D5F-4ECA-9DA1-CF02F38BFB61}"/>
                </a:ext>
              </a:extLst>
            </p:cNvPr>
            <p:cNvSpPr/>
            <p:nvPr/>
          </p:nvSpPr>
          <p:spPr>
            <a:xfrm>
              <a:off x="6400964" y="2809856"/>
              <a:ext cx="826947" cy="680472"/>
            </a:xfrm>
            <a:prstGeom prst="rect">
              <a:avLst/>
            </a:prstGeom>
            <a:noFill/>
          </p:spPr>
          <p:txBody>
            <a:bodyPr wrap="square" rtlCol="0">
              <a:spAutoFit/>
            </a:bodyPr>
            <a:lstStyle/>
            <a:p>
              <a:pPr algn="ctr"/>
              <a:r>
                <a:rPr lang="en-US" sz="3600">
                  <a:solidFill>
                    <a:schemeClr val="bg1"/>
                  </a:solidFill>
                  <a:latin typeface="Assistant ExtraBold" panose="00000900000000000000" pitchFamily="2" charset="-79"/>
                  <a:cs typeface="Assistant ExtraBold" panose="00000900000000000000" pitchFamily="2" charset="-79"/>
                </a:rPr>
                <a:t>99%</a:t>
              </a:r>
              <a:r>
                <a:rPr lang="en-US" sz="1600">
                  <a:solidFill>
                    <a:schemeClr val="bg1"/>
                  </a:solidFill>
                  <a:latin typeface="Assistant ExtraBold" panose="00000900000000000000" pitchFamily="2" charset="-79"/>
                  <a:cs typeface="Assistant ExtraBold" panose="00000900000000000000" pitchFamily="2" charset="-79"/>
                </a:rPr>
                <a:t> </a:t>
              </a:r>
              <a:r>
                <a:rPr lang="en-US" sz="1000">
                  <a:solidFill>
                    <a:schemeClr val="bg1"/>
                  </a:solidFill>
                  <a:latin typeface="Assistant ExtraBold" panose="00000900000000000000" pitchFamily="2" charset="-79"/>
                  <a:cs typeface="Assistant ExtraBold" panose="00000900000000000000" pitchFamily="2" charset="-79"/>
                </a:rPr>
                <a:t>Sensitivity &amp; Specificity</a:t>
              </a:r>
            </a:p>
          </p:txBody>
        </p:sp>
      </p:grpSp>
      <p:sp>
        <p:nvSpPr>
          <p:cNvPr id="49" name="Slide Number Placeholder 1">
            <a:extLst>
              <a:ext uri="{FF2B5EF4-FFF2-40B4-BE49-F238E27FC236}">
                <a16:creationId xmlns:a16="http://schemas.microsoft.com/office/drawing/2014/main" id="{F2926C01-5160-4722-9FA8-DBFDD0C951B5}"/>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solidFill>
                  <a:schemeClr val="bg1"/>
                </a:solidFill>
              </a:rPr>
              <a:pPr/>
              <a:t>20</a:t>
            </a:fld>
            <a:endParaRPr lang="en-GB">
              <a:solidFill>
                <a:schemeClr val="bg1"/>
              </a:solidFill>
            </a:endParaRPr>
          </a:p>
        </p:txBody>
      </p:sp>
      <p:sp>
        <p:nvSpPr>
          <p:cNvPr id="65" name="Rectangle 64">
            <a:extLst>
              <a:ext uri="{FF2B5EF4-FFF2-40B4-BE49-F238E27FC236}">
                <a16:creationId xmlns:a16="http://schemas.microsoft.com/office/drawing/2014/main" id="{D5494F1E-3B6A-4CD9-A6FA-CF15AE1B4CF4}"/>
              </a:ext>
            </a:extLst>
          </p:cNvPr>
          <p:cNvSpPr/>
          <p:nvPr/>
        </p:nvSpPr>
        <p:spPr>
          <a:xfrm>
            <a:off x="839417" y="5754800"/>
            <a:ext cx="3285835" cy="338554"/>
          </a:xfrm>
          <a:prstGeom prst="rect">
            <a:avLst/>
          </a:prstGeom>
        </p:spPr>
        <p:txBody>
          <a:bodyPr wrap="square">
            <a:spAutoFit/>
          </a:bodyPr>
          <a:lstStyle/>
          <a:p>
            <a:r>
              <a:rPr lang="en-US" sz="1600" b="1">
                <a:solidFill>
                  <a:schemeClr val="tx1">
                    <a:lumMod val="95000"/>
                    <a:lumOff val="5000"/>
                  </a:schemeClr>
                </a:solidFill>
                <a:latin typeface="Assistant" panose="00000500000000000000" pitchFamily="2" charset="-79"/>
                <a:cs typeface="Assistant" panose="00000500000000000000" pitchFamily="2" charset="-79"/>
              </a:rPr>
              <a:t>FDA, CE &amp; NMPA threshold:</a:t>
            </a:r>
            <a:endParaRPr lang="en-GB" sz="1600">
              <a:solidFill>
                <a:schemeClr val="tx1">
                  <a:lumMod val="95000"/>
                  <a:lumOff val="5000"/>
                </a:schemeClr>
              </a:solidFill>
              <a:latin typeface="Assistant" panose="00000500000000000000" pitchFamily="2" charset="-79"/>
              <a:cs typeface="Assistant" panose="00000500000000000000" pitchFamily="2" charset="-79"/>
            </a:endParaRPr>
          </a:p>
        </p:txBody>
      </p:sp>
      <p:sp>
        <p:nvSpPr>
          <p:cNvPr id="66" name="Rectangle 65">
            <a:extLst>
              <a:ext uri="{FF2B5EF4-FFF2-40B4-BE49-F238E27FC236}">
                <a16:creationId xmlns:a16="http://schemas.microsoft.com/office/drawing/2014/main" id="{EC65B127-628F-4465-95E8-50BBC31F4D15}"/>
              </a:ext>
            </a:extLst>
          </p:cNvPr>
          <p:cNvSpPr/>
          <p:nvPr/>
        </p:nvSpPr>
        <p:spPr>
          <a:xfrm>
            <a:off x="6744072" y="5754800"/>
            <a:ext cx="2656644" cy="338554"/>
          </a:xfrm>
          <a:prstGeom prst="rect">
            <a:avLst/>
          </a:prstGeom>
        </p:spPr>
        <p:txBody>
          <a:bodyPr wrap="square">
            <a:spAutoFit/>
          </a:bodyPr>
          <a:lstStyle/>
          <a:p>
            <a:r>
              <a:rPr lang="en-US" sz="1600" b="1">
                <a:solidFill>
                  <a:schemeClr val="tx1">
                    <a:lumMod val="95000"/>
                    <a:lumOff val="5000"/>
                  </a:schemeClr>
                </a:solidFill>
                <a:latin typeface="Assistant" panose="00000500000000000000" pitchFamily="2" charset="-79"/>
                <a:cs typeface="Assistant" panose="00000500000000000000" pitchFamily="2" charset="-79"/>
              </a:rPr>
              <a:t>FDA, CE &amp; NMPA threshold:</a:t>
            </a:r>
            <a:endParaRPr lang="en-GB" sz="1600">
              <a:solidFill>
                <a:schemeClr val="tx1">
                  <a:lumMod val="95000"/>
                  <a:lumOff val="5000"/>
                </a:schemeClr>
              </a:solidFill>
              <a:latin typeface="Assistant" panose="00000500000000000000" pitchFamily="2" charset="-79"/>
              <a:cs typeface="Assistant" panose="00000500000000000000" pitchFamily="2" charset="-79"/>
            </a:endParaRPr>
          </a:p>
        </p:txBody>
      </p:sp>
      <p:cxnSp>
        <p:nvCxnSpPr>
          <p:cNvPr id="69" name="Straight Connector 24">
            <a:extLst>
              <a:ext uri="{FF2B5EF4-FFF2-40B4-BE49-F238E27FC236}">
                <a16:creationId xmlns:a16="http://schemas.microsoft.com/office/drawing/2014/main" id="{8334F125-D50F-4F44-8FB2-0AAF5CBC3862}"/>
              </a:ext>
            </a:extLst>
          </p:cNvPr>
          <p:cNvCxnSpPr>
            <a:cxnSpLocks/>
          </p:cNvCxnSpPr>
          <p:nvPr/>
        </p:nvCxnSpPr>
        <p:spPr>
          <a:xfrm>
            <a:off x="6096000" y="1668009"/>
            <a:ext cx="0" cy="3798900"/>
          </a:xfrm>
          <a:prstGeom prst="line">
            <a:avLst/>
          </a:prstGeom>
          <a:ln w="1270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030957E8-8D7D-4A4B-A735-53EE69D7AF8A}"/>
              </a:ext>
            </a:extLst>
          </p:cNvPr>
          <p:cNvSpPr/>
          <p:nvPr/>
        </p:nvSpPr>
        <p:spPr>
          <a:xfrm>
            <a:off x="659671" y="422775"/>
            <a:ext cx="10188857" cy="540917"/>
          </a:xfrm>
          <a:prstGeom prst="rect">
            <a:avLst/>
          </a:prstGeom>
        </p:spPr>
        <p:txBody>
          <a:bodyPr wrap="square">
            <a:spAutoFit/>
          </a:bodyPr>
          <a:lstStyle/>
          <a:p>
            <a:pPr>
              <a:lnSpc>
                <a:spcPts val="3420"/>
              </a:lnSpc>
            </a:pPr>
            <a:r>
              <a:rPr lang="en-US" sz="3600">
                <a:solidFill>
                  <a:srgbClr val="2567D1"/>
                </a:solidFill>
                <a:latin typeface="Assistant" pitchFamily="2" charset="-79"/>
                <a:ea typeface="Roboto" panose="02000000000000000000" pitchFamily="2" charset="0"/>
                <a:cs typeface="Assistant" pitchFamily="2" charset="-79"/>
              </a:rPr>
              <a:t>FDA, CE &amp; NMPA</a:t>
            </a:r>
            <a:r>
              <a:rPr lang="en-US" sz="3600">
                <a:solidFill>
                  <a:srgbClr val="FF0000"/>
                </a:solidFill>
                <a:latin typeface="Assistant" pitchFamily="2" charset="-79"/>
                <a:ea typeface="Roboto" panose="02000000000000000000" pitchFamily="2" charset="0"/>
                <a:cs typeface="Assistant" pitchFamily="2" charset="-79"/>
              </a:rPr>
              <a:t> </a:t>
            </a:r>
            <a:r>
              <a:rPr lang="en-US" sz="3600">
                <a:solidFill>
                  <a:srgbClr val="2567D1"/>
                </a:solidFill>
                <a:latin typeface="Assistant" pitchFamily="2" charset="-79"/>
                <a:ea typeface="Roboto" panose="02000000000000000000" pitchFamily="2" charset="0"/>
                <a:cs typeface="Assistant" pitchFamily="2" charset="-79"/>
              </a:rPr>
              <a:t>protocol for AF detection clearance </a:t>
            </a:r>
            <a:endParaRPr lang="en-GB" sz="3600">
              <a:solidFill>
                <a:srgbClr val="2567D1"/>
              </a:solidFill>
              <a:latin typeface="Assistant" pitchFamily="2" charset="-79"/>
              <a:ea typeface="Roboto" panose="02000000000000000000" pitchFamily="2" charset="0"/>
              <a:cs typeface="Assistant" pitchFamily="2" charset="-79"/>
            </a:endParaRPr>
          </a:p>
        </p:txBody>
      </p:sp>
      <p:grpSp>
        <p:nvGrpSpPr>
          <p:cNvPr id="26" name="Group 350">
            <a:extLst>
              <a:ext uri="{FF2B5EF4-FFF2-40B4-BE49-F238E27FC236}">
                <a16:creationId xmlns:a16="http://schemas.microsoft.com/office/drawing/2014/main" id="{46E90FEE-7C4E-497B-A125-40E46A8C77FF}"/>
              </a:ext>
            </a:extLst>
          </p:cNvPr>
          <p:cNvGrpSpPr/>
          <p:nvPr/>
        </p:nvGrpSpPr>
        <p:grpSpPr>
          <a:xfrm rot="484046">
            <a:off x="4569956" y="3337051"/>
            <a:ext cx="1197903" cy="1180096"/>
            <a:chOff x="6395276" y="2706881"/>
            <a:chExt cx="854348" cy="841648"/>
          </a:xfrm>
        </p:grpSpPr>
        <p:sp>
          <p:nvSpPr>
            <p:cNvPr id="27" name="Oval 26">
              <a:extLst>
                <a:ext uri="{FF2B5EF4-FFF2-40B4-BE49-F238E27FC236}">
                  <a16:creationId xmlns:a16="http://schemas.microsoft.com/office/drawing/2014/main" id="{CBC2B004-FCAA-469E-A6E8-6EE55AD1D4D8}"/>
                </a:ext>
              </a:extLst>
            </p:cNvPr>
            <p:cNvSpPr/>
            <p:nvPr/>
          </p:nvSpPr>
          <p:spPr>
            <a:xfrm>
              <a:off x="6395276" y="2706881"/>
              <a:ext cx="841648" cy="841648"/>
            </a:xfrm>
            <a:prstGeom prst="ellipse">
              <a:avLst/>
            </a:prstGeom>
            <a:solidFill>
              <a:srgbClr val="2567D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8" name="Rectangle 27">
              <a:extLst>
                <a:ext uri="{FF2B5EF4-FFF2-40B4-BE49-F238E27FC236}">
                  <a16:creationId xmlns:a16="http://schemas.microsoft.com/office/drawing/2014/main" id="{C9466840-3927-4BAF-B1B5-10BD9E3B77D9}"/>
                </a:ext>
              </a:extLst>
            </p:cNvPr>
            <p:cNvSpPr/>
            <p:nvPr/>
          </p:nvSpPr>
          <p:spPr>
            <a:xfrm>
              <a:off x="6422677" y="2784829"/>
              <a:ext cx="826947" cy="680472"/>
            </a:xfrm>
            <a:prstGeom prst="rect">
              <a:avLst/>
            </a:prstGeom>
            <a:noFill/>
          </p:spPr>
          <p:txBody>
            <a:bodyPr wrap="square" rtlCol="0">
              <a:spAutoFit/>
            </a:bodyPr>
            <a:lstStyle/>
            <a:p>
              <a:pPr algn="ctr"/>
              <a:r>
                <a:rPr lang="en-US" sz="3600">
                  <a:solidFill>
                    <a:schemeClr val="bg1"/>
                  </a:solidFill>
                  <a:latin typeface="Assistant ExtraBold" panose="00000900000000000000" pitchFamily="2" charset="-79"/>
                  <a:cs typeface="Assistant ExtraBold" panose="00000900000000000000" pitchFamily="2" charset="-79"/>
                </a:rPr>
                <a:t>99% </a:t>
              </a:r>
              <a:r>
                <a:rPr lang="en-US" sz="1000">
                  <a:solidFill>
                    <a:schemeClr val="bg1"/>
                  </a:solidFill>
                  <a:latin typeface="Assistant ExtraBold" panose="00000900000000000000" pitchFamily="2" charset="-79"/>
                  <a:cs typeface="Assistant ExtraBold" panose="00000900000000000000" pitchFamily="2" charset="-79"/>
                </a:rPr>
                <a:t>Sensitivity &amp; Specificity</a:t>
              </a:r>
            </a:p>
          </p:txBody>
        </p:sp>
      </p:grpSp>
      <p:sp>
        <p:nvSpPr>
          <p:cNvPr id="80" name="Slide Number Placeholder 1">
            <a:extLst>
              <a:ext uri="{FF2B5EF4-FFF2-40B4-BE49-F238E27FC236}">
                <a16:creationId xmlns:a16="http://schemas.microsoft.com/office/drawing/2014/main" id="{522157D2-C82C-4189-9F73-6A637D93E0F0}"/>
              </a:ext>
            </a:extLst>
          </p:cNvPr>
          <p:cNvSpPr txBox="1">
            <a:spLocks/>
          </p:cNvSpPr>
          <p:nvPr/>
        </p:nvSpPr>
        <p:spPr>
          <a:xfrm>
            <a:off x="11560242" y="6363543"/>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20</a:t>
            </a:fld>
            <a:endParaRPr lang="en-GB"/>
          </a:p>
        </p:txBody>
      </p:sp>
    </p:spTree>
    <p:extLst>
      <p:ext uri="{BB962C8B-B14F-4D97-AF65-F5344CB8AC3E}">
        <p14:creationId xmlns:p14="http://schemas.microsoft.com/office/powerpoint/2010/main" val="3573926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25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250"/>
                                  </p:stCondLst>
                                  <p:childTnLst>
                                    <p:set>
                                      <p:cBhvr>
                                        <p:cTn id="10"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D9F7E1FA-7E93-DE43-988F-08E89235B163}"/>
              </a:ext>
            </a:extLst>
          </p:cNvPr>
          <p:cNvGrpSpPr/>
          <p:nvPr/>
        </p:nvGrpSpPr>
        <p:grpSpPr>
          <a:xfrm>
            <a:off x="292359" y="2732370"/>
            <a:ext cx="11606548" cy="3536006"/>
            <a:chOff x="292359" y="2732370"/>
            <a:chExt cx="11606548" cy="3536006"/>
          </a:xfrm>
        </p:grpSpPr>
        <p:graphicFrame>
          <p:nvGraphicFramePr>
            <p:cNvPr id="112" name="Chart 111">
              <a:extLst>
                <a:ext uri="{FF2B5EF4-FFF2-40B4-BE49-F238E27FC236}">
                  <a16:creationId xmlns:a16="http://schemas.microsoft.com/office/drawing/2014/main" id="{A7AEE9FE-779C-4963-A09E-266FC0BCCCE3}"/>
                </a:ext>
              </a:extLst>
            </p:cNvPr>
            <p:cNvGraphicFramePr>
              <a:graphicFrameLocks/>
            </p:cNvGraphicFramePr>
            <p:nvPr>
              <p:extLst>
                <p:ext uri="{D42A27DB-BD31-4B8C-83A1-F6EECF244321}">
                  <p14:modId xmlns:p14="http://schemas.microsoft.com/office/powerpoint/2010/main" val="3120887096"/>
                </p:ext>
              </p:extLst>
            </p:nvPr>
          </p:nvGraphicFramePr>
          <p:xfrm>
            <a:off x="10278907" y="2732370"/>
            <a:ext cx="1620000" cy="3531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8" name="Chart 107">
              <a:extLst>
                <a:ext uri="{FF2B5EF4-FFF2-40B4-BE49-F238E27FC236}">
                  <a16:creationId xmlns:a16="http://schemas.microsoft.com/office/drawing/2014/main" id="{9936C3DD-A4DC-4816-9C50-386B1696A6B8}"/>
                </a:ext>
              </a:extLst>
            </p:cNvPr>
            <p:cNvGraphicFramePr>
              <a:graphicFrameLocks/>
            </p:cNvGraphicFramePr>
            <p:nvPr>
              <p:extLst>
                <p:ext uri="{D42A27DB-BD31-4B8C-83A1-F6EECF244321}">
                  <p14:modId xmlns:p14="http://schemas.microsoft.com/office/powerpoint/2010/main" val="2961239243"/>
                </p:ext>
              </p:extLst>
            </p:nvPr>
          </p:nvGraphicFramePr>
          <p:xfrm>
            <a:off x="8281744" y="2736776"/>
            <a:ext cx="1620000" cy="3531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6" name="Chart 105">
              <a:extLst>
                <a:ext uri="{FF2B5EF4-FFF2-40B4-BE49-F238E27FC236}">
                  <a16:creationId xmlns:a16="http://schemas.microsoft.com/office/drawing/2014/main" id="{BF644EC4-439C-414D-BA49-2A8100F0872A}"/>
                </a:ext>
              </a:extLst>
            </p:cNvPr>
            <p:cNvGraphicFramePr>
              <a:graphicFrameLocks/>
            </p:cNvGraphicFramePr>
            <p:nvPr>
              <p:extLst>
                <p:ext uri="{D42A27DB-BD31-4B8C-83A1-F6EECF244321}">
                  <p14:modId xmlns:p14="http://schemas.microsoft.com/office/powerpoint/2010/main" val="1155089346"/>
                </p:ext>
              </p:extLst>
            </p:nvPr>
          </p:nvGraphicFramePr>
          <p:xfrm>
            <a:off x="6298009" y="2734270"/>
            <a:ext cx="1620000" cy="35316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2" name="Chart 101">
              <a:extLst>
                <a:ext uri="{FF2B5EF4-FFF2-40B4-BE49-F238E27FC236}">
                  <a16:creationId xmlns:a16="http://schemas.microsoft.com/office/drawing/2014/main" id="{E0212293-775B-4C75-B967-DE59759A9674}"/>
                </a:ext>
              </a:extLst>
            </p:cNvPr>
            <p:cNvGraphicFramePr>
              <a:graphicFrameLocks/>
            </p:cNvGraphicFramePr>
            <p:nvPr>
              <p:extLst>
                <p:ext uri="{D42A27DB-BD31-4B8C-83A1-F6EECF244321}">
                  <p14:modId xmlns:p14="http://schemas.microsoft.com/office/powerpoint/2010/main" val="3463442944"/>
                </p:ext>
              </p:extLst>
            </p:nvPr>
          </p:nvGraphicFramePr>
          <p:xfrm>
            <a:off x="4287418" y="2734270"/>
            <a:ext cx="1620000" cy="35316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04" name="Chart 103">
              <a:extLst>
                <a:ext uri="{FF2B5EF4-FFF2-40B4-BE49-F238E27FC236}">
                  <a16:creationId xmlns:a16="http://schemas.microsoft.com/office/drawing/2014/main" id="{7DD4F8FF-E2CD-4F27-879F-88C3AC8803FC}"/>
                </a:ext>
              </a:extLst>
            </p:cNvPr>
            <p:cNvGraphicFramePr>
              <a:graphicFrameLocks/>
            </p:cNvGraphicFramePr>
            <p:nvPr>
              <p:extLst>
                <p:ext uri="{D42A27DB-BD31-4B8C-83A1-F6EECF244321}">
                  <p14:modId xmlns:p14="http://schemas.microsoft.com/office/powerpoint/2010/main" val="3114789049"/>
                </p:ext>
              </p:extLst>
            </p:nvPr>
          </p:nvGraphicFramePr>
          <p:xfrm>
            <a:off x="2273088" y="2734270"/>
            <a:ext cx="1620000" cy="35316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4" name="Chart 93">
              <a:extLst>
                <a:ext uri="{FF2B5EF4-FFF2-40B4-BE49-F238E27FC236}">
                  <a16:creationId xmlns:a16="http://schemas.microsoft.com/office/drawing/2014/main" id="{8F986CED-EBF2-4290-A545-1A3C9F2726EB}"/>
                </a:ext>
              </a:extLst>
            </p:cNvPr>
            <p:cNvGraphicFramePr>
              <a:graphicFrameLocks/>
            </p:cNvGraphicFramePr>
            <p:nvPr>
              <p:extLst>
                <p:ext uri="{D42A27DB-BD31-4B8C-83A1-F6EECF244321}">
                  <p14:modId xmlns:p14="http://schemas.microsoft.com/office/powerpoint/2010/main" val="2415344351"/>
                </p:ext>
              </p:extLst>
            </p:nvPr>
          </p:nvGraphicFramePr>
          <p:xfrm>
            <a:off x="292359" y="2734692"/>
            <a:ext cx="1621467" cy="3531600"/>
          </p:xfrm>
          <a:graphic>
            <a:graphicData uri="http://schemas.openxmlformats.org/drawingml/2006/chart">
              <c:chart xmlns:c="http://schemas.openxmlformats.org/drawingml/2006/chart" xmlns:r="http://schemas.openxmlformats.org/officeDocument/2006/relationships" r:id="rId7"/>
            </a:graphicData>
          </a:graphic>
        </p:graphicFrame>
      </p:grpSp>
      <p:sp>
        <p:nvSpPr>
          <p:cNvPr id="3" name="Rectangle 2">
            <a:extLst>
              <a:ext uri="{FF2B5EF4-FFF2-40B4-BE49-F238E27FC236}">
                <a16:creationId xmlns:a16="http://schemas.microsoft.com/office/drawing/2014/main" id="{6A932C3B-AADB-43F2-B2C5-E45D00EB8343}"/>
              </a:ext>
            </a:extLst>
          </p:cNvPr>
          <p:cNvSpPr/>
          <p:nvPr/>
        </p:nvSpPr>
        <p:spPr>
          <a:xfrm>
            <a:off x="191344"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EBB4F5FC-7B1B-4946-9684-0BC8D40ED437}"/>
              </a:ext>
            </a:extLst>
          </p:cNvPr>
          <p:cNvSpPr/>
          <p:nvPr/>
        </p:nvSpPr>
        <p:spPr>
          <a:xfrm>
            <a:off x="2188507"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5" name="Rectangle 4">
            <a:extLst>
              <a:ext uri="{FF2B5EF4-FFF2-40B4-BE49-F238E27FC236}">
                <a16:creationId xmlns:a16="http://schemas.microsoft.com/office/drawing/2014/main" id="{FBBF920D-5740-41D2-9AF2-840A222D3B55}"/>
              </a:ext>
            </a:extLst>
          </p:cNvPr>
          <p:cNvSpPr/>
          <p:nvPr/>
        </p:nvSpPr>
        <p:spPr>
          <a:xfrm>
            <a:off x="4185670"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 name="Rectangle 5">
            <a:extLst>
              <a:ext uri="{FF2B5EF4-FFF2-40B4-BE49-F238E27FC236}">
                <a16:creationId xmlns:a16="http://schemas.microsoft.com/office/drawing/2014/main" id="{99D00D68-3363-47EA-B53A-CCD1FA003CC4}"/>
              </a:ext>
            </a:extLst>
          </p:cNvPr>
          <p:cNvSpPr/>
          <p:nvPr/>
        </p:nvSpPr>
        <p:spPr>
          <a:xfrm>
            <a:off x="6182833"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 name="Rectangle 6">
            <a:extLst>
              <a:ext uri="{FF2B5EF4-FFF2-40B4-BE49-F238E27FC236}">
                <a16:creationId xmlns:a16="http://schemas.microsoft.com/office/drawing/2014/main" id="{5B3E4AE6-0B4D-4CDB-A209-2657B47965B6}"/>
              </a:ext>
            </a:extLst>
          </p:cNvPr>
          <p:cNvSpPr/>
          <p:nvPr/>
        </p:nvSpPr>
        <p:spPr>
          <a:xfrm>
            <a:off x="8179996"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8" name="Rectangle 7">
            <a:extLst>
              <a:ext uri="{FF2B5EF4-FFF2-40B4-BE49-F238E27FC236}">
                <a16:creationId xmlns:a16="http://schemas.microsoft.com/office/drawing/2014/main" id="{A248D37D-846F-4540-8E97-B793D67BBE0A}"/>
              </a:ext>
            </a:extLst>
          </p:cNvPr>
          <p:cNvSpPr/>
          <p:nvPr/>
        </p:nvSpPr>
        <p:spPr>
          <a:xfrm>
            <a:off x="10177159"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49" name="Rectangle 48">
            <a:extLst>
              <a:ext uri="{FF2B5EF4-FFF2-40B4-BE49-F238E27FC236}">
                <a16:creationId xmlns:a16="http://schemas.microsoft.com/office/drawing/2014/main" id="{D8C3E7D5-E3A0-4555-9063-D924073B4957}"/>
              </a:ext>
            </a:extLst>
          </p:cNvPr>
          <p:cNvSpPr/>
          <p:nvPr/>
        </p:nvSpPr>
        <p:spPr>
          <a:xfrm>
            <a:off x="551896" y="2960108"/>
            <a:ext cx="284767" cy="3205196"/>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7">
            <a:extLst>
              <a:ext uri="{FF2B5EF4-FFF2-40B4-BE49-F238E27FC236}">
                <a16:creationId xmlns:a16="http://schemas.microsoft.com/office/drawing/2014/main" id="{041B4778-EB5E-4059-8FC1-7691BF2D4ED0}"/>
              </a:ext>
            </a:extLst>
          </p:cNvPr>
          <p:cNvSpPr/>
          <p:nvPr/>
        </p:nvSpPr>
        <p:spPr>
          <a:xfrm>
            <a:off x="187532" y="1177588"/>
            <a:ext cx="1831121" cy="307777"/>
          </a:xfrm>
          <a:prstGeom prst="rect">
            <a:avLst/>
          </a:prstGeom>
        </p:spPr>
        <p:txBody>
          <a:bodyPr wrap="square">
            <a:spAutoFit/>
          </a:bodyPr>
          <a:lstStyle/>
          <a:p>
            <a:pPr algn="ctr"/>
            <a:r>
              <a:rPr lang="en-US" sz="1400" b="1">
                <a:solidFill>
                  <a:srgbClr val="000000"/>
                </a:solidFill>
                <a:latin typeface="Assistant" panose="00000500000000000000" pitchFamily="2" charset="-79"/>
                <a:ea typeface="Times New Roman" panose="02020603050405020304" pitchFamily="18" charset="0"/>
                <a:cs typeface="Assistant" panose="00000500000000000000" pitchFamily="2" charset="-79"/>
              </a:rPr>
              <a:t>Sensitivity</a:t>
            </a:r>
            <a:endParaRPr lang="en-GB" sz="1400" b="1">
              <a:latin typeface="Assistant" panose="00000500000000000000" pitchFamily="2" charset="-79"/>
              <a:cs typeface="Assistant" panose="00000500000000000000" pitchFamily="2" charset="-79"/>
            </a:endParaRPr>
          </a:p>
        </p:txBody>
      </p:sp>
      <p:sp>
        <p:nvSpPr>
          <p:cNvPr id="15" name="Rectangle 26">
            <a:extLst>
              <a:ext uri="{FF2B5EF4-FFF2-40B4-BE49-F238E27FC236}">
                <a16:creationId xmlns:a16="http://schemas.microsoft.com/office/drawing/2014/main" id="{67784922-C7D0-4ABE-966B-C3E6B1903DFB}"/>
              </a:ext>
            </a:extLst>
          </p:cNvPr>
          <p:cNvSpPr/>
          <p:nvPr/>
        </p:nvSpPr>
        <p:spPr>
          <a:xfrm>
            <a:off x="4183764" y="1177588"/>
            <a:ext cx="1823497" cy="523220"/>
          </a:xfrm>
          <a:prstGeom prst="rect">
            <a:avLst/>
          </a:prstGeom>
        </p:spPr>
        <p:txBody>
          <a:bodyPr wrap="square">
            <a:spAutoFit/>
          </a:bodyPr>
          <a:lstStyle/>
          <a:p>
            <a:pPr algn="ctr"/>
            <a:r>
              <a:rPr lang="en-GB" sz="1400" b="1">
                <a:solidFill>
                  <a:srgbClr val="000000"/>
                </a:solidFill>
                <a:latin typeface="Assistant" panose="00000500000000000000" pitchFamily="2" charset="-79"/>
                <a:cs typeface="Assistant" panose="00000500000000000000" pitchFamily="2" charset="-79"/>
              </a:rPr>
              <a:t>Correlation coefficient</a:t>
            </a:r>
          </a:p>
        </p:txBody>
      </p:sp>
      <p:sp>
        <p:nvSpPr>
          <p:cNvPr id="50" name="Rectangle 49" hidden="1">
            <a:extLst>
              <a:ext uri="{FF2B5EF4-FFF2-40B4-BE49-F238E27FC236}">
                <a16:creationId xmlns:a16="http://schemas.microsoft.com/office/drawing/2014/main" id="{0D73274D-453C-4DAE-B9E8-57D7EDD4BECA}"/>
              </a:ext>
            </a:extLst>
          </p:cNvPr>
          <p:cNvSpPr/>
          <p:nvPr/>
        </p:nvSpPr>
        <p:spPr>
          <a:xfrm>
            <a:off x="4575423" y="1988840"/>
            <a:ext cx="363201" cy="4248472"/>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30">
            <a:extLst>
              <a:ext uri="{FF2B5EF4-FFF2-40B4-BE49-F238E27FC236}">
                <a16:creationId xmlns:a16="http://schemas.microsoft.com/office/drawing/2014/main" id="{2DF86E80-7D9E-49A4-BC94-CEDB817DE8DF}"/>
              </a:ext>
            </a:extLst>
          </p:cNvPr>
          <p:cNvSpPr/>
          <p:nvPr/>
        </p:nvSpPr>
        <p:spPr>
          <a:xfrm>
            <a:off x="6179021" y="1177588"/>
            <a:ext cx="1823497" cy="307777"/>
          </a:xfrm>
          <a:prstGeom prst="rect">
            <a:avLst/>
          </a:prstGeom>
        </p:spPr>
        <p:txBody>
          <a:bodyPr wrap="square">
            <a:spAutoFit/>
          </a:bodyPr>
          <a:lstStyle/>
          <a:p>
            <a:pPr algn="ctr"/>
            <a:r>
              <a:rPr lang="en-GB" sz="1400" b="1">
                <a:solidFill>
                  <a:srgbClr val="000000"/>
                </a:solidFill>
                <a:latin typeface="Assistant" panose="00000500000000000000" pitchFamily="2" charset="-79"/>
                <a:cs typeface="Assistant" panose="00000500000000000000" pitchFamily="2" charset="-79"/>
              </a:rPr>
              <a:t>Regression line slope </a:t>
            </a:r>
          </a:p>
        </p:txBody>
      </p:sp>
      <p:sp>
        <p:nvSpPr>
          <p:cNvPr id="68" name="Rectangle 75">
            <a:extLst>
              <a:ext uri="{FF2B5EF4-FFF2-40B4-BE49-F238E27FC236}">
                <a16:creationId xmlns:a16="http://schemas.microsoft.com/office/drawing/2014/main" id="{6C5EBE39-7074-49D0-9573-A20A93695D5F}"/>
              </a:ext>
            </a:extLst>
          </p:cNvPr>
          <p:cNvSpPr/>
          <p:nvPr/>
        </p:nvSpPr>
        <p:spPr>
          <a:xfrm>
            <a:off x="8179996" y="1216060"/>
            <a:ext cx="1823497" cy="400110"/>
          </a:xfrm>
          <a:prstGeom prst="rect">
            <a:avLst/>
          </a:prstGeom>
        </p:spPr>
        <p:txBody>
          <a:bodyPr wrap="square">
            <a:spAutoFit/>
          </a:bodyPr>
          <a:lstStyle/>
          <a:p>
            <a:pPr algn="ctr">
              <a:lnSpc>
                <a:spcPts val="1200"/>
              </a:lnSpc>
            </a:pPr>
            <a:r>
              <a:rPr lang="en-GB" sz="1400" b="1">
                <a:solidFill>
                  <a:srgbClr val="000000"/>
                </a:solidFill>
                <a:latin typeface="Assistant" panose="00000500000000000000" pitchFamily="2" charset="-79"/>
                <a:cs typeface="Assistant" panose="00000500000000000000" pitchFamily="2" charset="-79"/>
              </a:rPr>
              <a:t>PPV</a:t>
            </a:r>
            <a:br>
              <a:rPr lang="en-GB" b="1">
                <a:solidFill>
                  <a:srgbClr val="000000"/>
                </a:solidFill>
                <a:latin typeface="Assistant Light" panose="00000400000000000000" pitchFamily="2" charset="-79"/>
                <a:cs typeface="Assistant Light" panose="00000400000000000000" pitchFamily="2" charset="-79"/>
              </a:rPr>
            </a:br>
            <a:r>
              <a:rPr lang="en-GB" sz="1100" b="1">
                <a:solidFill>
                  <a:srgbClr val="000000"/>
                </a:solidFill>
                <a:latin typeface="Assistant" panose="00000500000000000000" pitchFamily="2" charset="-79"/>
                <a:cs typeface="Assistant" panose="00000500000000000000" pitchFamily="2" charset="-79"/>
              </a:rPr>
              <a:t>Positive Predictive Value</a:t>
            </a:r>
          </a:p>
        </p:txBody>
      </p:sp>
      <p:sp>
        <p:nvSpPr>
          <p:cNvPr id="81" name="Rectangle 80">
            <a:extLst>
              <a:ext uri="{FF2B5EF4-FFF2-40B4-BE49-F238E27FC236}">
                <a16:creationId xmlns:a16="http://schemas.microsoft.com/office/drawing/2014/main" id="{3D406F56-DF68-43D9-9A74-FFB1CF858DBD}"/>
              </a:ext>
            </a:extLst>
          </p:cNvPr>
          <p:cNvSpPr/>
          <p:nvPr/>
        </p:nvSpPr>
        <p:spPr>
          <a:xfrm>
            <a:off x="10177157" y="1156554"/>
            <a:ext cx="1823497" cy="477054"/>
          </a:xfrm>
          <a:prstGeom prst="rect">
            <a:avLst/>
          </a:prstGeom>
        </p:spPr>
        <p:txBody>
          <a:bodyPr wrap="square">
            <a:spAutoFit/>
          </a:bodyPr>
          <a:lstStyle/>
          <a:p>
            <a:pPr algn="ctr">
              <a:lnSpc>
                <a:spcPts val="1500"/>
              </a:lnSpc>
            </a:pPr>
            <a:r>
              <a:rPr lang="en-US" sz="1400" b="1">
                <a:solidFill>
                  <a:srgbClr val="000000"/>
                </a:solidFill>
                <a:latin typeface="Assistant" panose="00000500000000000000" pitchFamily="2" charset="-79"/>
                <a:cs typeface="Assistant" panose="00000500000000000000" pitchFamily="2" charset="-79"/>
              </a:rPr>
              <a:t>Bland-Altman 95% limits of agreement </a:t>
            </a:r>
            <a:endParaRPr lang="en-GB" sz="1400" b="1">
              <a:solidFill>
                <a:srgbClr val="000000"/>
              </a:solidFill>
              <a:latin typeface="Assistant" panose="00000500000000000000" pitchFamily="2" charset="-79"/>
              <a:cs typeface="Assistant" panose="00000500000000000000" pitchFamily="2" charset="-79"/>
            </a:endParaRPr>
          </a:p>
        </p:txBody>
      </p:sp>
      <p:grpSp>
        <p:nvGrpSpPr>
          <p:cNvPr id="9" name="Group 8">
            <a:extLst>
              <a:ext uri="{FF2B5EF4-FFF2-40B4-BE49-F238E27FC236}">
                <a16:creationId xmlns:a16="http://schemas.microsoft.com/office/drawing/2014/main" id="{665B0E21-4FF4-4479-BB0D-0264149FB460}"/>
              </a:ext>
            </a:extLst>
          </p:cNvPr>
          <p:cNvGrpSpPr/>
          <p:nvPr/>
        </p:nvGrpSpPr>
        <p:grpSpPr>
          <a:xfrm>
            <a:off x="513812" y="1798588"/>
            <a:ext cx="1015902" cy="4248472"/>
            <a:chOff x="326397" y="1073100"/>
            <a:chExt cx="1015902" cy="4248472"/>
          </a:xfrm>
        </p:grpSpPr>
        <p:sp>
          <p:nvSpPr>
            <p:cNvPr id="21" name="Rectangle 2">
              <a:extLst>
                <a:ext uri="{FF2B5EF4-FFF2-40B4-BE49-F238E27FC236}">
                  <a16:creationId xmlns:a16="http://schemas.microsoft.com/office/drawing/2014/main" id="{59BC5FC0-A4E7-4581-AC89-6688DF816FDC}"/>
                </a:ext>
              </a:extLst>
            </p:cNvPr>
            <p:cNvSpPr/>
            <p:nvPr/>
          </p:nvSpPr>
          <p:spPr>
            <a:xfrm>
              <a:off x="339379" y="1073100"/>
              <a:ext cx="740820" cy="338554"/>
            </a:xfrm>
            <a:prstGeom prst="rect">
              <a:avLst/>
            </a:prstGeom>
          </p:spPr>
          <p:txBody>
            <a:bodyPr wrap="square">
              <a:spAutoFit/>
            </a:bodyPr>
            <a:lstStyle/>
            <a:p>
              <a:pPr algn="ctr"/>
              <a:r>
                <a:rPr lang="en-GB" sz="1600" b="1">
                  <a:solidFill>
                    <a:srgbClr val="2567D1"/>
                  </a:solidFill>
                  <a:latin typeface="Assistant" panose="00000500000000000000" pitchFamily="2" charset="-79"/>
                  <a:cs typeface="Assistant" panose="00000500000000000000" pitchFamily="2" charset="-79"/>
                </a:rPr>
                <a:t>99.1% </a:t>
              </a:r>
            </a:p>
          </p:txBody>
        </p:sp>
        <p:cxnSp>
          <p:nvCxnSpPr>
            <p:cNvPr id="22" name="Straight Connector 4">
              <a:extLst>
                <a:ext uri="{FF2B5EF4-FFF2-40B4-BE49-F238E27FC236}">
                  <a16:creationId xmlns:a16="http://schemas.microsoft.com/office/drawing/2014/main" id="{62EDDE5E-C300-416A-B0B9-54A4C2B08CE5}"/>
                </a:ext>
              </a:extLst>
            </p:cNvPr>
            <p:cNvCxnSpPr>
              <a:cxnSpLocks/>
            </p:cNvCxnSpPr>
            <p:nvPr/>
          </p:nvCxnSpPr>
          <p:spPr>
            <a:xfrm flipV="1">
              <a:off x="1191371" y="1507167"/>
              <a:ext cx="0" cy="3814405"/>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23" name="Rectangle 47">
              <a:extLst>
                <a:ext uri="{FF2B5EF4-FFF2-40B4-BE49-F238E27FC236}">
                  <a16:creationId xmlns:a16="http://schemas.microsoft.com/office/drawing/2014/main" id="{6C6FF162-0639-4A01-B9D6-1E52C2CFE45B}"/>
                </a:ext>
              </a:extLst>
            </p:cNvPr>
            <p:cNvSpPr/>
            <p:nvPr/>
          </p:nvSpPr>
          <p:spPr>
            <a:xfrm>
              <a:off x="326397" y="1276334"/>
              <a:ext cx="766784" cy="200055"/>
            </a:xfrm>
            <a:prstGeom prst="rect">
              <a:avLst/>
            </a:prstGeom>
          </p:spPr>
          <p:txBody>
            <a:bodyPr wrap="square">
              <a:spAutoFit/>
            </a:bodyPr>
            <a:lstStyle/>
            <a:p>
              <a:pPr algn="ctr"/>
              <a:r>
                <a:rPr lang="en-GB" sz="700" spc="240">
                  <a:solidFill>
                    <a:srgbClr val="2567D1"/>
                  </a:solidFill>
                  <a:latin typeface="Assistant" panose="00000500000000000000" pitchFamily="2" charset="-79"/>
                  <a:cs typeface="Assistant" panose="00000500000000000000" pitchFamily="2" charset="-79"/>
                </a:rPr>
                <a:t>Average</a:t>
              </a:r>
              <a:endParaRPr lang="en-GB" sz="900" spc="240">
                <a:solidFill>
                  <a:srgbClr val="2567D1"/>
                </a:solidFill>
                <a:latin typeface="Assistant" panose="00000500000000000000" pitchFamily="2" charset="-79"/>
                <a:cs typeface="Assistant" panose="00000500000000000000" pitchFamily="2" charset="-79"/>
              </a:endParaRPr>
            </a:p>
          </p:txBody>
        </p:sp>
        <p:grpSp>
          <p:nvGrpSpPr>
            <p:cNvPr id="32" name="Group 31">
              <a:extLst>
                <a:ext uri="{FF2B5EF4-FFF2-40B4-BE49-F238E27FC236}">
                  <a16:creationId xmlns:a16="http://schemas.microsoft.com/office/drawing/2014/main" id="{6AFDE996-EA53-4E09-83AD-95ED74191DB1}"/>
                </a:ext>
              </a:extLst>
            </p:cNvPr>
            <p:cNvGrpSpPr/>
            <p:nvPr/>
          </p:nvGrpSpPr>
          <p:grpSpPr>
            <a:xfrm>
              <a:off x="1054299" y="1140511"/>
              <a:ext cx="288000" cy="288000"/>
              <a:chOff x="319935" y="985276"/>
              <a:chExt cx="297357" cy="297357"/>
            </a:xfrm>
          </p:grpSpPr>
          <p:sp>
            <p:nvSpPr>
              <p:cNvPr id="31" name="Oval 30">
                <a:extLst>
                  <a:ext uri="{FF2B5EF4-FFF2-40B4-BE49-F238E27FC236}">
                    <a16:creationId xmlns:a16="http://schemas.microsoft.com/office/drawing/2014/main" id="{3568C4B4-CD77-4522-AFB9-29F4A2754D22}"/>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4" name="Graphic 68">
                <a:extLst>
                  <a:ext uri="{FF2B5EF4-FFF2-40B4-BE49-F238E27FC236}">
                    <a16:creationId xmlns:a16="http://schemas.microsoft.com/office/drawing/2014/main" id="{3EC65FF2-100C-4F31-8828-38A1063A898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grpSp>
      <p:grpSp>
        <p:nvGrpSpPr>
          <p:cNvPr id="16" name="Group 15">
            <a:extLst>
              <a:ext uri="{FF2B5EF4-FFF2-40B4-BE49-F238E27FC236}">
                <a16:creationId xmlns:a16="http://schemas.microsoft.com/office/drawing/2014/main" id="{87211F47-603B-4983-9967-931A3823984E}"/>
              </a:ext>
            </a:extLst>
          </p:cNvPr>
          <p:cNvGrpSpPr/>
          <p:nvPr/>
        </p:nvGrpSpPr>
        <p:grpSpPr>
          <a:xfrm>
            <a:off x="2742765" y="1821657"/>
            <a:ext cx="923628" cy="4225403"/>
            <a:chOff x="2737400" y="1096169"/>
            <a:chExt cx="923628" cy="4225403"/>
          </a:xfrm>
        </p:grpSpPr>
        <p:sp>
          <p:nvSpPr>
            <p:cNvPr id="35" name="Rectangle 2">
              <a:extLst>
                <a:ext uri="{FF2B5EF4-FFF2-40B4-BE49-F238E27FC236}">
                  <a16:creationId xmlns:a16="http://schemas.microsoft.com/office/drawing/2014/main" id="{26C8E373-827F-4906-9743-011FAD506F75}"/>
                </a:ext>
              </a:extLst>
            </p:cNvPr>
            <p:cNvSpPr/>
            <p:nvPr/>
          </p:nvSpPr>
          <p:spPr>
            <a:xfrm>
              <a:off x="2989030" y="1096169"/>
              <a:ext cx="635725" cy="338554"/>
            </a:xfrm>
            <a:prstGeom prst="rect">
              <a:avLst/>
            </a:prstGeom>
          </p:spPr>
          <p:txBody>
            <a:bodyPr wrap="square">
              <a:spAutoFit/>
            </a:bodyPr>
            <a:lstStyle/>
            <a:p>
              <a:pPr algn="r"/>
              <a:r>
                <a:rPr lang="en-GB" sz="1600" b="1">
                  <a:solidFill>
                    <a:srgbClr val="2567D1"/>
                  </a:solidFill>
                  <a:latin typeface="Assistant" panose="00000500000000000000" pitchFamily="2" charset="-79"/>
                  <a:cs typeface="Assistant" panose="00000500000000000000" pitchFamily="2" charset="-79"/>
                </a:rPr>
                <a:t>0.6% </a:t>
              </a:r>
            </a:p>
          </p:txBody>
        </p:sp>
        <p:cxnSp>
          <p:nvCxnSpPr>
            <p:cNvPr id="36" name="Straight Connector 4">
              <a:extLst>
                <a:ext uri="{FF2B5EF4-FFF2-40B4-BE49-F238E27FC236}">
                  <a16:creationId xmlns:a16="http://schemas.microsoft.com/office/drawing/2014/main" id="{19EB8FC6-44C8-4795-8C4B-8988B0B9809A}"/>
                </a:ext>
              </a:extLst>
            </p:cNvPr>
            <p:cNvCxnSpPr>
              <a:cxnSpLocks/>
            </p:cNvCxnSpPr>
            <p:nvPr/>
          </p:nvCxnSpPr>
          <p:spPr>
            <a:xfrm flipV="1">
              <a:off x="2899073" y="1530236"/>
              <a:ext cx="0" cy="3791336"/>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37" name="Rectangle 47">
              <a:extLst>
                <a:ext uri="{FF2B5EF4-FFF2-40B4-BE49-F238E27FC236}">
                  <a16:creationId xmlns:a16="http://schemas.microsoft.com/office/drawing/2014/main" id="{6ABD0A48-FFA6-4E9A-AD03-F2CA8109630C}"/>
                </a:ext>
              </a:extLst>
            </p:cNvPr>
            <p:cNvSpPr/>
            <p:nvPr/>
          </p:nvSpPr>
          <p:spPr>
            <a:xfrm>
              <a:off x="2952757" y="1299403"/>
              <a:ext cx="708271" cy="200055"/>
            </a:xfrm>
            <a:prstGeom prst="rect">
              <a:avLst/>
            </a:prstGeom>
          </p:spPr>
          <p:txBody>
            <a:bodyPr wrap="square">
              <a:spAutoFit/>
            </a:bodyPr>
            <a:lstStyle/>
            <a:p>
              <a:pPr algn="r"/>
              <a:r>
                <a:rPr lang="en-GB" sz="700" spc="240">
                  <a:solidFill>
                    <a:srgbClr val="2567D1"/>
                  </a:solidFill>
                  <a:latin typeface="Assistant" panose="00000500000000000000" pitchFamily="2" charset="-79"/>
                  <a:cs typeface="Assistant" panose="00000500000000000000" pitchFamily="2" charset="-79"/>
                </a:rPr>
                <a:t>Average</a:t>
              </a:r>
            </a:p>
          </p:txBody>
        </p:sp>
        <p:grpSp>
          <p:nvGrpSpPr>
            <p:cNvPr id="38" name="Group 37">
              <a:extLst>
                <a:ext uri="{FF2B5EF4-FFF2-40B4-BE49-F238E27FC236}">
                  <a16:creationId xmlns:a16="http://schemas.microsoft.com/office/drawing/2014/main" id="{070AF642-1060-4192-816F-98DC1945E13E}"/>
                </a:ext>
              </a:extLst>
            </p:cNvPr>
            <p:cNvGrpSpPr/>
            <p:nvPr/>
          </p:nvGrpSpPr>
          <p:grpSpPr>
            <a:xfrm>
              <a:off x="2737400" y="1163580"/>
              <a:ext cx="288000" cy="288000"/>
              <a:chOff x="403541" y="985276"/>
              <a:chExt cx="297357" cy="297357"/>
            </a:xfrm>
          </p:grpSpPr>
          <p:sp>
            <p:nvSpPr>
              <p:cNvPr id="39" name="Oval 38">
                <a:extLst>
                  <a:ext uri="{FF2B5EF4-FFF2-40B4-BE49-F238E27FC236}">
                    <a16:creationId xmlns:a16="http://schemas.microsoft.com/office/drawing/2014/main" id="{A21AB1AE-4279-41DF-B57C-22815BC402D7}"/>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0" name="Graphic 68">
                <a:extLst>
                  <a:ext uri="{FF2B5EF4-FFF2-40B4-BE49-F238E27FC236}">
                    <a16:creationId xmlns:a16="http://schemas.microsoft.com/office/drawing/2014/main" id="{035256A3-3578-4266-9D49-974AC910FA8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sp>
        <p:nvSpPr>
          <p:cNvPr id="67" name="Rectangle 66">
            <a:extLst>
              <a:ext uri="{FF2B5EF4-FFF2-40B4-BE49-F238E27FC236}">
                <a16:creationId xmlns:a16="http://schemas.microsoft.com/office/drawing/2014/main" id="{522D796C-AE2A-4E73-8D03-426F9F83A895}"/>
              </a:ext>
            </a:extLst>
          </p:cNvPr>
          <p:cNvSpPr/>
          <p:nvPr/>
        </p:nvSpPr>
        <p:spPr>
          <a:xfrm>
            <a:off x="4576435" y="2960108"/>
            <a:ext cx="367530" cy="3205196"/>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8" name="Group 17">
            <a:extLst>
              <a:ext uri="{FF2B5EF4-FFF2-40B4-BE49-F238E27FC236}">
                <a16:creationId xmlns:a16="http://schemas.microsoft.com/office/drawing/2014/main" id="{174A4C20-C6D3-4B82-98C1-3AACF7A4AA05}"/>
              </a:ext>
            </a:extLst>
          </p:cNvPr>
          <p:cNvGrpSpPr/>
          <p:nvPr/>
        </p:nvGrpSpPr>
        <p:grpSpPr>
          <a:xfrm>
            <a:off x="4336039" y="1798588"/>
            <a:ext cx="1015902" cy="4248472"/>
            <a:chOff x="4333563" y="1073100"/>
            <a:chExt cx="1015902" cy="4248472"/>
          </a:xfrm>
        </p:grpSpPr>
        <p:sp>
          <p:nvSpPr>
            <p:cNvPr id="43" name="Rectangle 2">
              <a:extLst>
                <a:ext uri="{FF2B5EF4-FFF2-40B4-BE49-F238E27FC236}">
                  <a16:creationId xmlns:a16="http://schemas.microsoft.com/office/drawing/2014/main" id="{40834983-1880-4C1F-A359-9A1A01C4F734}"/>
                </a:ext>
              </a:extLst>
            </p:cNvPr>
            <p:cNvSpPr/>
            <p:nvPr/>
          </p:nvSpPr>
          <p:spPr>
            <a:xfrm>
              <a:off x="4346545" y="1073100"/>
              <a:ext cx="740820" cy="338554"/>
            </a:xfrm>
            <a:prstGeom prst="rect">
              <a:avLst/>
            </a:prstGeom>
          </p:spPr>
          <p:txBody>
            <a:bodyPr wrap="square">
              <a:spAutoFit/>
            </a:bodyPr>
            <a:lstStyle/>
            <a:p>
              <a:pPr algn="ctr"/>
              <a:r>
                <a:rPr lang="en-GB" sz="1600" b="1">
                  <a:solidFill>
                    <a:srgbClr val="2567D1"/>
                  </a:solidFill>
                  <a:latin typeface="Assistant" panose="00000500000000000000" pitchFamily="2" charset="-79"/>
                  <a:cs typeface="Assistant" panose="00000500000000000000" pitchFamily="2" charset="-79"/>
                </a:rPr>
                <a:t>97.8% </a:t>
              </a:r>
            </a:p>
          </p:txBody>
        </p:sp>
        <p:cxnSp>
          <p:nvCxnSpPr>
            <p:cNvPr id="44" name="Straight Connector 4">
              <a:extLst>
                <a:ext uri="{FF2B5EF4-FFF2-40B4-BE49-F238E27FC236}">
                  <a16:creationId xmlns:a16="http://schemas.microsoft.com/office/drawing/2014/main" id="{CC36D5D6-11A6-420C-8038-F4C0EC75CCA6}"/>
                </a:ext>
              </a:extLst>
            </p:cNvPr>
            <p:cNvCxnSpPr>
              <a:cxnSpLocks/>
            </p:cNvCxnSpPr>
            <p:nvPr/>
          </p:nvCxnSpPr>
          <p:spPr>
            <a:xfrm flipV="1">
              <a:off x="5208094" y="1507167"/>
              <a:ext cx="0" cy="3814405"/>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45" name="Rectangle 47">
              <a:extLst>
                <a:ext uri="{FF2B5EF4-FFF2-40B4-BE49-F238E27FC236}">
                  <a16:creationId xmlns:a16="http://schemas.microsoft.com/office/drawing/2014/main" id="{65BC4C0E-EA61-4852-912A-F5A9C598A6FD}"/>
                </a:ext>
              </a:extLst>
            </p:cNvPr>
            <p:cNvSpPr/>
            <p:nvPr/>
          </p:nvSpPr>
          <p:spPr>
            <a:xfrm>
              <a:off x="4333563" y="1276334"/>
              <a:ext cx="766784" cy="200055"/>
            </a:xfrm>
            <a:prstGeom prst="rect">
              <a:avLst/>
            </a:prstGeom>
          </p:spPr>
          <p:txBody>
            <a:bodyPr wrap="square">
              <a:spAutoFit/>
            </a:bodyPr>
            <a:lstStyle/>
            <a:p>
              <a:pPr algn="ctr"/>
              <a:r>
                <a:rPr lang="en-GB" sz="700" spc="240">
                  <a:solidFill>
                    <a:srgbClr val="2567D1"/>
                  </a:solidFill>
                  <a:latin typeface="Assistant" panose="00000500000000000000" pitchFamily="2" charset="-79"/>
                  <a:cs typeface="Assistant" panose="00000500000000000000" pitchFamily="2" charset="-79"/>
                </a:rPr>
                <a:t>Average</a:t>
              </a:r>
              <a:endParaRPr lang="en-GB" sz="900" spc="240">
                <a:solidFill>
                  <a:srgbClr val="2567D1"/>
                </a:solidFill>
                <a:latin typeface="Assistant" panose="00000500000000000000" pitchFamily="2" charset="-79"/>
                <a:cs typeface="Assistant" panose="00000500000000000000" pitchFamily="2" charset="-79"/>
              </a:endParaRPr>
            </a:p>
          </p:txBody>
        </p:sp>
        <p:grpSp>
          <p:nvGrpSpPr>
            <p:cNvPr id="46" name="Group 45">
              <a:extLst>
                <a:ext uri="{FF2B5EF4-FFF2-40B4-BE49-F238E27FC236}">
                  <a16:creationId xmlns:a16="http://schemas.microsoft.com/office/drawing/2014/main" id="{BA6C75CF-8777-4FF9-9B47-436CFBA200D6}"/>
                </a:ext>
              </a:extLst>
            </p:cNvPr>
            <p:cNvGrpSpPr/>
            <p:nvPr/>
          </p:nvGrpSpPr>
          <p:grpSpPr>
            <a:xfrm>
              <a:off x="5061465" y="1140511"/>
              <a:ext cx="288000" cy="288000"/>
              <a:chOff x="403541" y="985276"/>
              <a:chExt cx="297357" cy="297357"/>
            </a:xfrm>
          </p:grpSpPr>
          <p:sp>
            <p:nvSpPr>
              <p:cNvPr id="47" name="Oval 46">
                <a:extLst>
                  <a:ext uri="{FF2B5EF4-FFF2-40B4-BE49-F238E27FC236}">
                    <a16:creationId xmlns:a16="http://schemas.microsoft.com/office/drawing/2014/main" id="{212C68EB-B608-41DF-8029-DF2D9ED664A2}"/>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8" name="Graphic 68">
                <a:extLst>
                  <a:ext uri="{FF2B5EF4-FFF2-40B4-BE49-F238E27FC236}">
                    <a16:creationId xmlns:a16="http://schemas.microsoft.com/office/drawing/2014/main" id="{C72DA0D5-665B-440D-BC5B-0D205D39819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sp>
        <p:nvSpPr>
          <p:cNvPr id="72" name="Rectangle 71">
            <a:extLst>
              <a:ext uri="{FF2B5EF4-FFF2-40B4-BE49-F238E27FC236}">
                <a16:creationId xmlns:a16="http://schemas.microsoft.com/office/drawing/2014/main" id="{BDBD24A3-B3C4-4B8A-9E84-0DF524DA26CD}"/>
              </a:ext>
            </a:extLst>
          </p:cNvPr>
          <p:cNvSpPr/>
          <p:nvPr/>
        </p:nvSpPr>
        <p:spPr>
          <a:xfrm>
            <a:off x="8570032" y="2960108"/>
            <a:ext cx="332721" cy="3205196"/>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0" name="Group 19">
            <a:extLst>
              <a:ext uri="{FF2B5EF4-FFF2-40B4-BE49-F238E27FC236}">
                <a16:creationId xmlns:a16="http://schemas.microsoft.com/office/drawing/2014/main" id="{CEE6B3B8-447C-4384-87FC-DE6B691798EE}"/>
              </a:ext>
            </a:extLst>
          </p:cNvPr>
          <p:cNvGrpSpPr/>
          <p:nvPr/>
        </p:nvGrpSpPr>
        <p:grpSpPr>
          <a:xfrm>
            <a:off x="8754024" y="1798588"/>
            <a:ext cx="1015902" cy="4295502"/>
            <a:chOff x="8752506" y="1073100"/>
            <a:chExt cx="1015902" cy="4295502"/>
          </a:xfrm>
        </p:grpSpPr>
        <p:sp>
          <p:nvSpPr>
            <p:cNvPr id="73" name="Rectangle 2">
              <a:extLst>
                <a:ext uri="{FF2B5EF4-FFF2-40B4-BE49-F238E27FC236}">
                  <a16:creationId xmlns:a16="http://schemas.microsoft.com/office/drawing/2014/main" id="{EAC9BFAF-1EC0-44F0-83CA-D27ABDE71BBF}"/>
                </a:ext>
              </a:extLst>
            </p:cNvPr>
            <p:cNvSpPr/>
            <p:nvPr/>
          </p:nvSpPr>
          <p:spPr>
            <a:xfrm>
              <a:off x="8765488" y="1073100"/>
              <a:ext cx="740820" cy="338554"/>
            </a:xfrm>
            <a:prstGeom prst="rect">
              <a:avLst/>
            </a:prstGeom>
          </p:spPr>
          <p:txBody>
            <a:bodyPr wrap="square">
              <a:spAutoFit/>
            </a:bodyPr>
            <a:lstStyle/>
            <a:p>
              <a:pPr algn="ctr"/>
              <a:r>
                <a:rPr lang="en-GB" sz="1600" b="1">
                  <a:solidFill>
                    <a:srgbClr val="2567D1"/>
                  </a:solidFill>
                  <a:latin typeface="Assistant" panose="00000500000000000000" pitchFamily="2" charset="-79"/>
                  <a:cs typeface="Assistant" panose="00000500000000000000" pitchFamily="2" charset="-79"/>
                </a:rPr>
                <a:t>99.4% </a:t>
              </a:r>
            </a:p>
          </p:txBody>
        </p:sp>
        <p:cxnSp>
          <p:nvCxnSpPr>
            <p:cNvPr id="74" name="Straight Connector 4">
              <a:extLst>
                <a:ext uri="{FF2B5EF4-FFF2-40B4-BE49-F238E27FC236}">
                  <a16:creationId xmlns:a16="http://schemas.microsoft.com/office/drawing/2014/main" id="{566E9930-A601-496D-B8EA-C00B6FE40B46}"/>
                </a:ext>
              </a:extLst>
            </p:cNvPr>
            <p:cNvCxnSpPr>
              <a:cxnSpLocks/>
            </p:cNvCxnSpPr>
            <p:nvPr/>
          </p:nvCxnSpPr>
          <p:spPr>
            <a:xfrm flipV="1">
              <a:off x="9603505" y="1507167"/>
              <a:ext cx="0" cy="3861435"/>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75" name="Rectangle 47">
              <a:extLst>
                <a:ext uri="{FF2B5EF4-FFF2-40B4-BE49-F238E27FC236}">
                  <a16:creationId xmlns:a16="http://schemas.microsoft.com/office/drawing/2014/main" id="{2272A307-D124-439D-9B65-316A7B7F78D4}"/>
                </a:ext>
              </a:extLst>
            </p:cNvPr>
            <p:cNvSpPr/>
            <p:nvPr/>
          </p:nvSpPr>
          <p:spPr>
            <a:xfrm>
              <a:off x="8752506" y="1276334"/>
              <a:ext cx="766784" cy="200055"/>
            </a:xfrm>
            <a:prstGeom prst="rect">
              <a:avLst/>
            </a:prstGeom>
          </p:spPr>
          <p:txBody>
            <a:bodyPr wrap="square">
              <a:spAutoFit/>
            </a:bodyPr>
            <a:lstStyle/>
            <a:p>
              <a:pPr algn="ctr"/>
              <a:r>
                <a:rPr lang="en-GB" sz="700" spc="240">
                  <a:solidFill>
                    <a:srgbClr val="2567D1"/>
                  </a:solidFill>
                  <a:latin typeface="Assistant" panose="00000500000000000000" pitchFamily="2" charset="-79"/>
                  <a:cs typeface="Assistant" panose="00000500000000000000" pitchFamily="2" charset="-79"/>
                </a:rPr>
                <a:t>Average</a:t>
              </a:r>
              <a:endParaRPr lang="en-GB" sz="900" spc="240">
                <a:solidFill>
                  <a:srgbClr val="2567D1"/>
                </a:solidFill>
                <a:latin typeface="Assistant" panose="00000500000000000000" pitchFamily="2" charset="-79"/>
                <a:cs typeface="Assistant" panose="00000500000000000000" pitchFamily="2" charset="-79"/>
              </a:endParaRPr>
            </a:p>
          </p:txBody>
        </p:sp>
        <p:grpSp>
          <p:nvGrpSpPr>
            <p:cNvPr id="76" name="Group 75">
              <a:extLst>
                <a:ext uri="{FF2B5EF4-FFF2-40B4-BE49-F238E27FC236}">
                  <a16:creationId xmlns:a16="http://schemas.microsoft.com/office/drawing/2014/main" id="{3F13450F-76B3-49BC-AC52-7E2BFDB2104B}"/>
                </a:ext>
              </a:extLst>
            </p:cNvPr>
            <p:cNvGrpSpPr/>
            <p:nvPr/>
          </p:nvGrpSpPr>
          <p:grpSpPr>
            <a:xfrm>
              <a:off x="9480408" y="1140511"/>
              <a:ext cx="288000" cy="288000"/>
              <a:chOff x="403541" y="985276"/>
              <a:chExt cx="297357" cy="297357"/>
            </a:xfrm>
          </p:grpSpPr>
          <p:sp>
            <p:nvSpPr>
              <p:cNvPr id="77" name="Oval 76">
                <a:extLst>
                  <a:ext uri="{FF2B5EF4-FFF2-40B4-BE49-F238E27FC236}">
                    <a16:creationId xmlns:a16="http://schemas.microsoft.com/office/drawing/2014/main" id="{33AE2C86-FDEF-4FBA-A815-B350FC4E9FC3}"/>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8" name="Graphic 68">
                <a:extLst>
                  <a:ext uri="{FF2B5EF4-FFF2-40B4-BE49-F238E27FC236}">
                    <a16:creationId xmlns:a16="http://schemas.microsoft.com/office/drawing/2014/main" id="{AC85FAEA-F7B6-49E6-A465-319DA0BB781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grpSp>
        <p:nvGrpSpPr>
          <p:cNvPr id="25" name="Group 24">
            <a:extLst>
              <a:ext uri="{FF2B5EF4-FFF2-40B4-BE49-F238E27FC236}">
                <a16:creationId xmlns:a16="http://schemas.microsoft.com/office/drawing/2014/main" id="{28222E0C-8020-42D1-9067-CFE76140F0F1}"/>
              </a:ext>
            </a:extLst>
          </p:cNvPr>
          <p:cNvGrpSpPr/>
          <p:nvPr/>
        </p:nvGrpSpPr>
        <p:grpSpPr>
          <a:xfrm>
            <a:off x="10704139" y="1798588"/>
            <a:ext cx="1133256" cy="4248472"/>
            <a:chOff x="11228644" y="1073100"/>
            <a:chExt cx="1133256" cy="4248472"/>
          </a:xfrm>
        </p:grpSpPr>
        <p:sp>
          <p:nvSpPr>
            <p:cNvPr id="83" name="Rectangle 2">
              <a:extLst>
                <a:ext uri="{FF2B5EF4-FFF2-40B4-BE49-F238E27FC236}">
                  <a16:creationId xmlns:a16="http://schemas.microsoft.com/office/drawing/2014/main" id="{AA65CB0D-1751-4BAE-A2DC-F116D6749E71}"/>
                </a:ext>
              </a:extLst>
            </p:cNvPr>
            <p:cNvSpPr/>
            <p:nvPr/>
          </p:nvSpPr>
          <p:spPr>
            <a:xfrm>
              <a:off x="11516643" y="1073100"/>
              <a:ext cx="845257" cy="338554"/>
            </a:xfrm>
            <a:prstGeom prst="rect">
              <a:avLst/>
            </a:prstGeom>
          </p:spPr>
          <p:txBody>
            <a:bodyPr wrap="square">
              <a:spAutoFit/>
            </a:bodyPr>
            <a:lstStyle/>
            <a:p>
              <a:pPr algn="ctr"/>
              <a:r>
                <a:rPr lang="en-GB" sz="1600" b="1">
                  <a:solidFill>
                    <a:srgbClr val="2567D1"/>
                  </a:solidFill>
                  <a:latin typeface="Assistant" panose="00000500000000000000" pitchFamily="2" charset="-79"/>
                  <a:cs typeface="Assistant" panose="00000500000000000000" pitchFamily="2" charset="-79"/>
                </a:rPr>
                <a:t>27.5ms </a:t>
              </a:r>
            </a:p>
          </p:txBody>
        </p:sp>
        <p:cxnSp>
          <p:nvCxnSpPr>
            <p:cNvPr id="84" name="Straight Connector 4">
              <a:extLst>
                <a:ext uri="{FF2B5EF4-FFF2-40B4-BE49-F238E27FC236}">
                  <a16:creationId xmlns:a16="http://schemas.microsoft.com/office/drawing/2014/main" id="{92CBCD8C-9C43-4BAE-B76A-36DC4F078FE5}"/>
                </a:ext>
              </a:extLst>
            </p:cNvPr>
            <p:cNvCxnSpPr>
              <a:cxnSpLocks/>
            </p:cNvCxnSpPr>
            <p:nvPr/>
          </p:nvCxnSpPr>
          <p:spPr>
            <a:xfrm flipV="1">
              <a:off x="11384825" y="1507167"/>
              <a:ext cx="0" cy="3814405"/>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85" name="Rectangle 47">
              <a:extLst>
                <a:ext uri="{FF2B5EF4-FFF2-40B4-BE49-F238E27FC236}">
                  <a16:creationId xmlns:a16="http://schemas.microsoft.com/office/drawing/2014/main" id="{2C9C58BD-CA8C-4E4D-B8B7-E4EE055CF077}"/>
                </a:ext>
              </a:extLst>
            </p:cNvPr>
            <p:cNvSpPr/>
            <p:nvPr/>
          </p:nvSpPr>
          <p:spPr>
            <a:xfrm>
              <a:off x="11555879" y="1276334"/>
              <a:ext cx="766784" cy="200055"/>
            </a:xfrm>
            <a:prstGeom prst="rect">
              <a:avLst/>
            </a:prstGeom>
          </p:spPr>
          <p:txBody>
            <a:bodyPr wrap="square">
              <a:spAutoFit/>
            </a:bodyPr>
            <a:lstStyle/>
            <a:p>
              <a:pPr algn="ctr"/>
              <a:r>
                <a:rPr lang="en-GB" sz="700" kern="1400" spc="240">
                  <a:solidFill>
                    <a:srgbClr val="2567D1"/>
                  </a:solidFill>
                  <a:latin typeface="Assistant" panose="00000500000000000000" pitchFamily="2" charset="-79"/>
                  <a:cs typeface="Assistant" panose="00000500000000000000" pitchFamily="2" charset="-79"/>
                </a:rPr>
                <a:t>Average</a:t>
              </a:r>
              <a:endParaRPr lang="en-GB" sz="900" kern="1400" spc="240">
                <a:solidFill>
                  <a:srgbClr val="2567D1"/>
                </a:solidFill>
                <a:latin typeface="Assistant" panose="00000500000000000000" pitchFamily="2" charset="-79"/>
                <a:cs typeface="Assistant" panose="00000500000000000000" pitchFamily="2" charset="-79"/>
              </a:endParaRPr>
            </a:p>
          </p:txBody>
        </p:sp>
        <p:grpSp>
          <p:nvGrpSpPr>
            <p:cNvPr id="86" name="Group 85">
              <a:extLst>
                <a:ext uri="{FF2B5EF4-FFF2-40B4-BE49-F238E27FC236}">
                  <a16:creationId xmlns:a16="http://schemas.microsoft.com/office/drawing/2014/main" id="{41FEF2A8-B2D3-480F-88E2-0573CCBC27A8}"/>
                </a:ext>
              </a:extLst>
            </p:cNvPr>
            <p:cNvGrpSpPr/>
            <p:nvPr/>
          </p:nvGrpSpPr>
          <p:grpSpPr>
            <a:xfrm>
              <a:off x="11228644" y="1140511"/>
              <a:ext cx="288000" cy="288000"/>
              <a:chOff x="403541" y="985276"/>
              <a:chExt cx="297357" cy="297357"/>
            </a:xfrm>
          </p:grpSpPr>
          <p:sp>
            <p:nvSpPr>
              <p:cNvPr id="87" name="Oval 86">
                <a:extLst>
                  <a:ext uri="{FF2B5EF4-FFF2-40B4-BE49-F238E27FC236}">
                    <a16:creationId xmlns:a16="http://schemas.microsoft.com/office/drawing/2014/main" id="{F145D528-8964-4771-9FE1-56E663A0B680}"/>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8" name="Graphic 68">
                <a:extLst>
                  <a:ext uri="{FF2B5EF4-FFF2-40B4-BE49-F238E27FC236}">
                    <a16:creationId xmlns:a16="http://schemas.microsoft.com/office/drawing/2014/main" id="{C5A25B01-1715-4EE8-B3CF-5662F88CEFA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sp>
        <p:nvSpPr>
          <p:cNvPr id="90" name="Slide Number Placeholder 1">
            <a:extLst>
              <a:ext uri="{FF2B5EF4-FFF2-40B4-BE49-F238E27FC236}">
                <a16:creationId xmlns:a16="http://schemas.microsoft.com/office/drawing/2014/main" id="{13A1BB45-A081-4CE8-930D-5810F74F1522}"/>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21</a:t>
            </a:fld>
            <a:endParaRPr lang="en-GB"/>
          </a:p>
        </p:txBody>
      </p:sp>
      <p:sp>
        <p:nvSpPr>
          <p:cNvPr id="91" name="Rectangle 2">
            <a:extLst>
              <a:ext uri="{FF2B5EF4-FFF2-40B4-BE49-F238E27FC236}">
                <a16:creationId xmlns:a16="http://schemas.microsoft.com/office/drawing/2014/main" id="{564F9FCA-C110-4A9F-BA58-A330BB5D0BFF}"/>
              </a:ext>
            </a:extLst>
          </p:cNvPr>
          <p:cNvSpPr/>
          <p:nvPr/>
        </p:nvSpPr>
        <p:spPr>
          <a:xfrm>
            <a:off x="181111" y="385500"/>
            <a:ext cx="11759777" cy="523220"/>
          </a:xfrm>
          <a:prstGeom prst="rect">
            <a:avLst/>
          </a:prstGeom>
        </p:spPr>
        <p:txBody>
          <a:bodyPr wrap="square">
            <a:spAutoFit/>
          </a:bodyPr>
          <a:lstStyle/>
          <a:p>
            <a:r>
              <a:rPr lang="en-GB" sz="2800">
                <a:solidFill>
                  <a:srgbClr val="2567D1"/>
                </a:solidFill>
                <a:latin typeface="Assistant" pitchFamily="2" charset="-79"/>
                <a:ea typeface="Roboto" panose="02000000000000000000" pitchFamily="2" charset="0"/>
                <a:cs typeface="Assistant" pitchFamily="2" charset="-79"/>
              </a:rPr>
              <a:t>1</a:t>
            </a:r>
            <a:r>
              <a:rPr lang="en-GB" sz="2800" baseline="30000">
                <a:solidFill>
                  <a:srgbClr val="2567D1"/>
                </a:solidFill>
                <a:latin typeface="Assistant" pitchFamily="2" charset="-79"/>
                <a:ea typeface="Roboto" panose="02000000000000000000" pitchFamily="2" charset="0"/>
                <a:cs typeface="Assistant" pitchFamily="2" charset="-79"/>
              </a:rPr>
              <a:t>st </a:t>
            </a:r>
            <a:r>
              <a:rPr lang="en-GB" sz="2800">
                <a:solidFill>
                  <a:srgbClr val="2567D1"/>
                </a:solidFill>
                <a:latin typeface="Assistant" pitchFamily="2" charset="-79"/>
                <a:ea typeface="Roboto" panose="02000000000000000000" pitchFamily="2" charset="0"/>
                <a:cs typeface="Assistant" pitchFamily="2" charset="-79"/>
              </a:rPr>
              <a:t>Clinical Trial results </a:t>
            </a:r>
            <a:r>
              <a:rPr lang="en-GB" sz="2800">
                <a:solidFill>
                  <a:srgbClr val="2567D1"/>
                </a:solidFill>
                <a:latin typeface="Assistant" pitchFamily="2" charset="-79"/>
                <a:cs typeface="Assistant" pitchFamily="2" charset="-79"/>
              </a:rPr>
              <a:t>for </a:t>
            </a:r>
            <a:r>
              <a:rPr lang="en-US" sz="2800">
                <a:solidFill>
                  <a:srgbClr val="2567D1"/>
                </a:solidFill>
                <a:latin typeface="Assistant" pitchFamily="2" charset="-79"/>
                <a:cs typeface="Assistant" pitchFamily="2" charset="-79"/>
              </a:rPr>
              <a:t>AF detection by PPG for </a:t>
            </a:r>
            <a:r>
              <a:rPr lang="en-GB" sz="2800">
                <a:solidFill>
                  <a:srgbClr val="2567D1"/>
                </a:solidFill>
                <a:latin typeface="Assistant" pitchFamily="2" charset="-79"/>
                <a:ea typeface="Roboto" panose="02000000000000000000" pitchFamily="2" charset="0"/>
                <a:cs typeface="Assistant" pitchFamily="2" charset="-79"/>
              </a:rPr>
              <a:t>FDA, CE &amp; NMPA Clearance</a:t>
            </a:r>
          </a:p>
        </p:txBody>
      </p:sp>
      <p:sp>
        <p:nvSpPr>
          <p:cNvPr id="92" name="Rectangle 22">
            <a:extLst>
              <a:ext uri="{FF2B5EF4-FFF2-40B4-BE49-F238E27FC236}">
                <a16:creationId xmlns:a16="http://schemas.microsoft.com/office/drawing/2014/main" id="{EC3D8818-0219-45CB-9E2A-19BBFDBBF60F}"/>
              </a:ext>
            </a:extLst>
          </p:cNvPr>
          <p:cNvSpPr/>
          <p:nvPr/>
        </p:nvSpPr>
        <p:spPr>
          <a:xfrm>
            <a:off x="2309034" y="1230541"/>
            <a:ext cx="1582440" cy="400110"/>
          </a:xfrm>
          <a:prstGeom prst="rect">
            <a:avLst/>
          </a:prstGeom>
        </p:spPr>
        <p:txBody>
          <a:bodyPr wrap="square">
            <a:spAutoFit/>
          </a:bodyPr>
          <a:lstStyle/>
          <a:p>
            <a:pPr algn="ctr">
              <a:lnSpc>
                <a:spcPts val="1200"/>
              </a:lnSpc>
            </a:pPr>
            <a:r>
              <a:rPr lang="en-GB" sz="1400" b="1">
                <a:solidFill>
                  <a:srgbClr val="000000"/>
                </a:solidFill>
                <a:latin typeface="Assistant" panose="00000500000000000000" pitchFamily="2" charset="-79"/>
                <a:cs typeface="Assistant" panose="00000500000000000000" pitchFamily="2" charset="-79"/>
              </a:rPr>
              <a:t>FDR</a:t>
            </a:r>
            <a:br>
              <a:rPr lang="en-GB" b="1">
                <a:solidFill>
                  <a:srgbClr val="000000"/>
                </a:solidFill>
                <a:latin typeface="Assistant Light" panose="00000400000000000000" pitchFamily="2" charset="-79"/>
                <a:cs typeface="Assistant Light" panose="00000400000000000000" pitchFamily="2" charset="-79"/>
              </a:rPr>
            </a:br>
            <a:r>
              <a:rPr lang="en-GB" sz="1100" b="1">
                <a:solidFill>
                  <a:srgbClr val="000000"/>
                </a:solidFill>
                <a:latin typeface="Assistant" panose="00000500000000000000" pitchFamily="2" charset="-79"/>
                <a:cs typeface="Assistant" panose="00000500000000000000" pitchFamily="2" charset="-79"/>
              </a:rPr>
              <a:t>False Detection Rate</a:t>
            </a:r>
          </a:p>
        </p:txBody>
      </p:sp>
      <p:grpSp>
        <p:nvGrpSpPr>
          <p:cNvPr id="19" name="Group 18">
            <a:extLst>
              <a:ext uri="{FF2B5EF4-FFF2-40B4-BE49-F238E27FC236}">
                <a16:creationId xmlns:a16="http://schemas.microsoft.com/office/drawing/2014/main" id="{806C0B38-FC85-4DEC-8048-D42D943315F3}"/>
              </a:ext>
            </a:extLst>
          </p:cNvPr>
          <p:cNvGrpSpPr/>
          <p:nvPr/>
        </p:nvGrpSpPr>
        <p:grpSpPr>
          <a:xfrm>
            <a:off x="6271154" y="1798588"/>
            <a:ext cx="1015902" cy="4248472"/>
            <a:chOff x="6647981" y="1073100"/>
            <a:chExt cx="1015902" cy="4248472"/>
          </a:xfrm>
        </p:grpSpPr>
        <p:cxnSp>
          <p:nvCxnSpPr>
            <p:cNvPr id="58" name="Straight Connector 4">
              <a:extLst>
                <a:ext uri="{FF2B5EF4-FFF2-40B4-BE49-F238E27FC236}">
                  <a16:creationId xmlns:a16="http://schemas.microsoft.com/office/drawing/2014/main" id="{B7747B21-55C1-46C4-AC2F-458A8AB1F7CA}"/>
                </a:ext>
              </a:extLst>
            </p:cNvPr>
            <p:cNvCxnSpPr>
              <a:cxnSpLocks/>
            </p:cNvCxnSpPr>
            <p:nvPr/>
          </p:nvCxnSpPr>
          <p:spPr>
            <a:xfrm flipV="1">
              <a:off x="7514892" y="1507168"/>
              <a:ext cx="0" cy="3814404"/>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2E240022-77BC-4D03-B19D-01E39D3C8662}"/>
                </a:ext>
              </a:extLst>
            </p:cNvPr>
            <p:cNvGrpSpPr/>
            <p:nvPr/>
          </p:nvGrpSpPr>
          <p:grpSpPr>
            <a:xfrm>
              <a:off x="6647981" y="1073100"/>
              <a:ext cx="1015902" cy="403289"/>
              <a:chOff x="6647981" y="1073100"/>
              <a:chExt cx="1015902" cy="403289"/>
            </a:xfrm>
          </p:grpSpPr>
          <p:sp>
            <p:nvSpPr>
              <p:cNvPr id="57" name="Rectangle 2">
                <a:extLst>
                  <a:ext uri="{FF2B5EF4-FFF2-40B4-BE49-F238E27FC236}">
                    <a16:creationId xmlns:a16="http://schemas.microsoft.com/office/drawing/2014/main" id="{C6EC0239-1AB6-4571-A86E-EA66DEE1AF69}"/>
                  </a:ext>
                </a:extLst>
              </p:cNvPr>
              <p:cNvSpPr/>
              <p:nvPr/>
            </p:nvSpPr>
            <p:spPr>
              <a:xfrm>
                <a:off x="6691390" y="1073100"/>
                <a:ext cx="679966" cy="338554"/>
              </a:xfrm>
              <a:prstGeom prst="rect">
                <a:avLst/>
              </a:prstGeom>
            </p:spPr>
            <p:txBody>
              <a:bodyPr wrap="square">
                <a:spAutoFit/>
              </a:bodyPr>
              <a:lstStyle/>
              <a:p>
                <a:pPr algn="r"/>
                <a:r>
                  <a:rPr lang="en-GB" sz="1600" b="1">
                    <a:solidFill>
                      <a:srgbClr val="2567D1"/>
                    </a:solidFill>
                    <a:latin typeface="Assistant" panose="00000500000000000000" pitchFamily="2" charset="-79"/>
                    <a:cs typeface="Assistant" panose="00000500000000000000" pitchFamily="2" charset="-79"/>
                  </a:rPr>
                  <a:t>1.00</a:t>
                </a:r>
              </a:p>
            </p:txBody>
          </p:sp>
          <p:sp>
            <p:nvSpPr>
              <p:cNvPr id="59" name="Rectangle 47">
                <a:extLst>
                  <a:ext uri="{FF2B5EF4-FFF2-40B4-BE49-F238E27FC236}">
                    <a16:creationId xmlns:a16="http://schemas.microsoft.com/office/drawing/2014/main" id="{B9D0A310-4F7B-4944-A62A-551D27CBE75B}"/>
                  </a:ext>
                </a:extLst>
              </p:cNvPr>
              <p:cNvSpPr/>
              <p:nvPr/>
            </p:nvSpPr>
            <p:spPr>
              <a:xfrm>
                <a:off x="6647981" y="1276334"/>
                <a:ext cx="766784" cy="200055"/>
              </a:xfrm>
              <a:prstGeom prst="rect">
                <a:avLst/>
              </a:prstGeom>
            </p:spPr>
            <p:txBody>
              <a:bodyPr wrap="square">
                <a:spAutoFit/>
              </a:bodyPr>
              <a:lstStyle/>
              <a:p>
                <a:pPr algn="r"/>
                <a:r>
                  <a:rPr lang="en-GB" sz="700" spc="240">
                    <a:solidFill>
                      <a:srgbClr val="2567D1"/>
                    </a:solidFill>
                    <a:latin typeface="Assistant" panose="00000500000000000000" pitchFamily="2" charset="-79"/>
                    <a:cs typeface="Assistant" panose="00000500000000000000" pitchFamily="2" charset="-79"/>
                  </a:rPr>
                  <a:t>Average</a:t>
                </a:r>
                <a:endParaRPr lang="en-GB" sz="900">
                  <a:solidFill>
                    <a:srgbClr val="2567D1"/>
                  </a:solidFill>
                  <a:latin typeface="Assistant" panose="00000500000000000000" pitchFamily="2" charset="-79"/>
                  <a:cs typeface="Assistant" panose="00000500000000000000" pitchFamily="2" charset="-79"/>
                </a:endParaRPr>
              </a:p>
            </p:txBody>
          </p:sp>
          <p:grpSp>
            <p:nvGrpSpPr>
              <p:cNvPr id="60" name="Group 59">
                <a:extLst>
                  <a:ext uri="{FF2B5EF4-FFF2-40B4-BE49-F238E27FC236}">
                    <a16:creationId xmlns:a16="http://schemas.microsoft.com/office/drawing/2014/main" id="{FC895D18-F16E-4472-AD24-1CF9C56DF842}"/>
                  </a:ext>
                </a:extLst>
              </p:cNvPr>
              <p:cNvGrpSpPr/>
              <p:nvPr/>
            </p:nvGrpSpPr>
            <p:grpSpPr>
              <a:xfrm>
                <a:off x="7375883" y="1140511"/>
                <a:ext cx="288000" cy="288000"/>
                <a:chOff x="403541" y="985276"/>
                <a:chExt cx="297357" cy="297357"/>
              </a:xfrm>
            </p:grpSpPr>
            <p:sp>
              <p:nvSpPr>
                <p:cNvPr id="61" name="Oval 60">
                  <a:extLst>
                    <a:ext uri="{FF2B5EF4-FFF2-40B4-BE49-F238E27FC236}">
                      <a16:creationId xmlns:a16="http://schemas.microsoft.com/office/drawing/2014/main" id="{8A99CC4D-393C-46F4-B8F6-1CE762D5BEC1}"/>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2" name="Graphic 68">
                  <a:extLst>
                    <a:ext uri="{FF2B5EF4-FFF2-40B4-BE49-F238E27FC236}">
                      <a16:creationId xmlns:a16="http://schemas.microsoft.com/office/drawing/2014/main" id="{94B56EC4-5118-46E6-9B54-CB95C61B1693}"/>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grpSp>
      <p:grpSp>
        <p:nvGrpSpPr>
          <p:cNvPr id="69" name="Group 68">
            <a:extLst>
              <a:ext uri="{FF2B5EF4-FFF2-40B4-BE49-F238E27FC236}">
                <a16:creationId xmlns:a16="http://schemas.microsoft.com/office/drawing/2014/main" id="{FF94C85D-E510-6E4D-9B04-9335FC9A4717}"/>
              </a:ext>
            </a:extLst>
          </p:cNvPr>
          <p:cNvGrpSpPr/>
          <p:nvPr/>
        </p:nvGrpSpPr>
        <p:grpSpPr>
          <a:xfrm>
            <a:off x="718603" y="2132856"/>
            <a:ext cx="11578143" cy="3960440"/>
            <a:chOff x="718603" y="2132856"/>
            <a:chExt cx="11578143" cy="3960440"/>
          </a:xfrm>
        </p:grpSpPr>
        <p:grpSp>
          <p:nvGrpSpPr>
            <p:cNvPr id="29" name="Group 28">
              <a:extLst>
                <a:ext uri="{FF2B5EF4-FFF2-40B4-BE49-F238E27FC236}">
                  <a16:creationId xmlns:a16="http://schemas.microsoft.com/office/drawing/2014/main" id="{8AB1F0C2-7E4B-7E4F-A1CF-4A5781A05E52}"/>
                </a:ext>
              </a:extLst>
            </p:cNvPr>
            <p:cNvGrpSpPr/>
            <p:nvPr/>
          </p:nvGrpSpPr>
          <p:grpSpPr>
            <a:xfrm>
              <a:off x="718603" y="2132856"/>
              <a:ext cx="760143" cy="3931772"/>
              <a:chOff x="718603" y="2132856"/>
              <a:chExt cx="760143" cy="3931772"/>
            </a:xfrm>
          </p:grpSpPr>
          <p:cxnSp>
            <p:nvCxnSpPr>
              <p:cNvPr id="17" name="Straight Connector 69">
                <a:extLst>
                  <a:ext uri="{FF2B5EF4-FFF2-40B4-BE49-F238E27FC236}">
                    <a16:creationId xmlns:a16="http://schemas.microsoft.com/office/drawing/2014/main" id="{A5F9D541-F663-4F32-AB84-FEC6C16C4EAB}"/>
                  </a:ext>
                </a:extLst>
              </p:cNvPr>
              <p:cNvCxnSpPr>
                <a:cxnSpLocks/>
              </p:cNvCxnSpPr>
              <p:nvPr/>
            </p:nvCxnSpPr>
            <p:spPr>
              <a:xfrm flipV="1">
                <a:off x="839416" y="2731896"/>
                <a:ext cx="0" cy="3332732"/>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1" name="Rectangle 20">
                <a:extLst>
                  <a:ext uri="{FF2B5EF4-FFF2-40B4-BE49-F238E27FC236}">
                    <a16:creationId xmlns:a16="http://schemas.microsoft.com/office/drawing/2014/main" id="{05587AE6-E399-4EA4-A477-029B4F7082B2}"/>
                  </a:ext>
                </a:extLst>
              </p:cNvPr>
              <p:cNvSpPr/>
              <p:nvPr/>
            </p:nvSpPr>
            <p:spPr>
              <a:xfrm>
                <a:off x="718603" y="2132856"/>
                <a:ext cx="760143" cy="492443"/>
              </a:xfrm>
              <a:prstGeom prst="rect">
                <a:avLst/>
              </a:prstGeom>
            </p:spPr>
            <p:txBody>
              <a:bodyPr wrap="none">
                <a:spAutoFit/>
              </a:bodyPr>
              <a:lstStyle/>
              <a:p>
                <a:pPr algn="ctr"/>
                <a:r>
                  <a:rPr lang="en-US" sz="1400" b="1">
                    <a:solidFill>
                      <a:srgbClr val="C00000"/>
                    </a:solidFill>
                    <a:latin typeface="Assistant" pitchFamily="2" charset="-79"/>
                    <a:ea typeface="Times New Roman" panose="02020603050405020304" pitchFamily="18" charset="0"/>
                    <a:cs typeface="Assistant" panose="00000500000000000000" pitchFamily="2" charset="-79"/>
                  </a:rPr>
                  <a:t>96%</a:t>
                </a:r>
              </a:p>
              <a:p>
                <a:pPr algn="ctr"/>
                <a:r>
                  <a:rPr lang="en-US" sz="1200">
                    <a:solidFill>
                      <a:srgbClr val="C00000"/>
                    </a:solidFill>
                    <a:latin typeface="Assistant" pitchFamily="2" charset="-79"/>
                    <a:cs typeface="Assistant" pitchFamily="2" charset="-79"/>
                  </a:rPr>
                  <a:t>or higher</a:t>
                </a:r>
                <a:endParaRPr lang="en-GB" sz="1200">
                  <a:solidFill>
                    <a:srgbClr val="C00000"/>
                  </a:solidFill>
                  <a:latin typeface="Assistant" pitchFamily="2" charset="-79"/>
                  <a:cs typeface="Assistant" pitchFamily="2" charset="-79"/>
                </a:endParaRPr>
              </a:p>
            </p:txBody>
          </p:sp>
        </p:grpSp>
        <p:grpSp>
          <p:nvGrpSpPr>
            <p:cNvPr id="30" name="Group 29">
              <a:extLst>
                <a:ext uri="{FF2B5EF4-FFF2-40B4-BE49-F238E27FC236}">
                  <a16:creationId xmlns:a16="http://schemas.microsoft.com/office/drawing/2014/main" id="{CFB631BA-532C-CD40-A898-1B94804F76AE}"/>
                </a:ext>
              </a:extLst>
            </p:cNvPr>
            <p:cNvGrpSpPr/>
            <p:nvPr/>
          </p:nvGrpSpPr>
          <p:grpSpPr>
            <a:xfrm>
              <a:off x="3369325" y="2132856"/>
              <a:ext cx="710451" cy="3960440"/>
              <a:chOff x="3369325" y="2132856"/>
              <a:chExt cx="710451" cy="3960440"/>
            </a:xfrm>
          </p:grpSpPr>
          <p:cxnSp>
            <p:nvCxnSpPr>
              <p:cNvPr id="33" name="Straight Connector 69">
                <a:extLst>
                  <a:ext uri="{FF2B5EF4-FFF2-40B4-BE49-F238E27FC236}">
                    <a16:creationId xmlns:a16="http://schemas.microsoft.com/office/drawing/2014/main" id="{8E39B191-A81A-4F4E-835C-049A70B9F6D6}"/>
                  </a:ext>
                </a:extLst>
              </p:cNvPr>
              <p:cNvCxnSpPr>
                <a:cxnSpLocks/>
              </p:cNvCxnSpPr>
              <p:nvPr/>
            </p:nvCxnSpPr>
            <p:spPr>
              <a:xfrm flipV="1">
                <a:off x="3693683" y="2760564"/>
                <a:ext cx="0" cy="3332732"/>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4" name="Rectangle 59">
                <a:extLst>
                  <a:ext uri="{FF2B5EF4-FFF2-40B4-BE49-F238E27FC236}">
                    <a16:creationId xmlns:a16="http://schemas.microsoft.com/office/drawing/2014/main" id="{B31F5BC4-47F7-4398-8719-4CDA8D991F65}"/>
                  </a:ext>
                </a:extLst>
              </p:cNvPr>
              <p:cNvSpPr/>
              <p:nvPr/>
            </p:nvSpPr>
            <p:spPr>
              <a:xfrm>
                <a:off x="3369325" y="2132856"/>
                <a:ext cx="710451" cy="492443"/>
              </a:xfrm>
              <a:prstGeom prst="rect">
                <a:avLst/>
              </a:prstGeom>
            </p:spPr>
            <p:txBody>
              <a:bodyPr wrap="none">
                <a:spAutoFit/>
              </a:bodyPr>
              <a:lstStyle/>
              <a:p>
                <a:pPr algn="ctr"/>
                <a:r>
                  <a:rPr lang="en-US" sz="1400" b="1">
                    <a:solidFill>
                      <a:srgbClr val="C00000"/>
                    </a:solidFill>
                    <a:latin typeface="Assistant" pitchFamily="2" charset="-79"/>
                    <a:cs typeface="Assistant" panose="00000500000000000000" pitchFamily="2" charset="-79"/>
                  </a:rPr>
                  <a:t>2%</a:t>
                </a:r>
              </a:p>
              <a:p>
                <a:pPr algn="r"/>
                <a:r>
                  <a:rPr lang="en-US" sz="1200">
                    <a:solidFill>
                      <a:srgbClr val="C00000"/>
                    </a:solidFill>
                    <a:latin typeface="Assistant" pitchFamily="2" charset="-79"/>
                    <a:cs typeface="Assistant" pitchFamily="2" charset="-79"/>
                  </a:rPr>
                  <a:t>or lower</a:t>
                </a:r>
                <a:endParaRPr lang="en-GB" sz="1200">
                  <a:solidFill>
                    <a:srgbClr val="C00000"/>
                  </a:solidFill>
                  <a:latin typeface="Assistant" pitchFamily="2" charset="-79"/>
                  <a:cs typeface="Assistant" pitchFamily="2" charset="-79"/>
                </a:endParaRPr>
              </a:p>
            </p:txBody>
          </p:sp>
        </p:grpSp>
        <p:grpSp>
          <p:nvGrpSpPr>
            <p:cNvPr id="34" name="Group 33">
              <a:extLst>
                <a:ext uri="{FF2B5EF4-FFF2-40B4-BE49-F238E27FC236}">
                  <a16:creationId xmlns:a16="http://schemas.microsoft.com/office/drawing/2014/main" id="{80C0D436-50D2-EA4A-9C91-40D92398326C}"/>
                </a:ext>
              </a:extLst>
            </p:cNvPr>
            <p:cNvGrpSpPr/>
            <p:nvPr/>
          </p:nvGrpSpPr>
          <p:grpSpPr>
            <a:xfrm>
              <a:off x="4575122" y="2132856"/>
              <a:ext cx="800798" cy="3842196"/>
              <a:chOff x="4575122" y="2132856"/>
              <a:chExt cx="800798" cy="3842196"/>
            </a:xfrm>
          </p:grpSpPr>
          <p:cxnSp>
            <p:nvCxnSpPr>
              <p:cNvPr id="41" name="Straight Connector 69">
                <a:extLst>
                  <a:ext uri="{FF2B5EF4-FFF2-40B4-BE49-F238E27FC236}">
                    <a16:creationId xmlns:a16="http://schemas.microsoft.com/office/drawing/2014/main" id="{6A97C1A4-A97F-48B9-A41D-7647BE3C98F3}"/>
                  </a:ext>
                </a:extLst>
              </p:cNvPr>
              <p:cNvCxnSpPr>
                <a:cxnSpLocks/>
              </p:cNvCxnSpPr>
              <p:nvPr/>
            </p:nvCxnSpPr>
            <p:spPr>
              <a:xfrm flipV="1">
                <a:off x="4933346" y="2642320"/>
                <a:ext cx="0" cy="3332732"/>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42" name="Rectangle 20">
                <a:extLst>
                  <a:ext uri="{FF2B5EF4-FFF2-40B4-BE49-F238E27FC236}">
                    <a16:creationId xmlns:a16="http://schemas.microsoft.com/office/drawing/2014/main" id="{B82FD109-057B-4737-8A5E-9EC69450D052}"/>
                  </a:ext>
                </a:extLst>
              </p:cNvPr>
              <p:cNvSpPr/>
              <p:nvPr/>
            </p:nvSpPr>
            <p:spPr>
              <a:xfrm>
                <a:off x="4575122" y="2132856"/>
                <a:ext cx="800798" cy="492443"/>
              </a:xfrm>
              <a:prstGeom prst="rect">
                <a:avLst/>
              </a:prstGeom>
            </p:spPr>
            <p:txBody>
              <a:bodyPr wrap="square">
                <a:spAutoFit/>
              </a:bodyPr>
              <a:lstStyle/>
              <a:p>
                <a:pPr algn="ctr"/>
                <a:r>
                  <a:rPr lang="en-US" sz="1400" b="1">
                    <a:solidFill>
                      <a:srgbClr val="C00000"/>
                    </a:solidFill>
                    <a:latin typeface="Assistant" pitchFamily="2" charset="-79"/>
                    <a:ea typeface="Times New Roman" panose="02020603050405020304" pitchFamily="18" charset="0"/>
                    <a:cs typeface="Assistant" panose="00000500000000000000" pitchFamily="2" charset="-79"/>
                  </a:rPr>
                  <a:t>90%</a:t>
                </a:r>
              </a:p>
              <a:p>
                <a:pPr algn="ctr"/>
                <a:r>
                  <a:rPr lang="en-US" sz="1200">
                    <a:solidFill>
                      <a:srgbClr val="C00000"/>
                    </a:solidFill>
                    <a:latin typeface="Assistant" pitchFamily="2" charset="-79"/>
                    <a:cs typeface="Assistant" pitchFamily="2" charset="-79"/>
                  </a:rPr>
                  <a:t>or higher</a:t>
                </a:r>
                <a:endParaRPr lang="en-GB" sz="1200">
                  <a:solidFill>
                    <a:srgbClr val="C00000"/>
                  </a:solidFill>
                  <a:latin typeface="Assistant" pitchFamily="2" charset="-79"/>
                  <a:cs typeface="Assistant" pitchFamily="2" charset="-79"/>
                </a:endParaRPr>
              </a:p>
            </p:txBody>
          </p:sp>
        </p:grpSp>
        <p:grpSp>
          <p:nvGrpSpPr>
            <p:cNvPr id="56" name="Group 55">
              <a:extLst>
                <a:ext uri="{FF2B5EF4-FFF2-40B4-BE49-F238E27FC236}">
                  <a16:creationId xmlns:a16="http://schemas.microsoft.com/office/drawing/2014/main" id="{1AB0A490-B5C6-FF4C-BE45-ADB68B254034}"/>
                </a:ext>
              </a:extLst>
            </p:cNvPr>
            <p:cNvGrpSpPr/>
            <p:nvPr/>
          </p:nvGrpSpPr>
          <p:grpSpPr>
            <a:xfrm>
              <a:off x="8544272" y="2132856"/>
              <a:ext cx="809493" cy="3842196"/>
              <a:chOff x="8544272" y="2132856"/>
              <a:chExt cx="809493" cy="3842196"/>
            </a:xfrm>
          </p:grpSpPr>
          <p:sp>
            <p:nvSpPr>
              <p:cNvPr id="70" name="Rectangle 20">
                <a:extLst>
                  <a:ext uri="{FF2B5EF4-FFF2-40B4-BE49-F238E27FC236}">
                    <a16:creationId xmlns:a16="http://schemas.microsoft.com/office/drawing/2014/main" id="{9CA4C0A6-964F-4CC5-AEF4-59206245B966}"/>
                  </a:ext>
                </a:extLst>
              </p:cNvPr>
              <p:cNvSpPr/>
              <p:nvPr/>
            </p:nvSpPr>
            <p:spPr>
              <a:xfrm>
                <a:off x="8544272" y="2132856"/>
                <a:ext cx="809493" cy="492443"/>
              </a:xfrm>
              <a:prstGeom prst="rect">
                <a:avLst/>
              </a:prstGeom>
            </p:spPr>
            <p:txBody>
              <a:bodyPr wrap="square">
                <a:spAutoFit/>
              </a:bodyPr>
              <a:lstStyle/>
              <a:p>
                <a:pPr algn="ctr"/>
                <a:r>
                  <a:rPr lang="en-US" sz="1400" b="1">
                    <a:solidFill>
                      <a:srgbClr val="C00000"/>
                    </a:solidFill>
                    <a:latin typeface="Assistant" pitchFamily="2" charset="-79"/>
                    <a:ea typeface="Times New Roman" panose="02020603050405020304" pitchFamily="18" charset="0"/>
                    <a:cs typeface="Assistant" panose="00000500000000000000" pitchFamily="2" charset="-79"/>
                  </a:rPr>
                  <a:t>80%</a:t>
                </a:r>
              </a:p>
              <a:p>
                <a:pPr algn="ctr"/>
                <a:r>
                  <a:rPr lang="en-US" sz="1200">
                    <a:solidFill>
                      <a:srgbClr val="C00000"/>
                    </a:solidFill>
                    <a:latin typeface="Assistant" pitchFamily="2" charset="-79"/>
                    <a:cs typeface="Assistant" pitchFamily="2" charset="-79"/>
                  </a:rPr>
                  <a:t>or higher</a:t>
                </a:r>
                <a:endParaRPr lang="en-GB" sz="1200">
                  <a:solidFill>
                    <a:srgbClr val="C00000"/>
                  </a:solidFill>
                  <a:latin typeface="Assistant" pitchFamily="2" charset="-79"/>
                  <a:cs typeface="Assistant" pitchFamily="2" charset="-79"/>
                </a:endParaRPr>
              </a:p>
            </p:txBody>
          </p:sp>
          <p:cxnSp>
            <p:nvCxnSpPr>
              <p:cNvPr id="71" name="Straight Connector 69">
                <a:extLst>
                  <a:ext uri="{FF2B5EF4-FFF2-40B4-BE49-F238E27FC236}">
                    <a16:creationId xmlns:a16="http://schemas.microsoft.com/office/drawing/2014/main" id="{2EA7C3D6-195D-4171-8C1C-9D70B751BCB8}"/>
                  </a:ext>
                </a:extLst>
              </p:cNvPr>
              <p:cNvCxnSpPr>
                <a:cxnSpLocks/>
              </p:cNvCxnSpPr>
              <p:nvPr/>
            </p:nvCxnSpPr>
            <p:spPr>
              <a:xfrm flipV="1">
                <a:off x="8931834" y="2641602"/>
                <a:ext cx="0" cy="333345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15ECDFAD-C971-AD45-B192-1A78D6D0A49B}"/>
                </a:ext>
              </a:extLst>
            </p:cNvPr>
            <p:cNvGrpSpPr/>
            <p:nvPr/>
          </p:nvGrpSpPr>
          <p:grpSpPr>
            <a:xfrm>
              <a:off x="10732764" y="2269948"/>
              <a:ext cx="1563982" cy="3751340"/>
              <a:chOff x="10732764" y="2269948"/>
              <a:chExt cx="1563982" cy="3751340"/>
            </a:xfrm>
          </p:grpSpPr>
          <p:sp>
            <p:nvSpPr>
              <p:cNvPr id="82" name="Rectangle 81">
                <a:extLst>
                  <a:ext uri="{FF2B5EF4-FFF2-40B4-BE49-F238E27FC236}">
                    <a16:creationId xmlns:a16="http://schemas.microsoft.com/office/drawing/2014/main" id="{B8BA9EDE-3348-43F4-8B75-9949F5CBBC74}"/>
                  </a:ext>
                </a:extLst>
              </p:cNvPr>
              <p:cNvSpPr/>
              <p:nvPr/>
            </p:nvSpPr>
            <p:spPr>
              <a:xfrm>
                <a:off x="10732764" y="2269948"/>
                <a:ext cx="1563982" cy="415498"/>
              </a:xfrm>
              <a:prstGeom prst="rect">
                <a:avLst/>
              </a:prstGeom>
            </p:spPr>
            <p:txBody>
              <a:bodyPr wrap="square">
                <a:spAutoFit/>
              </a:bodyPr>
              <a:lstStyle/>
              <a:p>
                <a:pPr algn="ctr"/>
                <a:r>
                  <a:rPr lang="en-US" sz="1050" b="1">
                    <a:solidFill>
                      <a:srgbClr val="C00000"/>
                    </a:solidFill>
                    <a:latin typeface="Assistant" panose="00000500000000000000" pitchFamily="2" charset="-79"/>
                    <a:cs typeface="Assistant" panose="00000500000000000000" pitchFamily="2" charset="-79"/>
                  </a:rPr>
                  <a:t>Average (±tolerance) ± 1.96*SD: 0 (±5) ± 100</a:t>
                </a:r>
              </a:p>
            </p:txBody>
          </p:sp>
          <p:cxnSp>
            <p:nvCxnSpPr>
              <p:cNvPr id="93" name="Straight Connector 69">
                <a:extLst>
                  <a:ext uri="{FF2B5EF4-FFF2-40B4-BE49-F238E27FC236}">
                    <a16:creationId xmlns:a16="http://schemas.microsoft.com/office/drawing/2014/main" id="{3EA01CFB-9644-4B5A-B108-804C589A46F5}"/>
                  </a:ext>
                </a:extLst>
              </p:cNvPr>
              <p:cNvCxnSpPr>
                <a:cxnSpLocks/>
              </p:cNvCxnSpPr>
              <p:nvPr/>
            </p:nvCxnSpPr>
            <p:spPr>
              <a:xfrm flipV="1">
                <a:off x="11656189" y="2687838"/>
                <a:ext cx="0" cy="333345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A6434846-D5E3-F54C-A5D4-17688C106CEC}"/>
                </a:ext>
              </a:extLst>
            </p:cNvPr>
            <p:cNvGrpSpPr/>
            <p:nvPr/>
          </p:nvGrpSpPr>
          <p:grpSpPr>
            <a:xfrm>
              <a:off x="6763799" y="2204864"/>
              <a:ext cx="737702" cy="3888432"/>
              <a:chOff x="6763799" y="2204864"/>
              <a:chExt cx="737702" cy="3888432"/>
            </a:xfrm>
          </p:grpSpPr>
          <p:sp>
            <p:nvSpPr>
              <p:cNvPr id="55" name="Rectangle 31">
                <a:extLst>
                  <a:ext uri="{FF2B5EF4-FFF2-40B4-BE49-F238E27FC236}">
                    <a16:creationId xmlns:a16="http://schemas.microsoft.com/office/drawing/2014/main" id="{A6C80963-4B03-4460-88F8-0ECA1BE83EC6}"/>
                  </a:ext>
                </a:extLst>
              </p:cNvPr>
              <p:cNvSpPr/>
              <p:nvPr/>
            </p:nvSpPr>
            <p:spPr>
              <a:xfrm>
                <a:off x="6763799" y="2204864"/>
                <a:ext cx="737702" cy="307777"/>
              </a:xfrm>
              <a:prstGeom prst="rect">
                <a:avLst/>
              </a:prstGeom>
            </p:spPr>
            <p:txBody>
              <a:bodyPr wrap="none">
                <a:spAutoFit/>
              </a:bodyPr>
              <a:lstStyle/>
              <a:p>
                <a:pPr algn="ctr"/>
                <a:r>
                  <a:rPr lang="en-US" sz="1400" b="1">
                    <a:solidFill>
                      <a:srgbClr val="C00000"/>
                    </a:solidFill>
                    <a:highlight>
                      <a:srgbClr val="FFFFFF"/>
                    </a:highlight>
                    <a:latin typeface="Assistant" pitchFamily="2" charset="-79"/>
                    <a:cs typeface="Assistant" panose="00000500000000000000" pitchFamily="2" charset="-79"/>
                  </a:rPr>
                  <a:t>1± 0.02</a:t>
                </a:r>
              </a:p>
            </p:txBody>
          </p:sp>
          <p:cxnSp>
            <p:nvCxnSpPr>
              <p:cNvPr id="89" name="Straight Connector 69">
                <a:extLst>
                  <a:ext uri="{FF2B5EF4-FFF2-40B4-BE49-F238E27FC236}">
                    <a16:creationId xmlns:a16="http://schemas.microsoft.com/office/drawing/2014/main" id="{FFF54857-BF25-2847-AFE9-9B0D86AE1933}"/>
                  </a:ext>
                </a:extLst>
              </p:cNvPr>
              <p:cNvCxnSpPr>
                <a:cxnSpLocks/>
              </p:cNvCxnSpPr>
              <p:nvPr/>
            </p:nvCxnSpPr>
            <p:spPr>
              <a:xfrm flipV="1">
                <a:off x="7326522" y="2759846"/>
                <a:ext cx="0" cy="333345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9">
                <a:extLst>
                  <a:ext uri="{FF2B5EF4-FFF2-40B4-BE49-F238E27FC236}">
                    <a16:creationId xmlns:a16="http://schemas.microsoft.com/office/drawing/2014/main" id="{375AAE06-AD49-45C8-8921-4FB5A930EFB9}"/>
                  </a:ext>
                </a:extLst>
              </p:cNvPr>
              <p:cNvCxnSpPr>
                <a:cxnSpLocks/>
              </p:cNvCxnSpPr>
              <p:nvPr/>
            </p:nvCxnSpPr>
            <p:spPr>
              <a:xfrm flipV="1">
                <a:off x="6966482" y="2759846"/>
                <a:ext cx="0" cy="333345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grpSp>
      <p:sp>
        <p:nvSpPr>
          <p:cNvPr id="101" name="TextBox 12">
            <a:extLst>
              <a:ext uri="{FF2B5EF4-FFF2-40B4-BE49-F238E27FC236}">
                <a16:creationId xmlns:a16="http://schemas.microsoft.com/office/drawing/2014/main" id="{A7F013B1-5ABF-1740-9FC6-A242C1C29B92}"/>
              </a:ext>
            </a:extLst>
          </p:cNvPr>
          <p:cNvSpPr txBox="1"/>
          <p:nvPr/>
        </p:nvSpPr>
        <p:spPr>
          <a:xfrm>
            <a:off x="3825890" y="6381328"/>
            <a:ext cx="1982078" cy="276999"/>
          </a:xfrm>
          <a:prstGeom prst="rect">
            <a:avLst/>
          </a:prstGeom>
          <a:noFill/>
          <a:ln w="31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anose="00000500000000000000" pitchFamily="2" charset="-79"/>
                <a:ea typeface="Times New Roman" panose="02020603050405020304" pitchFamily="18" charset="0"/>
                <a:cs typeface="Assistant" panose="00000500000000000000" pitchFamily="2" charset="-79"/>
              </a:rPr>
              <a:t>FDA, CE &amp; NMPA Threshold</a:t>
            </a:r>
          </a:p>
        </p:txBody>
      </p:sp>
      <p:sp>
        <p:nvSpPr>
          <p:cNvPr id="103" name="TextBox 96">
            <a:extLst>
              <a:ext uri="{FF2B5EF4-FFF2-40B4-BE49-F238E27FC236}">
                <a16:creationId xmlns:a16="http://schemas.microsoft.com/office/drawing/2014/main" id="{376E8577-0247-324C-A015-D4C56B6BF4DF}"/>
              </a:ext>
            </a:extLst>
          </p:cNvPr>
          <p:cNvSpPr txBox="1"/>
          <p:nvPr/>
        </p:nvSpPr>
        <p:spPr>
          <a:xfrm>
            <a:off x="6396826" y="6405679"/>
            <a:ext cx="2030770" cy="276999"/>
          </a:xfrm>
          <a:prstGeom prst="rect">
            <a:avLst/>
          </a:prstGeom>
          <a:noFill/>
          <a:ln w="31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2567D1"/>
                </a:solidFill>
                <a:effectLst/>
                <a:uLnTx/>
                <a:uFillTx/>
                <a:latin typeface="Assistant" panose="00000500000000000000" pitchFamily="2" charset="-79"/>
                <a:ea typeface="Times New Roman" panose="02020603050405020304" pitchFamily="18" charset="0"/>
                <a:cs typeface="Assistant" panose="00000500000000000000" pitchFamily="2" charset="-79"/>
              </a:rPr>
              <a:t>Clinical CardiacSense Results</a:t>
            </a:r>
          </a:p>
        </p:txBody>
      </p:sp>
      <p:cxnSp>
        <p:nvCxnSpPr>
          <p:cNvPr id="105" name="Straight Connector 69">
            <a:extLst>
              <a:ext uri="{FF2B5EF4-FFF2-40B4-BE49-F238E27FC236}">
                <a16:creationId xmlns:a16="http://schemas.microsoft.com/office/drawing/2014/main" id="{C1CED3A1-6157-2C4A-A694-B57414732B39}"/>
              </a:ext>
            </a:extLst>
          </p:cNvPr>
          <p:cNvCxnSpPr>
            <a:cxnSpLocks/>
          </p:cNvCxnSpPr>
          <p:nvPr/>
        </p:nvCxnSpPr>
        <p:spPr>
          <a:xfrm>
            <a:off x="3719736" y="6421243"/>
            <a:ext cx="0" cy="16639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nvGrpSpPr>
          <p:cNvPr id="107" name="Group 52">
            <a:extLst>
              <a:ext uri="{FF2B5EF4-FFF2-40B4-BE49-F238E27FC236}">
                <a16:creationId xmlns:a16="http://schemas.microsoft.com/office/drawing/2014/main" id="{CBF1D27A-5137-B945-9B02-F597657FCD3B}"/>
              </a:ext>
            </a:extLst>
          </p:cNvPr>
          <p:cNvGrpSpPr/>
          <p:nvPr/>
        </p:nvGrpSpPr>
        <p:grpSpPr>
          <a:xfrm>
            <a:off x="6160048" y="6428744"/>
            <a:ext cx="153753" cy="153753"/>
            <a:chOff x="5998798" y="6400964"/>
            <a:chExt cx="206691" cy="206691"/>
          </a:xfrm>
        </p:grpSpPr>
        <p:sp>
          <p:nvSpPr>
            <p:cNvPr id="109" name="Oval 97">
              <a:extLst>
                <a:ext uri="{FF2B5EF4-FFF2-40B4-BE49-F238E27FC236}">
                  <a16:creationId xmlns:a16="http://schemas.microsoft.com/office/drawing/2014/main" id="{68D6C915-CD2E-604A-8583-854A0C34888F}"/>
                </a:ext>
              </a:extLst>
            </p:cNvPr>
            <p:cNvSpPr/>
            <p:nvPr/>
          </p:nvSpPr>
          <p:spPr>
            <a:xfrm>
              <a:off x="5998798" y="6400964"/>
              <a:ext cx="206691" cy="206691"/>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0" name="Graphic 68">
              <a:extLst>
                <a:ext uri="{FF2B5EF4-FFF2-40B4-BE49-F238E27FC236}">
                  <a16:creationId xmlns:a16="http://schemas.microsoft.com/office/drawing/2014/main" id="{276FE355-DDE2-F246-B001-4DE7F2A190F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052045" y="6452474"/>
              <a:ext cx="113792" cy="103670"/>
            </a:xfrm>
            <a:prstGeom prst="rect">
              <a:avLst/>
            </a:prstGeom>
          </p:spPr>
        </p:pic>
      </p:grpSp>
    </p:spTree>
    <p:extLst>
      <p:ext uri="{BB962C8B-B14F-4D97-AF65-F5344CB8AC3E}">
        <p14:creationId xmlns:p14="http://schemas.microsoft.com/office/powerpoint/2010/main" val="1193581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22" presetClass="entr" presetSubtype="4" fill="hold" nodeType="withEffect">
                                  <p:stCondLst>
                                    <p:cond delay="1000"/>
                                  </p:stCondLst>
                                  <p:childTnLst>
                                    <p:set>
                                      <p:cBhvr>
                                        <p:cTn id="9" dur="1" fill="hold">
                                          <p:stCondLst>
                                            <p:cond delay="0"/>
                                          </p:stCondLst>
                                        </p:cTn>
                                        <p:tgtEl>
                                          <p:spTgt spid="79"/>
                                        </p:tgtEl>
                                        <p:attrNameLst>
                                          <p:attrName>style.visibility</p:attrName>
                                        </p:attrNameLst>
                                      </p:cBhvr>
                                      <p:to>
                                        <p:strVal val="visible"/>
                                      </p:to>
                                    </p:set>
                                    <p:animEffect transition="in" filter="wipe(down)">
                                      <p:cBhvr>
                                        <p:cTn id="10" dur="500"/>
                                        <p:tgtEl>
                                          <p:spTgt spid="79"/>
                                        </p:tgtEl>
                                      </p:cBhvr>
                                    </p:animEffect>
                                  </p:childTnLst>
                                </p:cTn>
                              </p:par>
                              <p:par>
                                <p:cTn id="11" presetID="22" presetClass="entr" presetSubtype="4" fill="hold" nodeType="withEffect">
                                  <p:stCondLst>
                                    <p:cond delay="100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1000"/>
                                        <p:tgtEl>
                                          <p:spTgt spid="9"/>
                                        </p:tgtEl>
                                      </p:cBhvr>
                                    </p:animEffect>
                                  </p:childTnLst>
                                </p:cTn>
                              </p:par>
                              <p:par>
                                <p:cTn id="14" presetID="22" presetClass="entr" presetSubtype="4" fill="hold" nodeType="withEffect">
                                  <p:stCondLst>
                                    <p:cond delay="1500"/>
                                  </p:stCondLst>
                                  <p:childTnLst>
                                    <p:set>
                                      <p:cBhvr>
                                        <p:cTn id="15" dur="1" fill="hold">
                                          <p:stCondLst>
                                            <p:cond delay="0"/>
                                          </p:stCondLst>
                                        </p:cTn>
                                        <p:tgtEl>
                                          <p:spTgt spid="16"/>
                                        </p:tgtEl>
                                        <p:attrNameLst>
                                          <p:attrName>style.visibility</p:attrName>
                                        </p:attrNameLst>
                                      </p:cBhvr>
                                      <p:to>
                                        <p:strVal val="visible"/>
                                      </p:to>
                                    </p:set>
                                    <p:animEffect transition="in" filter="wipe(down)">
                                      <p:cBhvr>
                                        <p:cTn id="16" dur="750"/>
                                        <p:tgtEl>
                                          <p:spTgt spid="16"/>
                                        </p:tgtEl>
                                      </p:cBhvr>
                                    </p:animEffect>
                                  </p:childTnLst>
                                </p:cTn>
                              </p:par>
                              <p:par>
                                <p:cTn id="17" presetID="22" presetClass="entr" presetSubtype="4" fill="hold" nodeType="withEffect">
                                  <p:stCondLst>
                                    <p:cond delay="1500"/>
                                  </p:stCondLst>
                                  <p:childTnLst>
                                    <p:set>
                                      <p:cBhvr>
                                        <p:cTn id="18" dur="1" fill="hold">
                                          <p:stCondLst>
                                            <p:cond delay="0"/>
                                          </p:stCondLst>
                                        </p:cTn>
                                        <p:tgtEl>
                                          <p:spTgt spid="18"/>
                                        </p:tgtEl>
                                        <p:attrNameLst>
                                          <p:attrName>style.visibility</p:attrName>
                                        </p:attrNameLst>
                                      </p:cBhvr>
                                      <p:to>
                                        <p:strVal val="visible"/>
                                      </p:to>
                                    </p:set>
                                    <p:animEffect transition="in" filter="wipe(down)">
                                      <p:cBhvr>
                                        <p:cTn id="19" dur="1000"/>
                                        <p:tgtEl>
                                          <p:spTgt spid="18"/>
                                        </p:tgtEl>
                                      </p:cBhvr>
                                    </p:animEffect>
                                  </p:childTnLst>
                                </p:cTn>
                              </p:par>
                              <p:par>
                                <p:cTn id="20" presetID="22" presetClass="entr" presetSubtype="4" fill="hold" nodeType="withEffect">
                                  <p:stCondLst>
                                    <p:cond delay="150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250"/>
                                        <p:tgtEl>
                                          <p:spTgt spid="19"/>
                                        </p:tgtEl>
                                      </p:cBhvr>
                                    </p:animEffect>
                                  </p:childTnLst>
                                </p:cTn>
                              </p:par>
                              <p:par>
                                <p:cTn id="23" presetID="22" presetClass="entr" presetSubtype="4" fill="hold" nodeType="withEffect">
                                  <p:stCondLst>
                                    <p:cond delay="1500"/>
                                  </p:stCondLst>
                                  <p:childTnLst>
                                    <p:set>
                                      <p:cBhvr>
                                        <p:cTn id="24" dur="1" fill="hold">
                                          <p:stCondLst>
                                            <p:cond delay="0"/>
                                          </p:stCondLst>
                                        </p:cTn>
                                        <p:tgtEl>
                                          <p:spTgt spid="20"/>
                                        </p:tgtEl>
                                        <p:attrNameLst>
                                          <p:attrName>style.visibility</p:attrName>
                                        </p:attrNameLst>
                                      </p:cBhvr>
                                      <p:to>
                                        <p:strVal val="visible"/>
                                      </p:to>
                                    </p:set>
                                    <p:animEffect transition="in" filter="wipe(down)">
                                      <p:cBhvr>
                                        <p:cTn id="25" dur="1500"/>
                                        <p:tgtEl>
                                          <p:spTgt spid="20"/>
                                        </p:tgtEl>
                                      </p:cBhvr>
                                    </p:animEffect>
                                  </p:childTnLst>
                                </p:cTn>
                              </p:par>
                              <p:par>
                                <p:cTn id="26" presetID="22" presetClass="entr" presetSubtype="4" fill="hold" nodeType="withEffect">
                                  <p:stCondLst>
                                    <p:cond delay="1500"/>
                                  </p:stCondLst>
                                  <p:childTnLst>
                                    <p:set>
                                      <p:cBhvr>
                                        <p:cTn id="27" dur="1" fill="hold">
                                          <p:stCondLst>
                                            <p:cond delay="0"/>
                                          </p:stCondLst>
                                        </p:cTn>
                                        <p:tgtEl>
                                          <p:spTgt spid="25"/>
                                        </p:tgtEl>
                                        <p:attrNameLst>
                                          <p:attrName>style.visibility</p:attrName>
                                        </p:attrNameLst>
                                      </p:cBhvr>
                                      <p:to>
                                        <p:strVal val="visible"/>
                                      </p:to>
                                    </p:set>
                                    <p:animEffect transition="in" filter="wipe(down)">
                                      <p:cBhvr>
                                        <p:cTn id="28" dur="1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2" name="תרשים 71">
            <a:extLst>
              <a:ext uri="{FF2B5EF4-FFF2-40B4-BE49-F238E27FC236}">
                <a16:creationId xmlns:a16="http://schemas.microsoft.com/office/drawing/2014/main" id="{3B0F9A55-41CA-4B54-8440-E8CDCF375B28}"/>
              </a:ext>
            </a:extLst>
          </p:cNvPr>
          <p:cNvGraphicFramePr>
            <a:graphicFrameLocks/>
          </p:cNvGraphicFramePr>
          <p:nvPr>
            <p:extLst>
              <p:ext uri="{D42A27DB-BD31-4B8C-83A1-F6EECF244321}">
                <p14:modId xmlns:p14="http://schemas.microsoft.com/office/powerpoint/2010/main" val="3203665282"/>
              </p:ext>
            </p:extLst>
          </p:nvPr>
        </p:nvGraphicFramePr>
        <p:xfrm>
          <a:off x="2692042" y="2414613"/>
          <a:ext cx="1299322" cy="398353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3" name="תרשים 82">
            <a:extLst>
              <a:ext uri="{FF2B5EF4-FFF2-40B4-BE49-F238E27FC236}">
                <a16:creationId xmlns:a16="http://schemas.microsoft.com/office/drawing/2014/main" id="{3B0F9A55-41CA-4B54-8440-E8CDCF375B28}"/>
              </a:ext>
            </a:extLst>
          </p:cNvPr>
          <p:cNvGraphicFramePr>
            <a:graphicFrameLocks/>
          </p:cNvGraphicFramePr>
          <p:nvPr>
            <p:extLst>
              <p:ext uri="{D42A27DB-BD31-4B8C-83A1-F6EECF244321}">
                <p14:modId xmlns:p14="http://schemas.microsoft.com/office/powerpoint/2010/main" val="2887804212"/>
              </p:ext>
            </p:extLst>
          </p:nvPr>
        </p:nvGraphicFramePr>
        <p:xfrm>
          <a:off x="2686605" y="2429650"/>
          <a:ext cx="1299322" cy="3956643"/>
        </p:xfrm>
        <a:graphic>
          <a:graphicData uri="http://schemas.openxmlformats.org/drawingml/2006/chart">
            <c:chart xmlns:c="http://schemas.openxmlformats.org/drawingml/2006/chart" xmlns:r="http://schemas.openxmlformats.org/officeDocument/2006/relationships" r:id="rId4"/>
          </a:graphicData>
        </a:graphic>
      </p:graphicFrame>
      <p:sp>
        <p:nvSpPr>
          <p:cNvPr id="99" name="Rectangle 85">
            <a:extLst>
              <a:ext uri="{FF2B5EF4-FFF2-40B4-BE49-F238E27FC236}">
                <a16:creationId xmlns:a16="http://schemas.microsoft.com/office/drawing/2014/main" id="{5CA69987-AED9-42C0-AC4B-F17AE3555593}"/>
              </a:ext>
            </a:extLst>
          </p:cNvPr>
          <p:cNvSpPr/>
          <p:nvPr/>
        </p:nvSpPr>
        <p:spPr>
          <a:xfrm>
            <a:off x="3000773" y="2653709"/>
            <a:ext cx="574947" cy="3730085"/>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97" name="תרשים 96">
            <a:extLst>
              <a:ext uri="{FF2B5EF4-FFF2-40B4-BE49-F238E27FC236}">
                <a16:creationId xmlns:a16="http://schemas.microsoft.com/office/drawing/2014/main" id="{8DB61B6F-CB37-4529-ACED-78B454EA496B}"/>
              </a:ext>
            </a:extLst>
          </p:cNvPr>
          <p:cNvGraphicFramePr>
            <a:graphicFrameLocks/>
          </p:cNvGraphicFramePr>
          <p:nvPr>
            <p:extLst>
              <p:ext uri="{D42A27DB-BD31-4B8C-83A1-F6EECF244321}">
                <p14:modId xmlns:p14="http://schemas.microsoft.com/office/powerpoint/2010/main" val="1783374866"/>
              </p:ext>
            </p:extLst>
          </p:nvPr>
        </p:nvGraphicFramePr>
        <p:xfrm>
          <a:off x="9039816" y="2429650"/>
          <a:ext cx="1232648" cy="40029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6" name="תרשים 85">
            <a:extLst>
              <a:ext uri="{FF2B5EF4-FFF2-40B4-BE49-F238E27FC236}">
                <a16:creationId xmlns:a16="http://schemas.microsoft.com/office/drawing/2014/main" id="{159CF469-A2F8-482D-978B-462E5293343B}"/>
              </a:ext>
            </a:extLst>
          </p:cNvPr>
          <p:cNvGraphicFramePr>
            <a:graphicFrameLocks/>
          </p:cNvGraphicFramePr>
          <p:nvPr>
            <p:extLst>
              <p:ext uri="{D42A27DB-BD31-4B8C-83A1-F6EECF244321}">
                <p14:modId xmlns:p14="http://schemas.microsoft.com/office/powerpoint/2010/main" val="4039043216"/>
              </p:ext>
            </p:extLst>
          </p:nvPr>
        </p:nvGraphicFramePr>
        <p:xfrm>
          <a:off x="6956918" y="2443752"/>
          <a:ext cx="1299322" cy="3993708"/>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4" name="תרשים 93">
            <a:extLst>
              <a:ext uri="{FF2B5EF4-FFF2-40B4-BE49-F238E27FC236}">
                <a16:creationId xmlns:a16="http://schemas.microsoft.com/office/drawing/2014/main" id="{A22DE286-5591-4C1B-9976-4CCF83957A53}"/>
              </a:ext>
            </a:extLst>
          </p:cNvPr>
          <p:cNvGraphicFramePr>
            <a:graphicFrameLocks/>
          </p:cNvGraphicFramePr>
          <p:nvPr>
            <p:extLst>
              <p:ext uri="{D42A27DB-BD31-4B8C-83A1-F6EECF244321}">
                <p14:modId xmlns:p14="http://schemas.microsoft.com/office/powerpoint/2010/main" val="2953952365"/>
              </p:ext>
            </p:extLst>
          </p:nvPr>
        </p:nvGraphicFramePr>
        <p:xfrm>
          <a:off x="4734549" y="2411427"/>
          <a:ext cx="1310527" cy="4049305"/>
        </p:xfrm>
        <a:graphic>
          <a:graphicData uri="http://schemas.openxmlformats.org/drawingml/2006/chart">
            <c:chart xmlns:c="http://schemas.openxmlformats.org/drawingml/2006/chart" xmlns:r="http://schemas.openxmlformats.org/officeDocument/2006/relationships" r:id="rId7"/>
          </a:graphicData>
        </a:graphic>
      </p:graphicFrame>
      <p:sp>
        <p:nvSpPr>
          <p:cNvPr id="204" name="Rectangle 139">
            <a:extLst>
              <a:ext uri="{FF2B5EF4-FFF2-40B4-BE49-F238E27FC236}">
                <a16:creationId xmlns:a16="http://schemas.microsoft.com/office/drawing/2014/main" id="{7BDCA8E0-7F0A-4875-82B2-667C1AC2F970}"/>
              </a:ext>
            </a:extLst>
          </p:cNvPr>
          <p:cNvSpPr/>
          <p:nvPr/>
        </p:nvSpPr>
        <p:spPr>
          <a:xfrm>
            <a:off x="7219441" y="2637298"/>
            <a:ext cx="571253" cy="3752246"/>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4" name="Rectangle 85">
            <a:extLst>
              <a:ext uri="{FF2B5EF4-FFF2-40B4-BE49-F238E27FC236}">
                <a16:creationId xmlns:a16="http://schemas.microsoft.com/office/drawing/2014/main" id="{94C73452-4B87-4B96-94B3-2F2A23679369}"/>
              </a:ext>
            </a:extLst>
          </p:cNvPr>
          <p:cNvSpPr/>
          <p:nvPr/>
        </p:nvSpPr>
        <p:spPr>
          <a:xfrm>
            <a:off x="4989429" y="2628121"/>
            <a:ext cx="637982" cy="3730085"/>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6A932C3B-AADB-43F2-B2C5-E45D00EB8343}"/>
              </a:ext>
            </a:extLst>
          </p:cNvPr>
          <p:cNvSpPr/>
          <p:nvPr/>
        </p:nvSpPr>
        <p:spPr>
          <a:xfrm>
            <a:off x="2606765" y="110317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EBB4F5FC-7B1B-4946-9684-0BC8D40ED437}"/>
              </a:ext>
            </a:extLst>
          </p:cNvPr>
          <p:cNvSpPr/>
          <p:nvPr/>
        </p:nvSpPr>
        <p:spPr>
          <a:xfrm>
            <a:off x="4603928" y="110317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7">
            <a:extLst>
              <a:ext uri="{FF2B5EF4-FFF2-40B4-BE49-F238E27FC236}">
                <a16:creationId xmlns:a16="http://schemas.microsoft.com/office/drawing/2014/main" id="{041B4778-EB5E-4059-8FC1-7691BF2D4ED0}"/>
              </a:ext>
            </a:extLst>
          </p:cNvPr>
          <p:cNvSpPr/>
          <p:nvPr/>
        </p:nvSpPr>
        <p:spPr>
          <a:xfrm>
            <a:off x="2602953" y="1214148"/>
            <a:ext cx="1831121"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Sensitivity</a:t>
            </a:r>
            <a:endParaRPr kumimoji="0" lang="en-GB" sz="1400" b="1" i="0" u="none" strike="noStrike" kern="1200" cap="none" spc="0" normalizeH="0" baseline="0" noProof="0">
              <a:ln>
                <a:noFill/>
              </a:ln>
              <a:solidFill>
                <a:prstClr val="black"/>
              </a:solidFill>
              <a:effectLst/>
              <a:uLnTx/>
              <a:uFillTx/>
              <a:latin typeface="Assistant" panose="00000500000000000000" pitchFamily="2" charset="-79"/>
              <a:ea typeface="+mn-ea"/>
              <a:cs typeface="Assistant" panose="00000500000000000000" pitchFamily="2" charset="-79"/>
            </a:endParaRPr>
          </a:p>
        </p:txBody>
      </p:sp>
      <p:sp>
        <p:nvSpPr>
          <p:cNvPr id="21" name="Rectangle 2">
            <a:extLst>
              <a:ext uri="{FF2B5EF4-FFF2-40B4-BE49-F238E27FC236}">
                <a16:creationId xmlns:a16="http://schemas.microsoft.com/office/drawing/2014/main" id="{59BC5FC0-A4E7-4581-AC89-6688DF816FDC}"/>
              </a:ext>
            </a:extLst>
          </p:cNvPr>
          <p:cNvSpPr/>
          <p:nvPr/>
        </p:nvSpPr>
        <p:spPr>
          <a:xfrm>
            <a:off x="2992401" y="1571854"/>
            <a:ext cx="871351" cy="3385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98.9% </a:t>
            </a:r>
          </a:p>
        </p:txBody>
      </p:sp>
      <p:cxnSp>
        <p:nvCxnSpPr>
          <p:cNvPr id="22" name="Straight Connector 4">
            <a:extLst>
              <a:ext uri="{FF2B5EF4-FFF2-40B4-BE49-F238E27FC236}">
                <a16:creationId xmlns:a16="http://schemas.microsoft.com/office/drawing/2014/main" id="{62EDDE5E-C300-416A-B0B9-54A4C2B08CE5}"/>
              </a:ext>
            </a:extLst>
          </p:cNvPr>
          <p:cNvCxnSpPr>
            <a:cxnSpLocks/>
          </p:cNvCxnSpPr>
          <p:nvPr/>
        </p:nvCxnSpPr>
        <p:spPr>
          <a:xfrm flipV="1">
            <a:off x="4418013" y="1972211"/>
            <a:ext cx="5984" cy="4344076"/>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23" name="Rectangle 47">
            <a:extLst>
              <a:ext uri="{FF2B5EF4-FFF2-40B4-BE49-F238E27FC236}">
                <a16:creationId xmlns:a16="http://schemas.microsoft.com/office/drawing/2014/main" id="{6C6FF162-0639-4A01-B9D6-1E52C2CFE45B}"/>
              </a:ext>
            </a:extLst>
          </p:cNvPr>
          <p:cNvSpPr/>
          <p:nvPr/>
        </p:nvSpPr>
        <p:spPr>
          <a:xfrm>
            <a:off x="3044684" y="1775088"/>
            <a:ext cx="766784" cy="20005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Average</a:t>
            </a:r>
            <a:endParaRPr kumimoji="0" lang="en-GB" sz="9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grpSp>
        <p:nvGrpSpPr>
          <p:cNvPr id="32" name="Group 31">
            <a:extLst>
              <a:ext uri="{FF2B5EF4-FFF2-40B4-BE49-F238E27FC236}">
                <a16:creationId xmlns:a16="http://schemas.microsoft.com/office/drawing/2014/main" id="{6AFDE996-EA53-4E09-83AD-95ED74191DB1}"/>
              </a:ext>
            </a:extLst>
          </p:cNvPr>
          <p:cNvGrpSpPr/>
          <p:nvPr/>
        </p:nvGrpSpPr>
        <p:grpSpPr>
          <a:xfrm>
            <a:off x="3935792" y="1639265"/>
            <a:ext cx="288000" cy="288000"/>
            <a:chOff x="319935" y="985276"/>
            <a:chExt cx="297357" cy="297357"/>
          </a:xfrm>
        </p:grpSpPr>
        <p:sp>
          <p:nvSpPr>
            <p:cNvPr id="31" name="Oval 30">
              <a:extLst>
                <a:ext uri="{FF2B5EF4-FFF2-40B4-BE49-F238E27FC236}">
                  <a16:creationId xmlns:a16="http://schemas.microsoft.com/office/drawing/2014/main" id="{3568C4B4-CD77-4522-AFB9-29F4A2754D22}"/>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4" name="Graphic 68">
              <a:extLst>
                <a:ext uri="{FF2B5EF4-FFF2-40B4-BE49-F238E27FC236}">
                  <a16:creationId xmlns:a16="http://schemas.microsoft.com/office/drawing/2014/main" id="{3EC65FF2-100C-4F31-8828-38A1063A898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sp>
        <p:nvSpPr>
          <p:cNvPr id="91" name="Rectangle 2">
            <a:extLst>
              <a:ext uri="{FF2B5EF4-FFF2-40B4-BE49-F238E27FC236}">
                <a16:creationId xmlns:a16="http://schemas.microsoft.com/office/drawing/2014/main" id="{564F9FCA-C110-4A9F-BA58-A330BB5D0BFF}"/>
              </a:ext>
            </a:extLst>
          </p:cNvPr>
          <p:cNvSpPr/>
          <p:nvPr/>
        </p:nvSpPr>
        <p:spPr>
          <a:xfrm>
            <a:off x="407368" y="334658"/>
            <a:ext cx="12241360" cy="461665"/>
          </a:xfrm>
          <a:prstGeom prst="rect">
            <a:avLst/>
          </a:prstGeom>
        </p:spPr>
        <p:txBody>
          <a:bodyPr wrap="square">
            <a:spAutoFit/>
          </a:bodyPr>
          <a:lstStyle/>
          <a:p>
            <a:pPr lvl="0">
              <a:defRPr/>
            </a:pPr>
            <a:r>
              <a:rPr kumimoji="0" lang="en-GB" sz="24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2</a:t>
            </a:r>
            <a:r>
              <a:rPr kumimoji="0" lang="en-GB" sz="2400" u="none" strike="noStrike" kern="1200" cap="none" spc="0" normalizeH="0" baseline="30000" noProof="0">
                <a:ln>
                  <a:noFill/>
                </a:ln>
                <a:solidFill>
                  <a:srgbClr val="2567D1"/>
                </a:solidFill>
                <a:effectLst/>
                <a:uLnTx/>
                <a:uFillTx/>
                <a:latin typeface="Assistant" pitchFamily="2" charset="-79"/>
                <a:ea typeface="Roboto" panose="02000000000000000000" pitchFamily="2" charset="0"/>
                <a:cs typeface="Assistant" pitchFamily="2" charset="-79"/>
              </a:rPr>
              <a:t>nd</a:t>
            </a:r>
            <a:r>
              <a:rPr kumimoji="0" lang="en-GB" sz="24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 Pivotal Trial results </a:t>
            </a:r>
            <a:r>
              <a:rPr kumimoji="0" lang="en-GB" sz="2400" u="none" strike="noStrike" kern="1200" cap="none" spc="0" normalizeH="0" baseline="0" noProof="0">
                <a:ln>
                  <a:noFill/>
                </a:ln>
                <a:solidFill>
                  <a:srgbClr val="2567D1"/>
                </a:solidFill>
                <a:effectLst/>
                <a:uLnTx/>
                <a:uFillTx/>
                <a:latin typeface="Assistant" pitchFamily="2" charset="-79"/>
                <a:cs typeface="Assistant" pitchFamily="2" charset="-79"/>
              </a:rPr>
              <a:t>for </a:t>
            </a:r>
            <a:r>
              <a:rPr kumimoji="0" lang="en-US" sz="2400" u="none" strike="noStrike" kern="1200" cap="none" spc="0" normalizeH="0" baseline="0" noProof="0">
                <a:ln>
                  <a:noFill/>
                </a:ln>
                <a:solidFill>
                  <a:srgbClr val="2567D1"/>
                </a:solidFill>
                <a:effectLst/>
                <a:uLnTx/>
                <a:uFillTx/>
                <a:latin typeface="Assistant" pitchFamily="2" charset="-79"/>
                <a:cs typeface="Assistant" pitchFamily="2" charset="-79"/>
              </a:rPr>
              <a:t>AF detection by PPG and/or ECG for </a:t>
            </a:r>
            <a:r>
              <a:rPr lang="en-GB" sz="2400">
                <a:solidFill>
                  <a:srgbClr val="2567D1"/>
                </a:solidFill>
                <a:latin typeface="Assistant" pitchFamily="2" charset="-79"/>
                <a:ea typeface="Roboto" panose="02000000000000000000" pitchFamily="2" charset="0"/>
                <a:cs typeface="Assistant" pitchFamily="2" charset="-79"/>
              </a:rPr>
              <a:t>FDA, CE &amp; NMPA </a:t>
            </a:r>
            <a:r>
              <a:rPr kumimoji="0" lang="en-GB" sz="24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Clearance</a:t>
            </a:r>
          </a:p>
        </p:txBody>
      </p:sp>
      <p:sp>
        <p:nvSpPr>
          <p:cNvPr id="92" name="Rectangle 22">
            <a:extLst>
              <a:ext uri="{FF2B5EF4-FFF2-40B4-BE49-F238E27FC236}">
                <a16:creationId xmlns:a16="http://schemas.microsoft.com/office/drawing/2014/main" id="{EC3D8818-0219-45CB-9E2A-19BBFDBBF60F}"/>
              </a:ext>
            </a:extLst>
          </p:cNvPr>
          <p:cNvSpPr/>
          <p:nvPr/>
        </p:nvSpPr>
        <p:spPr>
          <a:xfrm>
            <a:off x="4724455" y="1267101"/>
            <a:ext cx="1582440" cy="255006"/>
          </a:xfrm>
          <a:prstGeom prst="rect">
            <a:avLst/>
          </a:prstGeom>
        </p:spPr>
        <p:txBody>
          <a:bodyPr wrap="square">
            <a:spAutoFit/>
          </a:bodyPr>
          <a:lstStyle/>
          <a:p>
            <a:pPr marL="0" marR="0" lvl="0" indent="0" algn="ctr" defTabSz="914400" rtl="0" eaLnBrk="1" fontAlgn="auto" latinLnBrk="0" hangingPunct="1">
              <a:lnSpc>
                <a:spcPts val="1200"/>
              </a:lnSpc>
              <a:spcBef>
                <a:spcPts val="0"/>
              </a:spcBef>
              <a:spcAft>
                <a:spcPts val="0"/>
              </a:spcAft>
              <a:buClrTx/>
              <a:buSzTx/>
              <a:buFontTx/>
              <a:buNone/>
              <a:tabLst/>
              <a:defRPr/>
            </a:pPr>
            <a:r>
              <a:rPr kumimoji="0" lang="en-GB" sz="1400" b="1" i="0" u="none" strike="noStrike" kern="1200" cap="none" spc="0" normalizeH="0" baseline="0" noProof="0">
                <a:ln>
                  <a:noFill/>
                </a:ln>
                <a:solidFill>
                  <a:srgbClr val="000000"/>
                </a:solidFill>
                <a:effectLst/>
                <a:uLnTx/>
                <a:uFillTx/>
                <a:latin typeface="Assistant" panose="00000500000000000000" pitchFamily="2" charset="-79"/>
                <a:ea typeface="+mn-ea"/>
                <a:cs typeface="Assistant" panose="00000500000000000000" pitchFamily="2" charset="-79"/>
              </a:rPr>
              <a:t>Specificity</a:t>
            </a:r>
            <a:endParaRPr kumimoji="0" lang="en-GB" sz="1100" b="1" i="0" u="none" strike="noStrike" kern="1200" cap="none" spc="0" normalizeH="0" baseline="0" noProof="0">
              <a:ln>
                <a:noFill/>
              </a:ln>
              <a:solidFill>
                <a:srgbClr val="000000"/>
              </a:solidFill>
              <a:effectLst/>
              <a:uLnTx/>
              <a:uFillTx/>
              <a:latin typeface="Assistant" panose="00000500000000000000" pitchFamily="2" charset="-79"/>
              <a:ea typeface="+mn-ea"/>
              <a:cs typeface="Assistant" panose="00000500000000000000" pitchFamily="2" charset="-79"/>
            </a:endParaRPr>
          </a:p>
        </p:txBody>
      </p:sp>
      <p:sp>
        <p:nvSpPr>
          <p:cNvPr id="11" name="Rectangle 20">
            <a:extLst>
              <a:ext uri="{FF2B5EF4-FFF2-40B4-BE49-F238E27FC236}">
                <a16:creationId xmlns:a16="http://schemas.microsoft.com/office/drawing/2014/main" id="{05587AE6-E399-4EA4-A477-029B4F7082B2}"/>
              </a:ext>
            </a:extLst>
          </p:cNvPr>
          <p:cNvSpPr/>
          <p:nvPr/>
        </p:nvSpPr>
        <p:spPr>
          <a:xfrm>
            <a:off x="3028231" y="1923799"/>
            <a:ext cx="760143"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C00000"/>
                </a:solidFill>
                <a:effectLst/>
                <a:uLnTx/>
                <a:uFillTx/>
                <a:latin typeface="Assistant" pitchFamily="2" charset="-79"/>
                <a:ea typeface="Times New Roman" panose="02020603050405020304" pitchFamily="18" charset="0"/>
                <a:cs typeface="Assistant" panose="00000500000000000000" pitchFamily="2" charset="-79"/>
              </a:rPr>
              <a:t>95%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rPr>
              <a:t>or higher</a:t>
            </a:r>
            <a:endParaRPr kumimoji="0" lang="en-GB"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endParaRPr>
          </a:p>
        </p:txBody>
      </p:sp>
      <p:sp>
        <p:nvSpPr>
          <p:cNvPr id="134" name="Rectangle 133">
            <a:extLst>
              <a:ext uri="{FF2B5EF4-FFF2-40B4-BE49-F238E27FC236}">
                <a16:creationId xmlns:a16="http://schemas.microsoft.com/office/drawing/2014/main" id="{F949EDCB-A707-2E44-B767-A20E96F0C7A3}"/>
              </a:ext>
            </a:extLst>
          </p:cNvPr>
          <p:cNvSpPr/>
          <p:nvPr/>
        </p:nvSpPr>
        <p:spPr>
          <a:xfrm>
            <a:off x="2606765" y="843679"/>
            <a:ext cx="3820660" cy="231664"/>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PPG</a:t>
            </a:r>
            <a:endParaRPr kumimoji="0" lang="en-GB"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4" name="Rectangle 2">
            <a:extLst>
              <a:ext uri="{FF2B5EF4-FFF2-40B4-BE49-F238E27FC236}">
                <a16:creationId xmlns:a16="http://schemas.microsoft.com/office/drawing/2014/main" id="{807AD6DE-97F4-094A-9810-49ECD8161BAF}"/>
              </a:ext>
            </a:extLst>
          </p:cNvPr>
          <p:cNvSpPr/>
          <p:nvPr/>
        </p:nvSpPr>
        <p:spPr>
          <a:xfrm>
            <a:off x="5139156" y="1585289"/>
            <a:ext cx="787524" cy="338554"/>
          </a:xfrm>
          <a:prstGeom prst="rect">
            <a:avLst/>
          </a:prstGeom>
        </p:spPr>
        <p:txBody>
          <a:bodyPr wrap="square">
            <a:spAutoFit/>
          </a:bodyPr>
          <a:lstStyle/>
          <a:p>
            <a:pPr lvl="0" algn="ctr">
              <a:defRPr/>
            </a:pPr>
            <a:r>
              <a:rPr lang="en-GB" sz="1600" b="1">
                <a:solidFill>
                  <a:srgbClr val="2567D1"/>
                </a:solidFill>
                <a:latin typeface="Assistant" panose="00000500000000000000" pitchFamily="2" charset="-79"/>
                <a:cs typeface="Assistant" panose="00000500000000000000" pitchFamily="2" charset="-79"/>
              </a:rPr>
              <a:t>99.9%</a:t>
            </a:r>
            <a:endParaRPr kumimoji="0" lang="en-GB" sz="1600" b="1" i="0" u="none" strike="noStrike" kern="1200" cap="none" spc="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cxnSp>
        <p:nvCxnSpPr>
          <p:cNvPr id="75" name="Straight Connector 4">
            <a:extLst>
              <a:ext uri="{FF2B5EF4-FFF2-40B4-BE49-F238E27FC236}">
                <a16:creationId xmlns:a16="http://schemas.microsoft.com/office/drawing/2014/main" id="{1B610045-1747-BD4F-800D-8EAE7AAD4D9B}"/>
              </a:ext>
            </a:extLst>
          </p:cNvPr>
          <p:cNvCxnSpPr>
            <a:cxnSpLocks/>
          </p:cNvCxnSpPr>
          <p:nvPr/>
        </p:nvCxnSpPr>
        <p:spPr>
          <a:xfrm flipH="1" flipV="1">
            <a:off x="6413216" y="1995808"/>
            <a:ext cx="14209" cy="4320479"/>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76" name="Rectangle 47">
            <a:extLst>
              <a:ext uri="{FF2B5EF4-FFF2-40B4-BE49-F238E27FC236}">
                <a16:creationId xmlns:a16="http://schemas.microsoft.com/office/drawing/2014/main" id="{68D2CE4D-075F-9F46-AD7F-2A5385D0845C}"/>
              </a:ext>
            </a:extLst>
          </p:cNvPr>
          <p:cNvSpPr/>
          <p:nvPr/>
        </p:nvSpPr>
        <p:spPr>
          <a:xfrm>
            <a:off x="5149526" y="1788523"/>
            <a:ext cx="766784" cy="20005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Average</a:t>
            </a:r>
            <a:endParaRPr kumimoji="0" lang="en-GB" sz="9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grpSp>
        <p:nvGrpSpPr>
          <p:cNvPr id="77" name="Group 76">
            <a:extLst>
              <a:ext uri="{FF2B5EF4-FFF2-40B4-BE49-F238E27FC236}">
                <a16:creationId xmlns:a16="http://schemas.microsoft.com/office/drawing/2014/main" id="{487C552D-4C0D-BC49-9193-D672BAC50D8D}"/>
              </a:ext>
            </a:extLst>
          </p:cNvPr>
          <p:cNvGrpSpPr/>
          <p:nvPr/>
        </p:nvGrpSpPr>
        <p:grpSpPr>
          <a:xfrm>
            <a:off x="5952016" y="1652700"/>
            <a:ext cx="288000" cy="288000"/>
            <a:chOff x="319935" y="985276"/>
            <a:chExt cx="297357" cy="297357"/>
          </a:xfrm>
        </p:grpSpPr>
        <p:sp>
          <p:nvSpPr>
            <p:cNvPr id="78" name="Oval 77">
              <a:extLst>
                <a:ext uri="{FF2B5EF4-FFF2-40B4-BE49-F238E27FC236}">
                  <a16:creationId xmlns:a16="http://schemas.microsoft.com/office/drawing/2014/main" id="{1B598B03-4758-E849-9A80-E20438FE9D48}"/>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9" name="Graphic 68">
              <a:extLst>
                <a:ext uri="{FF2B5EF4-FFF2-40B4-BE49-F238E27FC236}">
                  <a16:creationId xmlns:a16="http://schemas.microsoft.com/office/drawing/2014/main" id="{B21E363C-CE27-3846-8C7D-A228726E1E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sp>
        <p:nvSpPr>
          <p:cNvPr id="82" name="Rectangle 20">
            <a:extLst>
              <a:ext uri="{FF2B5EF4-FFF2-40B4-BE49-F238E27FC236}">
                <a16:creationId xmlns:a16="http://schemas.microsoft.com/office/drawing/2014/main" id="{C277CA9E-D6CD-D547-BA64-9F707BC31C18}"/>
              </a:ext>
            </a:extLst>
          </p:cNvPr>
          <p:cNvSpPr/>
          <p:nvPr/>
        </p:nvSpPr>
        <p:spPr>
          <a:xfrm>
            <a:off x="5106593" y="1970140"/>
            <a:ext cx="760143" cy="5938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C00000"/>
                </a:solidFill>
                <a:effectLst/>
                <a:uLnTx/>
                <a:uFillTx/>
                <a:latin typeface="Assistant" pitchFamily="2" charset="-79"/>
                <a:ea typeface="Times New Roman" panose="02020603050405020304" pitchFamily="18" charset="0"/>
                <a:cs typeface="Assistant" panose="00000500000000000000" pitchFamily="2" charset="-79"/>
              </a:rPr>
              <a:t>95%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rPr>
              <a:t>or higher</a:t>
            </a:r>
            <a:endParaRPr kumimoji="0" lang="en-GB"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endParaRPr>
          </a:p>
        </p:txBody>
      </p:sp>
      <p:sp>
        <p:nvSpPr>
          <p:cNvPr id="84" name="Rectangle 83">
            <a:extLst>
              <a:ext uri="{FF2B5EF4-FFF2-40B4-BE49-F238E27FC236}">
                <a16:creationId xmlns:a16="http://schemas.microsoft.com/office/drawing/2014/main" id="{5D3D731B-F20F-7D40-83BD-66382064B2ED}"/>
              </a:ext>
            </a:extLst>
          </p:cNvPr>
          <p:cNvSpPr/>
          <p:nvPr/>
        </p:nvSpPr>
        <p:spPr>
          <a:xfrm>
            <a:off x="6851001" y="1110657"/>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 name="Rectangle 84">
            <a:extLst>
              <a:ext uri="{FF2B5EF4-FFF2-40B4-BE49-F238E27FC236}">
                <a16:creationId xmlns:a16="http://schemas.microsoft.com/office/drawing/2014/main" id="{074F74E3-E888-1D4F-9021-135A9FD0508B}"/>
              </a:ext>
            </a:extLst>
          </p:cNvPr>
          <p:cNvSpPr/>
          <p:nvPr/>
        </p:nvSpPr>
        <p:spPr>
          <a:xfrm>
            <a:off x="8848164" y="1110657"/>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Rectangle 17">
            <a:extLst>
              <a:ext uri="{FF2B5EF4-FFF2-40B4-BE49-F238E27FC236}">
                <a16:creationId xmlns:a16="http://schemas.microsoft.com/office/drawing/2014/main" id="{2811352D-4A5F-C940-B982-DDAC3FC4EEC5}"/>
              </a:ext>
            </a:extLst>
          </p:cNvPr>
          <p:cNvSpPr/>
          <p:nvPr/>
        </p:nvSpPr>
        <p:spPr>
          <a:xfrm>
            <a:off x="6847189" y="1221632"/>
            <a:ext cx="1831121"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Sensitivity</a:t>
            </a:r>
            <a:endParaRPr kumimoji="0" lang="en-GB" sz="1400" b="1" i="0" u="none" strike="noStrike" kern="1200" cap="none" spc="0" normalizeH="0" baseline="0" noProof="0">
              <a:ln>
                <a:noFill/>
              </a:ln>
              <a:solidFill>
                <a:prstClr val="black"/>
              </a:solidFill>
              <a:effectLst/>
              <a:uLnTx/>
              <a:uFillTx/>
              <a:latin typeface="Assistant" panose="00000500000000000000" pitchFamily="2" charset="-79"/>
              <a:ea typeface="+mn-ea"/>
              <a:cs typeface="Assistant" panose="00000500000000000000" pitchFamily="2" charset="-79"/>
            </a:endParaRPr>
          </a:p>
        </p:txBody>
      </p:sp>
      <p:sp>
        <p:nvSpPr>
          <p:cNvPr id="88" name="Rectangle 2">
            <a:extLst>
              <a:ext uri="{FF2B5EF4-FFF2-40B4-BE49-F238E27FC236}">
                <a16:creationId xmlns:a16="http://schemas.microsoft.com/office/drawing/2014/main" id="{57EC1A9B-BF31-9E47-8160-6D5F3092E350}"/>
              </a:ext>
            </a:extLst>
          </p:cNvPr>
          <p:cNvSpPr/>
          <p:nvPr/>
        </p:nvSpPr>
        <p:spPr>
          <a:xfrm>
            <a:off x="7309822" y="1579338"/>
            <a:ext cx="874410" cy="3385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95.4%</a:t>
            </a:r>
          </a:p>
        </p:txBody>
      </p:sp>
      <p:cxnSp>
        <p:nvCxnSpPr>
          <p:cNvPr id="89" name="Straight Connector 4">
            <a:extLst>
              <a:ext uri="{FF2B5EF4-FFF2-40B4-BE49-F238E27FC236}">
                <a16:creationId xmlns:a16="http://schemas.microsoft.com/office/drawing/2014/main" id="{696C19BD-1251-824D-B53A-290C37DE32D5}"/>
              </a:ext>
            </a:extLst>
          </p:cNvPr>
          <p:cNvCxnSpPr>
            <a:cxnSpLocks/>
          </p:cNvCxnSpPr>
          <p:nvPr/>
        </p:nvCxnSpPr>
        <p:spPr>
          <a:xfrm flipH="1" flipV="1">
            <a:off x="8821672" y="1982629"/>
            <a:ext cx="11178" cy="4333510"/>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93" name="Rectangle 47">
            <a:extLst>
              <a:ext uri="{FF2B5EF4-FFF2-40B4-BE49-F238E27FC236}">
                <a16:creationId xmlns:a16="http://schemas.microsoft.com/office/drawing/2014/main" id="{A512FF25-B407-9F40-8080-C9893AD3B9C1}"/>
              </a:ext>
            </a:extLst>
          </p:cNvPr>
          <p:cNvSpPr/>
          <p:nvPr/>
        </p:nvSpPr>
        <p:spPr>
          <a:xfrm>
            <a:off x="7363635" y="1782572"/>
            <a:ext cx="766784" cy="20005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Average</a:t>
            </a:r>
            <a:endParaRPr kumimoji="0" lang="en-GB" sz="9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grpSp>
        <p:nvGrpSpPr>
          <p:cNvPr id="95" name="Group 94">
            <a:extLst>
              <a:ext uri="{FF2B5EF4-FFF2-40B4-BE49-F238E27FC236}">
                <a16:creationId xmlns:a16="http://schemas.microsoft.com/office/drawing/2014/main" id="{7220A5C2-2AA5-934D-AA60-744A2B4E5BC1}"/>
              </a:ext>
            </a:extLst>
          </p:cNvPr>
          <p:cNvGrpSpPr/>
          <p:nvPr/>
        </p:nvGrpSpPr>
        <p:grpSpPr>
          <a:xfrm>
            <a:off x="8112256" y="1646749"/>
            <a:ext cx="288000" cy="288000"/>
            <a:chOff x="319935" y="985276"/>
            <a:chExt cx="297357" cy="297357"/>
          </a:xfrm>
        </p:grpSpPr>
        <p:sp>
          <p:nvSpPr>
            <p:cNvPr id="102" name="Oval 101">
              <a:extLst>
                <a:ext uri="{FF2B5EF4-FFF2-40B4-BE49-F238E27FC236}">
                  <a16:creationId xmlns:a16="http://schemas.microsoft.com/office/drawing/2014/main" id="{83E02217-BECC-6E42-A3E3-B15A7406A1C8}"/>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6" name="Graphic 68">
              <a:extLst>
                <a:ext uri="{FF2B5EF4-FFF2-40B4-BE49-F238E27FC236}">
                  <a16:creationId xmlns:a16="http://schemas.microsoft.com/office/drawing/2014/main" id="{518AD3DD-A4B7-4545-863F-989CB8BB94A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sp>
        <p:nvSpPr>
          <p:cNvPr id="108" name="Rectangle 22">
            <a:extLst>
              <a:ext uri="{FF2B5EF4-FFF2-40B4-BE49-F238E27FC236}">
                <a16:creationId xmlns:a16="http://schemas.microsoft.com/office/drawing/2014/main" id="{3B55B97F-0716-C743-8223-A21A9E4FD92E}"/>
              </a:ext>
            </a:extLst>
          </p:cNvPr>
          <p:cNvSpPr/>
          <p:nvPr/>
        </p:nvSpPr>
        <p:spPr>
          <a:xfrm>
            <a:off x="8968691" y="1274585"/>
            <a:ext cx="1582440" cy="255006"/>
          </a:xfrm>
          <a:prstGeom prst="rect">
            <a:avLst/>
          </a:prstGeom>
        </p:spPr>
        <p:txBody>
          <a:bodyPr wrap="square">
            <a:spAutoFit/>
          </a:bodyPr>
          <a:lstStyle/>
          <a:p>
            <a:pPr marL="0" marR="0" lvl="0" indent="0" algn="ctr" defTabSz="914400" rtl="0" eaLnBrk="1" fontAlgn="auto" latinLnBrk="0" hangingPunct="1">
              <a:lnSpc>
                <a:spcPts val="1200"/>
              </a:lnSpc>
              <a:spcBef>
                <a:spcPts val="0"/>
              </a:spcBef>
              <a:spcAft>
                <a:spcPts val="0"/>
              </a:spcAft>
              <a:buClrTx/>
              <a:buSzTx/>
              <a:buFontTx/>
              <a:buNone/>
              <a:tabLst/>
              <a:defRPr/>
            </a:pPr>
            <a:r>
              <a:rPr kumimoji="0" lang="en-GB" sz="1400" b="1" i="0" u="none" strike="noStrike" kern="1200" cap="none" spc="0" normalizeH="0" baseline="0" noProof="0">
                <a:ln>
                  <a:noFill/>
                </a:ln>
                <a:solidFill>
                  <a:srgbClr val="000000"/>
                </a:solidFill>
                <a:effectLst/>
                <a:uLnTx/>
                <a:uFillTx/>
                <a:latin typeface="Assistant" panose="00000500000000000000" pitchFamily="2" charset="-79"/>
                <a:ea typeface="+mn-ea"/>
                <a:cs typeface="Assistant" panose="00000500000000000000" pitchFamily="2" charset="-79"/>
              </a:rPr>
              <a:t>Specificity</a:t>
            </a:r>
            <a:endParaRPr kumimoji="0" lang="en-GB" sz="1100" b="1" i="0" u="none" strike="noStrike" kern="1200" cap="none" spc="0" normalizeH="0" baseline="0" noProof="0">
              <a:ln>
                <a:noFill/>
              </a:ln>
              <a:solidFill>
                <a:srgbClr val="000000"/>
              </a:solidFill>
              <a:effectLst/>
              <a:uLnTx/>
              <a:uFillTx/>
              <a:latin typeface="Assistant" panose="00000500000000000000" pitchFamily="2" charset="-79"/>
              <a:ea typeface="+mn-ea"/>
              <a:cs typeface="Assistant" panose="00000500000000000000" pitchFamily="2" charset="-79"/>
            </a:endParaRPr>
          </a:p>
        </p:txBody>
      </p:sp>
      <p:cxnSp>
        <p:nvCxnSpPr>
          <p:cNvPr id="136" name="Straight Connector 69">
            <a:extLst>
              <a:ext uri="{FF2B5EF4-FFF2-40B4-BE49-F238E27FC236}">
                <a16:creationId xmlns:a16="http://schemas.microsoft.com/office/drawing/2014/main" id="{B8D0B22D-E808-CE49-8D79-45AD6734DA6E}"/>
              </a:ext>
            </a:extLst>
          </p:cNvPr>
          <p:cNvCxnSpPr>
            <a:cxnSpLocks/>
          </p:cNvCxnSpPr>
          <p:nvPr/>
        </p:nvCxnSpPr>
        <p:spPr>
          <a:xfrm flipV="1">
            <a:off x="7795614" y="2705795"/>
            <a:ext cx="0" cy="3538906"/>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37" name="Rectangle 20">
            <a:extLst>
              <a:ext uri="{FF2B5EF4-FFF2-40B4-BE49-F238E27FC236}">
                <a16:creationId xmlns:a16="http://schemas.microsoft.com/office/drawing/2014/main" id="{0F39570B-BD4A-8540-849B-4928C003A220}"/>
              </a:ext>
            </a:extLst>
          </p:cNvPr>
          <p:cNvSpPr/>
          <p:nvPr/>
        </p:nvSpPr>
        <p:spPr>
          <a:xfrm>
            <a:off x="7350243" y="1920321"/>
            <a:ext cx="760143"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C00000"/>
                </a:solidFill>
                <a:effectLst/>
                <a:uLnTx/>
                <a:uFillTx/>
                <a:latin typeface="Assistant" pitchFamily="2" charset="-79"/>
                <a:ea typeface="Times New Roman" panose="02020603050405020304" pitchFamily="18" charset="0"/>
                <a:cs typeface="Assistant" panose="00000500000000000000" pitchFamily="2" charset="-79"/>
              </a:rPr>
              <a:t>95%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rPr>
              <a:t>or higher</a:t>
            </a:r>
            <a:endParaRPr kumimoji="0" lang="en-GB"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endParaRPr>
          </a:p>
        </p:txBody>
      </p:sp>
      <p:sp>
        <p:nvSpPr>
          <p:cNvPr id="138" name="Rectangle 137">
            <a:extLst>
              <a:ext uri="{FF2B5EF4-FFF2-40B4-BE49-F238E27FC236}">
                <a16:creationId xmlns:a16="http://schemas.microsoft.com/office/drawing/2014/main" id="{982471EC-C534-BF47-AC8B-4D4E050024C2}"/>
              </a:ext>
            </a:extLst>
          </p:cNvPr>
          <p:cNvSpPr/>
          <p:nvPr/>
        </p:nvSpPr>
        <p:spPr>
          <a:xfrm>
            <a:off x="6851001" y="851163"/>
            <a:ext cx="3820660" cy="231664"/>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ECG</a:t>
            </a:r>
            <a:endParaRPr kumimoji="0" lang="en-GB"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0" name="Rectangle 139">
            <a:extLst>
              <a:ext uri="{FF2B5EF4-FFF2-40B4-BE49-F238E27FC236}">
                <a16:creationId xmlns:a16="http://schemas.microsoft.com/office/drawing/2014/main" id="{24386927-4126-9545-8314-637B69F3622C}"/>
              </a:ext>
            </a:extLst>
          </p:cNvPr>
          <p:cNvSpPr/>
          <p:nvPr/>
        </p:nvSpPr>
        <p:spPr>
          <a:xfrm>
            <a:off x="9273745" y="2678059"/>
            <a:ext cx="534911" cy="3782244"/>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Rectangle 2">
            <a:extLst>
              <a:ext uri="{FF2B5EF4-FFF2-40B4-BE49-F238E27FC236}">
                <a16:creationId xmlns:a16="http://schemas.microsoft.com/office/drawing/2014/main" id="{A7F34831-D4AC-BD4E-865B-44E4D6A3FBFC}"/>
              </a:ext>
            </a:extLst>
          </p:cNvPr>
          <p:cNvSpPr/>
          <p:nvPr/>
        </p:nvSpPr>
        <p:spPr>
          <a:xfrm>
            <a:off x="9356763" y="1592773"/>
            <a:ext cx="843693" cy="3385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100.0%</a:t>
            </a:r>
          </a:p>
        </p:txBody>
      </p:sp>
      <p:cxnSp>
        <p:nvCxnSpPr>
          <p:cNvPr id="142" name="Straight Connector 4">
            <a:extLst>
              <a:ext uri="{FF2B5EF4-FFF2-40B4-BE49-F238E27FC236}">
                <a16:creationId xmlns:a16="http://schemas.microsoft.com/office/drawing/2014/main" id="{ABAAA3B3-2659-A648-A976-C32123C10E88}"/>
              </a:ext>
            </a:extLst>
          </p:cNvPr>
          <p:cNvCxnSpPr>
            <a:cxnSpLocks/>
          </p:cNvCxnSpPr>
          <p:nvPr/>
        </p:nvCxnSpPr>
        <p:spPr>
          <a:xfrm flipV="1">
            <a:off x="10709432" y="2005923"/>
            <a:ext cx="0" cy="4344686"/>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143" name="Rectangle 47">
            <a:extLst>
              <a:ext uri="{FF2B5EF4-FFF2-40B4-BE49-F238E27FC236}">
                <a16:creationId xmlns:a16="http://schemas.microsoft.com/office/drawing/2014/main" id="{0E802960-BA90-B74E-92E6-CE980E6A6244}"/>
              </a:ext>
            </a:extLst>
          </p:cNvPr>
          <p:cNvSpPr/>
          <p:nvPr/>
        </p:nvSpPr>
        <p:spPr>
          <a:xfrm>
            <a:off x="9395217" y="1796007"/>
            <a:ext cx="766784" cy="20005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Average</a:t>
            </a:r>
            <a:endParaRPr kumimoji="0" lang="en-GB" sz="9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grpSp>
        <p:nvGrpSpPr>
          <p:cNvPr id="144" name="Group 143">
            <a:extLst>
              <a:ext uri="{FF2B5EF4-FFF2-40B4-BE49-F238E27FC236}">
                <a16:creationId xmlns:a16="http://schemas.microsoft.com/office/drawing/2014/main" id="{8D314761-2D80-9443-A7EF-EFE6998F58B4}"/>
              </a:ext>
            </a:extLst>
          </p:cNvPr>
          <p:cNvGrpSpPr/>
          <p:nvPr/>
        </p:nvGrpSpPr>
        <p:grpSpPr>
          <a:xfrm>
            <a:off x="10123288" y="1660184"/>
            <a:ext cx="288000" cy="288000"/>
            <a:chOff x="319935" y="985276"/>
            <a:chExt cx="297357" cy="297357"/>
          </a:xfrm>
        </p:grpSpPr>
        <p:sp>
          <p:nvSpPr>
            <p:cNvPr id="145" name="Oval 144">
              <a:extLst>
                <a:ext uri="{FF2B5EF4-FFF2-40B4-BE49-F238E27FC236}">
                  <a16:creationId xmlns:a16="http://schemas.microsoft.com/office/drawing/2014/main" id="{0BBA2E8B-FC6C-794E-8EDC-1986D8851B1C}"/>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6" name="Graphic 68">
              <a:extLst>
                <a:ext uri="{FF2B5EF4-FFF2-40B4-BE49-F238E27FC236}">
                  <a16:creationId xmlns:a16="http://schemas.microsoft.com/office/drawing/2014/main" id="{D707B0F5-179E-8042-9328-3D12566E2AB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sp>
        <p:nvSpPr>
          <p:cNvPr id="149" name="Rectangle 20">
            <a:extLst>
              <a:ext uri="{FF2B5EF4-FFF2-40B4-BE49-F238E27FC236}">
                <a16:creationId xmlns:a16="http://schemas.microsoft.com/office/drawing/2014/main" id="{644135FC-C37E-9747-9531-D5FD7773E475}"/>
              </a:ext>
            </a:extLst>
          </p:cNvPr>
          <p:cNvSpPr/>
          <p:nvPr/>
        </p:nvSpPr>
        <p:spPr>
          <a:xfrm>
            <a:off x="9359253" y="1969988"/>
            <a:ext cx="760143"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C00000"/>
                </a:solidFill>
                <a:effectLst/>
                <a:uLnTx/>
                <a:uFillTx/>
                <a:latin typeface="Assistant" pitchFamily="2" charset="-79"/>
                <a:ea typeface="Times New Roman" panose="02020603050405020304" pitchFamily="18" charset="0"/>
                <a:cs typeface="Assistant" panose="00000500000000000000" pitchFamily="2" charset="-79"/>
              </a:rPr>
              <a:t>95%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rPr>
              <a:t>or higher</a:t>
            </a:r>
            <a:endParaRPr kumimoji="0" lang="en-GB"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endParaRPr>
          </a:p>
        </p:txBody>
      </p:sp>
      <p:sp>
        <p:nvSpPr>
          <p:cNvPr id="151" name="Rectangle 150">
            <a:extLst>
              <a:ext uri="{FF2B5EF4-FFF2-40B4-BE49-F238E27FC236}">
                <a16:creationId xmlns:a16="http://schemas.microsoft.com/office/drawing/2014/main" id="{2ED6AAA6-2BFE-4141-AAEE-E3F8FFA331F8}"/>
              </a:ext>
            </a:extLst>
          </p:cNvPr>
          <p:cNvSpPr/>
          <p:nvPr/>
        </p:nvSpPr>
        <p:spPr>
          <a:xfrm>
            <a:off x="1118109" y="1111818"/>
            <a:ext cx="1120992"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Rectangle 17">
            <a:extLst>
              <a:ext uri="{FF2B5EF4-FFF2-40B4-BE49-F238E27FC236}">
                <a16:creationId xmlns:a16="http://schemas.microsoft.com/office/drawing/2014/main" id="{F110DEDF-7A8D-3744-A1D9-0864A307F620}"/>
              </a:ext>
            </a:extLst>
          </p:cNvPr>
          <p:cNvSpPr/>
          <p:nvPr/>
        </p:nvSpPr>
        <p:spPr>
          <a:xfrm>
            <a:off x="1060521" y="1240715"/>
            <a:ext cx="1216512"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Type</a:t>
            </a:r>
            <a:endParaRPr kumimoji="0" lang="en-GB" sz="1400" b="1" i="0" u="none" strike="noStrike" kern="1200" cap="none" spc="0" normalizeH="0" baseline="0" noProof="0">
              <a:ln>
                <a:noFill/>
              </a:ln>
              <a:solidFill>
                <a:prstClr val="black"/>
              </a:solidFill>
              <a:effectLst/>
              <a:uLnTx/>
              <a:uFillTx/>
              <a:latin typeface="Assistant" panose="00000500000000000000" pitchFamily="2" charset="-79"/>
              <a:ea typeface="+mn-ea"/>
              <a:cs typeface="Assistant" panose="00000500000000000000" pitchFamily="2" charset="-79"/>
            </a:endParaRPr>
          </a:p>
        </p:txBody>
      </p:sp>
      <p:sp>
        <p:nvSpPr>
          <p:cNvPr id="50" name="Rectangle 49" hidden="1">
            <a:extLst>
              <a:ext uri="{FF2B5EF4-FFF2-40B4-BE49-F238E27FC236}">
                <a16:creationId xmlns:a16="http://schemas.microsoft.com/office/drawing/2014/main" id="{0D73274D-453C-4DAE-B9E8-57D7EDD4BECA}"/>
              </a:ext>
            </a:extLst>
          </p:cNvPr>
          <p:cNvSpPr/>
          <p:nvPr/>
        </p:nvSpPr>
        <p:spPr>
          <a:xfrm>
            <a:off x="4575423" y="1988840"/>
            <a:ext cx="363201" cy="4248472"/>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7" name="Straight Connector 69">
            <a:extLst>
              <a:ext uri="{FF2B5EF4-FFF2-40B4-BE49-F238E27FC236}">
                <a16:creationId xmlns:a16="http://schemas.microsoft.com/office/drawing/2014/main" id="{5728FFFF-0C67-4F16-B0FE-8187CD69D640}"/>
              </a:ext>
            </a:extLst>
          </p:cNvPr>
          <p:cNvCxnSpPr>
            <a:cxnSpLocks/>
          </p:cNvCxnSpPr>
          <p:nvPr/>
        </p:nvCxnSpPr>
        <p:spPr>
          <a:xfrm flipV="1">
            <a:off x="5627439" y="2707381"/>
            <a:ext cx="0" cy="3605731"/>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30" name="TextBox 12">
            <a:extLst>
              <a:ext uri="{FF2B5EF4-FFF2-40B4-BE49-F238E27FC236}">
                <a16:creationId xmlns:a16="http://schemas.microsoft.com/office/drawing/2014/main" id="{DA3039A3-2133-410F-B6C5-89D143F0FD22}"/>
              </a:ext>
            </a:extLst>
          </p:cNvPr>
          <p:cNvSpPr txBox="1"/>
          <p:nvPr/>
        </p:nvSpPr>
        <p:spPr>
          <a:xfrm>
            <a:off x="3393842" y="6453336"/>
            <a:ext cx="1982078" cy="276999"/>
          </a:xfrm>
          <a:prstGeom prst="rect">
            <a:avLst/>
          </a:prstGeom>
          <a:noFill/>
          <a:ln w="31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anose="00000500000000000000" pitchFamily="2" charset="-79"/>
                <a:ea typeface="Times New Roman" panose="02020603050405020304" pitchFamily="18" charset="0"/>
                <a:cs typeface="Assistant" panose="00000500000000000000" pitchFamily="2" charset="-79"/>
              </a:rPr>
              <a:t>FDA, CE &amp; NMPA Threshold</a:t>
            </a:r>
          </a:p>
        </p:txBody>
      </p:sp>
      <p:sp>
        <p:nvSpPr>
          <p:cNvPr id="131" name="TextBox 96">
            <a:extLst>
              <a:ext uri="{FF2B5EF4-FFF2-40B4-BE49-F238E27FC236}">
                <a16:creationId xmlns:a16="http://schemas.microsoft.com/office/drawing/2014/main" id="{D1158965-EC48-4AE6-BC50-7D0333A21559}"/>
              </a:ext>
            </a:extLst>
          </p:cNvPr>
          <p:cNvSpPr txBox="1"/>
          <p:nvPr/>
        </p:nvSpPr>
        <p:spPr>
          <a:xfrm>
            <a:off x="5964778" y="6477687"/>
            <a:ext cx="2030770" cy="276999"/>
          </a:xfrm>
          <a:prstGeom prst="rect">
            <a:avLst/>
          </a:prstGeom>
          <a:noFill/>
          <a:ln w="31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2567D1"/>
                </a:solidFill>
                <a:effectLst/>
                <a:uLnTx/>
                <a:uFillTx/>
                <a:latin typeface="Assistant" panose="00000500000000000000" pitchFamily="2" charset="-79"/>
                <a:ea typeface="Times New Roman" panose="02020603050405020304" pitchFamily="18" charset="0"/>
                <a:cs typeface="Assistant" panose="00000500000000000000" pitchFamily="2" charset="-79"/>
              </a:rPr>
              <a:t>Clinical CardiacSense Results</a:t>
            </a:r>
          </a:p>
        </p:txBody>
      </p:sp>
      <p:cxnSp>
        <p:nvCxnSpPr>
          <p:cNvPr id="132" name="Straight Connector 69">
            <a:extLst>
              <a:ext uri="{FF2B5EF4-FFF2-40B4-BE49-F238E27FC236}">
                <a16:creationId xmlns:a16="http://schemas.microsoft.com/office/drawing/2014/main" id="{5E93BA23-0BC3-4A44-BD7A-F6AD8F834446}"/>
              </a:ext>
            </a:extLst>
          </p:cNvPr>
          <p:cNvCxnSpPr>
            <a:cxnSpLocks/>
          </p:cNvCxnSpPr>
          <p:nvPr/>
        </p:nvCxnSpPr>
        <p:spPr>
          <a:xfrm>
            <a:off x="3287688" y="6493251"/>
            <a:ext cx="0" cy="16639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nvGrpSpPr>
          <p:cNvPr id="135" name="Group 52">
            <a:extLst>
              <a:ext uri="{FF2B5EF4-FFF2-40B4-BE49-F238E27FC236}">
                <a16:creationId xmlns:a16="http://schemas.microsoft.com/office/drawing/2014/main" id="{1592FE64-91E2-4AF1-9B46-3182AFC0AE7E}"/>
              </a:ext>
            </a:extLst>
          </p:cNvPr>
          <p:cNvGrpSpPr/>
          <p:nvPr/>
        </p:nvGrpSpPr>
        <p:grpSpPr>
          <a:xfrm>
            <a:off x="5728000" y="6500752"/>
            <a:ext cx="153753" cy="153753"/>
            <a:chOff x="5998798" y="6400964"/>
            <a:chExt cx="206691" cy="206691"/>
          </a:xfrm>
        </p:grpSpPr>
        <p:sp>
          <p:nvSpPr>
            <p:cNvPr id="147" name="Oval 97">
              <a:extLst>
                <a:ext uri="{FF2B5EF4-FFF2-40B4-BE49-F238E27FC236}">
                  <a16:creationId xmlns:a16="http://schemas.microsoft.com/office/drawing/2014/main" id="{5FCB3D8B-A64D-4C35-AD31-008AE6E9DDA1}"/>
                </a:ext>
              </a:extLst>
            </p:cNvPr>
            <p:cNvSpPr/>
            <p:nvPr/>
          </p:nvSpPr>
          <p:spPr>
            <a:xfrm>
              <a:off x="5998798" y="6400964"/>
              <a:ext cx="206691" cy="206691"/>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0" name="Graphic 68">
              <a:extLst>
                <a:ext uri="{FF2B5EF4-FFF2-40B4-BE49-F238E27FC236}">
                  <a16:creationId xmlns:a16="http://schemas.microsoft.com/office/drawing/2014/main" id="{1CDD746F-BA0B-4C89-952B-2B3B84DD108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052045" y="6452474"/>
              <a:ext cx="113792" cy="103670"/>
            </a:xfrm>
            <a:prstGeom prst="rect">
              <a:avLst/>
            </a:prstGeom>
          </p:spPr>
        </p:pic>
      </p:grpSp>
      <p:cxnSp>
        <p:nvCxnSpPr>
          <p:cNvPr id="148" name="Straight Connector 69">
            <a:extLst>
              <a:ext uri="{FF2B5EF4-FFF2-40B4-BE49-F238E27FC236}">
                <a16:creationId xmlns:a16="http://schemas.microsoft.com/office/drawing/2014/main" id="{FB1CF394-1E2D-7847-AE6E-2247AE6F464B}"/>
              </a:ext>
            </a:extLst>
          </p:cNvPr>
          <p:cNvCxnSpPr>
            <a:cxnSpLocks/>
          </p:cNvCxnSpPr>
          <p:nvPr/>
        </p:nvCxnSpPr>
        <p:spPr>
          <a:xfrm flipV="1">
            <a:off x="9804856" y="2700012"/>
            <a:ext cx="0" cy="3544689"/>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9" name="מלבן 18">
            <a:extLst>
              <a:ext uri="{FF2B5EF4-FFF2-40B4-BE49-F238E27FC236}">
                <a16:creationId xmlns:a16="http://schemas.microsoft.com/office/drawing/2014/main" id="{05A8A32F-4759-4AC6-A7D9-CB8A91536ABD}"/>
              </a:ext>
            </a:extLst>
          </p:cNvPr>
          <p:cNvSpPr/>
          <p:nvPr/>
        </p:nvSpPr>
        <p:spPr>
          <a:xfrm>
            <a:off x="1055464" y="2416367"/>
            <a:ext cx="1442310" cy="3816429"/>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Persistent AF (with Cardioversion)</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Persistent AF (with Cardioversion)</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p:txBody>
      </p:sp>
      <p:sp>
        <p:nvSpPr>
          <p:cNvPr id="200" name="מלבן 199">
            <a:extLst>
              <a:ext uri="{FF2B5EF4-FFF2-40B4-BE49-F238E27FC236}">
                <a16:creationId xmlns:a16="http://schemas.microsoft.com/office/drawing/2014/main" id="{91ABA958-FD66-4A2F-9E36-CC4969AC47B6}"/>
              </a:ext>
            </a:extLst>
          </p:cNvPr>
          <p:cNvSpPr/>
          <p:nvPr/>
        </p:nvSpPr>
        <p:spPr>
          <a:xfrm>
            <a:off x="2942008" y="2659755"/>
            <a:ext cx="1442310" cy="4044697"/>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br>
              <a:rPr lang="en-US" sz="700">
                <a:solidFill>
                  <a:prstClr val="black"/>
                </a:solidFill>
                <a:latin typeface="Assistant" panose="00000500000000000000" pitchFamily="2" charset="-79"/>
                <a:cs typeface="Assistant" panose="00000500000000000000" pitchFamily="2" charset="-79"/>
              </a:rPr>
            </a:b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sp>
        <p:nvSpPr>
          <p:cNvPr id="201" name="מלבן 200">
            <a:extLst>
              <a:ext uri="{FF2B5EF4-FFF2-40B4-BE49-F238E27FC236}">
                <a16:creationId xmlns:a16="http://schemas.microsoft.com/office/drawing/2014/main" id="{66EF32CF-A8D7-446D-8801-59EFB0709908}"/>
              </a:ext>
            </a:extLst>
          </p:cNvPr>
          <p:cNvSpPr/>
          <p:nvPr/>
        </p:nvSpPr>
        <p:spPr>
          <a:xfrm>
            <a:off x="4927666" y="2670134"/>
            <a:ext cx="1442310" cy="2852063"/>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sp>
        <p:nvSpPr>
          <p:cNvPr id="203" name="מלבן 202">
            <a:extLst>
              <a:ext uri="{FF2B5EF4-FFF2-40B4-BE49-F238E27FC236}">
                <a16:creationId xmlns:a16="http://schemas.microsoft.com/office/drawing/2014/main" id="{689024C5-0351-49D3-9D2E-DF60121EE4E4}"/>
              </a:ext>
            </a:extLst>
          </p:cNvPr>
          <p:cNvSpPr/>
          <p:nvPr/>
        </p:nvSpPr>
        <p:spPr>
          <a:xfrm>
            <a:off x="9262202" y="2660957"/>
            <a:ext cx="1442310" cy="4152419"/>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br>
              <a:rPr lang="en-US" sz="700">
                <a:solidFill>
                  <a:prstClr val="black"/>
                </a:solidFill>
                <a:latin typeface="Assistant" panose="00000500000000000000" pitchFamily="2" charset="-79"/>
                <a:cs typeface="Assistant" panose="00000500000000000000" pitchFamily="2" charset="-79"/>
              </a:rPr>
            </a:b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br>
              <a:rPr lang="en-US" sz="700">
                <a:solidFill>
                  <a:prstClr val="black"/>
                </a:solidFill>
                <a:latin typeface="Assistant" panose="00000500000000000000" pitchFamily="2" charset="-79"/>
                <a:cs typeface="Assistant" panose="00000500000000000000" pitchFamily="2" charset="-79"/>
              </a:rPr>
            </a:b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cxnSp>
        <p:nvCxnSpPr>
          <p:cNvPr id="205" name="Straight Connector 69">
            <a:extLst>
              <a:ext uri="{FF2B5EF4-FFF2-40B4-BE49-F238E27FC236}">
                <a16:creationId xmlns:a16="http://schemas.microsoft.com/office/drawing/2014/main" id="{CDD452F6-72B7-4966-BD6B-7B6E11EA6BA4}"/>
              </a:ext>
            </a:extLst>
          </p:cNvPr>
          <p:cNvCxnSpPr>
            <a:cxnSpLocks/>
          </p:cNvCxnSpPr>
          <p:nvPr/>
        </p:nvCxnSpPr>
        <p:spPr>
          <a:xfrm flipV="1">
            <a:off x="3575720" y="2715888"/>
            <a:ext cx="0" cy="3528813"/>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96" name="מלבן 95">
            <a:extLst>
              <a:ext uri="{FF2B5EF4-FFF2-40B4-BE49-F238E27FC236}">
                <a16:creationId xmlns:a16="http://schemas.microsoft.com/office/drawing/2014/main" id="{191EB172-4C28-4222-A655-D1E10BFD422A}"/>
              </a:ext>
            </a:extLst>
          </p:cNvPr>
          <p:cNvSpPr/>
          <p:nvPr/>
        </p:nvSpPr>
        <p:spPr>
          <a:xfrm>
            <a:off x="4933560" y="2643812"/>
            <a:ext cx="555513" cy="3334246"/>
          </a:xfrm>
          <a:prstGeom prst="rect">
            <a:avLst/>
          </a:prstGeom>
        </p:spPr>
        <p:txBody>
          <a:bodyPr wrap="square">
            <a:spAutoFit/>
          </a:bodyPr>
          <a:lstStyle/>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sp>
        <p:nvSpPr>
          <p:cNvPr id="98" name="מלבן 97">
            <a:extLst>
              <a:ext uri="{FF2B5EF4-FFF2-40B4-BE49-F238E27FC236}">
                <a16:creationId xmlns:a16="http://schemas.microsoft.com/office/drawing/2014/main" id="{65DFE090-AFC5-46F2-9493-0611EE82EBE0}"/>
              </a:ext>
            </a:extLst>
          </p:cNvPr>
          <p:cNvSpPr/>
          <p:nvPr/>
        </p:nvSpPr>
        <p:spPr>
          <a:xfrm>
            <a:off x="7160712" y="2659119"/>
            <a:ext cx="1442310" cy="4044697"/>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br>
              <a:rPr lang="en-US" sz="700">
                <a:solidFill>
                  <a:prstClr val="black"/>
                </a:solidFill>
                <a:latin typeface="Assistant" panose="00000500000000000000" pitchFamily="2" charset="-79"/>
                <a:cs typeface="Assistant" panose="00000500000000000000" pitchFamily="2" charset="-79"/>
              </a:rPr>
            </a:b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sp>
        <p:nvSpPr>
          <p:cNvPr id="5" name="מלבן 4">
            <a:extLst>
              <a:ext uri="{FF2B5EF4-FFF2-40B4-BE49-F238E27FC236}">
                <a16:creationId xmlns:a16="http://schemas.microsoft.com/office/drawing/2014/main" id="{7524FA67-7073-4AAE-9224-3D8AE45EB041}"/>
              </a:ext>
            </a:extLst>
          </p:cNvPr>
          <p:cNvSpPr/>
          <p:nvPr/>
        </p:nvSpPr>
        <p:spPr>
          <a:xfrm>
            <a:off x="9257418" y="5157145"/>
            <a:ext cx="322524" cy="200055"/>
          </a:xfrm>
          <a:prstGeom prst="rect">
            <a:avLst/>
          </a:prstGeom>
        </p:spPr>
        <p:txBody>
          <a:bodyPr wrap="none">
            <a:spAutoFit/>
          </a:bodyPr>
          <a:lstStyle/>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p:txBody>
      </p:sp>
      <p:sp>
        <p:nvSpPr>
          <p:cNvPr id="71" name="Slide Number Placeholder 1">
            <a:extLst>
              <a:ext uri="{FF2B5EF4-FFF2-40B4-BE49-F238E27FC236}">
                <a16:creationId xmlns:a16="http://schemas.microsoft.com/office/drawing/2014/main" id="{4CD282C8-DB0D-D64A-9D8A-07B5A3DA9E70}"/>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22</a:t>
            </a:fld>
            <a:endParaRPr lang="en-GB"/>
          </a:p>
        </p:txBody>
      </p:sp>
    </p:spTree>
    <p:extLst>
      <p:ext uri="{BB962C8B-B14F-4D97-AF65-F5344CB8AC3E}">
        <p14:creationId xmlns:p14="http://schemas.microsoft.com/office/powerpoint/2010/main" val="41180826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3B649E-4F6D-4E30-973C-2E470AA18C3F}"/>
              </a:ext>
            </a:extLst>
          </p:cNvPr>
          <p:cNvSpPr/>
          <p:nvPr/>
        </p:nvSpPr>
        <p:spPr>
          <a:xfrm>
            <a:off x="0" y="-300967"/>
            <a:ext cx="12192000" cy="409973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E2AD968F-2C37-417E-99A7-12EEC997B52D}"/>
              </a:ext>
            </a:extLst>
          </p:cNvPr>
          <p:cNvPicPr>
            <a:picLocks noChangeAspect="1"/>
          </p:cNvPicPr>
          <p:nvPr/>
        </p:nvPicPr>
        <p:blipFill rotWithShape="1">
          <a:blip r:embed="rId3">
            <a:extLst>
              <a:ext uri="{28A0092B-C50C-407E-A947-70E740481C1C}">
                <a14:useLocalDpi xmlns:a14="http://schemas.microsoft.com/office/drawing/2010/main" val="0"/>
              </a:ext>
            </a:extLst>
          </a:blip>
          <a:srcRect l="5158" t="11936" r="67638" b="1598"/>
          <a:stretch/>
        </p:blipFill>
        <p:spPr>
          <a:xfrm>
            <a:off x="7143705" y="868117"/>
            <a:ext cx="1855768" cy="1786627"/>
          </a:xfrm>
          <a:prstGeom prst="rect">
            <a:avLst/>
          </a:prstGeom>
        </p:spPr>
      </p:pic>
      <p:pic>
        <p:nvPicPr>
          <p:cNvPr id="5" name="Picture 4">
            <a:extLst>
              <a:ext uri="{FF2B5EF4-FFF2-40B4-BE49-F238E27FC236}">
                <a16:creationId xmlns:a16="http://schemas.microsoft.com/office/drawing/2014/main" id="{6F672994-D2E3-4264-9829-B6BE07C8E5CC}"/>
              </a:ext>
            </a:extLst>
          </p:cNvPr>
          <p:cNvPicPr>
            <a:picLocks noChangeAspect="1"/>
          </p:cNvPicPr>
          <p:nvPr/>
        </p:nvPicPr>
        <p:blipFill rotWithShape="1">
          <a:blip r:embed="rId4">
            <a:extLst>
              <a:ext uri="{28A0092B-C50C-407E-A947-70E740481C1C}">
                <a14:useLocalDpi xmlns:a14="http://schemas.microsoft.com/office/drawing/2010/main" val="0"/>
              </a:ext>
            </a:extLst>
          </a:blip>
          <a:srcRect l="32571" t="13361" r="40225" b="1588"/>
          <a:stretch/>
        </p:blipFill>
        <p:spPr>
          <a:xfrm>
            <a:off x="9437242" y="887321"/>
            <a:ext cx="1855768" cy="1767424"/>
          </a:xfrm>
          <a:prstGeom prst="rect">
            <a:avLst/>
          </a:prstGeom>
        </p:spPr>
      </p:pic>
      <p:sp>
        <p:nvSpPr>
          <p:cNvPr id="8" name="Rectangle 7">
            <a:extLst>
              <a:ext uri="{FF2B5EF4-FFF2-40B4-BE49-F238E27FC236}">
                <a16:creationId xmlns:a16="http://schemas.microsoft.com/office/drawing/2014/main" id="{84BB30B2-5292-4D1C-9A56-8F7D77F93B7D}"/>
              </a:ext>
            </a:extLst>
          </p:cNvPr>
          <p:cNvSpPr/>
          <p:nvPr/>
        </p:nvSpPr>
        <p:spPr>
          <a:xfrm>
            <a:off x="583147" y="620688"/>
            <a:ext cx="6881132"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Market Opportunity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Atrial Fibrillation (AF) Detection</a:t>
            </a:r>
            <a:endParaRPr kumimoji="0" lang="en-GB" sz="54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endParaRPr>
          </a:p>
        </p:txBody>
      </p:sp>
      <p:sp>
        <p:nvSpPr>
          <p:cNvPr id="9" name="Rectangle 8">
            <a:extLst>
              <a:ext uri="{FF2B5EF4-FFF2-40B4-BE49-F238E27FC236}">
                <a16:creationId xmlns:a16="http://schemas.microsoft.com/office/drawing/2014/main" id="{10C8AF8D-5188-421E-83FF-F9B1D70A2163}"/>
              </a:ext>
            </a:extLst>
          </p:cNvPr>
          <p:cNvSpPr/>
          <p:nvPr/>
        </p:nvSpPr>
        <p:spPr>
          <a:xfrm>
            <a:off x="7424978" y="438388"/>
            <a:ext cx="1293222"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Regular pulse</a:t>
            </a:r>
            <a:endParaRPr kumimoji="0" lang="en-GB" sz="1200" b="1" i="0" u="none" strike="noStrike" kern="1200" cap="none" spc="0" normalizeH="0" baseline="0" noProof="0">
              <a:ln>
                <a:noFill/>
              </a:ln>
              <a:solidFill>
                <a:prstClr val="white"/>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sp>
        <p:nvSpPr>
          <p:cNvPr id="10" name="Rectangle 9">
            <a:extLst>
              <a:ext uri="{FF2B5EF4-FFF2-40B4-BE49-F238E27FC236}">
                <a16:creationId xmlns:a16="http://schemas.microsoft.com/office/drawing/2014/main" id="{DFD3791F-6471-41ED-84AB-0F70B7F6E679}"/>
              </a:ext>
            </a:extLst>
          </p:cNvPr>
          <p:cNvSpPr/>
          <p:nvPr/>
        </p:nvSpPr>
        <p:spPr>
          <a:xfrm>
            <a:off x="9718515" y="438388"/>
            <a:ext cx="1293222"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Atrial Fibrillation </a:t>
            </a:r>
            <a:endParaRPr kumimoji="0" lang="en-GB" sz="1200" b="1" i="0" u="none" strike="noStrike" kern="1200" cap="none" spc="0" normalizeH="0" baseline="0" noProof="0">
              <a:ln>
                <a:noFill/>
              </a:ln>
              <a:solidFill>
                <a:prstClr val="white"/>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grpSp>
        <p:nvGrpSpPr>
          <p:cNvPr id="20" name="Group 19">
            <a:extLst>
              <a:ext uri="{FF2B5EF4-FFF2-40B4-BE49-F238E27FC236}">
                <a16:creationId xmlns:a16="http://schemas.microsoft.com/office/drawing/2014/main" id="{644FB004-88E5-4BC1-B89E-8A884AFB2118}"/>
              </a:ext>
            </a:extLst>
          </p:cNvPr>
          <p:cNvGrpSpPr/>
          <p:nvPr/>
        </p:nvGrpSpPr>
        <p:grpSpPr>
          <a:xfrm>
            <a:off x="3786891" y="3288636"/>
            <a:ext cx="1977842" cy="2580606"/>
            <a:chOff x="3786891" y="3288636"/>
            <a:chExt cx="1977842" cy="2580606"/>
          </a:xfrm>
        </p:grpSpPr>
        <p:sp>
          <p:nvSpPr>
            <p:cNvPr id="76" name="Oval 75">
              <a:extLst>
                <a:ext uri="{FF2B5EF4-FFF2-40B4-BE49-F238E27FC236}">
                  <a16:creationId xmlns:a16="http://schemas.microsoft.com/office/drawing/2014/main" id="{A0CB374C-B2B0-400B-8C43-71D5453D1D7C}"/>
                </a:ext>
              </a:extLst>
            </p:cNvPr>
            <p:cNvSpPr/>
            <p:nvPr/>
          </p:nvSpPr>
          <p:spPr>
            <a:xfrm>
              <a:off x="3963223" y="3288636"/>
              <a:ext cx="1621628" cy="1621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Rectangle 55">
              <a:extLst>
                <a:ext uri="{FF2B5EF4-FFF2-40B4-BE49-F238E27FC236}">
                  <a16:creationId xmlns:a16="http://schemas.microsoft.com/office/drawing/2014/main" id="{B7349FAE-E11E-43AC-9B32-B0F0163FE379}"/>
                </a:ext>
              </a:extLst>
            </p:cNvPr>
            <p:cNvSpPr/>
            <p:nvPr/>
          </p:nvSpPr>
          <p:spPr>
            <a:xfrm>
              <a:off x="3786891" y="5007468"/>
              <a:ext cx="1977842" cy="86177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The cost of AF-related strokes</a:t>
              </a:r>
              <a:b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br>
              <a:r>
                <a:rPr kumimoji="0" lang="en-US"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(in the U.S.)</a:t>
              </a:r>
              <a:endParaRPr kumimoji="0" lang="en-GB"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sp>
          <p:nvSpPr>
            <p:cNvPr id="57" name="Arc 56">
              <a:extLst>
                <a:ext uri="{FF2B5EF4-FFF2-40B4-BE49-F238E27FC236}">
                  <a16:creationId xmlns:a16="http://schemas.microsoft.com/office/drawing/2014/main" id="{AB5A80F7-F6C7-45A7-9DDE-8CA0DB397CEC}"/>
                </a:ext>
              </a:extLst>
            </p:cNvPr>
            <p:cNvSpPr/>
            <p:nvPr/>
          </p:nvSpPr>
          <p:spPr>
            <a:xfrm rot="16200000">
              <a:off x="4076670" y="3436267"/>
              <a:ext cx="1394735" cy="1394736"/>
            </a:xfrm>
            <a:prstGeom prst="arc">
              <a:avLst>
                <a:gd name="adj1" fmla="val 10128810"/>
                <a:gd name="adj2" fmla="val 7436502"/>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Rectangle 1">
              <a:extLst>
                <a:ext uri="{FF2B5EF4-FFF2-40B4-BE49-F238E27FC236}">
                  <a16:creationId xmlns:a16="http://schemas.microsoft.com/office/drawing/2014/main" id="{98B92182-A784-44F1-8C6B-7AA3C5F1D7C2}"/>
                </a:ext>
              </a:extLst>
            </p:cNvPr>
            <p:cNvSpPr/>
            <p:nvPr/>
          </p:nvSpPr>
          <p:spPr>
            <a:xfrm>
              <a:off x="4116172" y="3485194"/>
              <a:ext cx="1315731"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2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12</a:t>
              </a:r>
            </a:p>
          </p:txBody>
        </p:sp>
        <p:sp>
          <p:nvSpPr>
            <p:cNvPr id="59" name="Rectangle 1">
              <a:extLst>
                <a:ext uri="{FF2B5EF4-FFF2-40B4-BE49-F238E27FC236}">
                  <a16:creationId xmlns:a16="http://schemas.microsoft.com/office/drawing/2014/main" id="{6208E175-A20D-4789-B2A0-89558689F058}"/>
                </a:ext>
              </a:extLst>
            </p:cNvPr>
            <p:cNvSpPr/>
            <p:nvPr/>
          </p:nvSpPr>
          <p:spPr>
            <a:xfrm>
              <a:off x="4833376" y="4387044"/>
              <a:ext cx="802060"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$B</a:t>
              </a:r>
            </a:p>
          </p:txBody>
        </p:sp>
      </p:grpSp>
      <p:grpSp>
        <p:nvGrpSpPr>
          <p:cNvPr id="21" name="Group 20">
            <a:extLst>
              <a:ext uri="{FF2B5EF4-FFF2-40B4-BE49-F238E27FC236}">
                <a16:creationId xmlns:a16="http://schemas.microsoft.com/office/drawing/2014/main" id="{4EC3745B-2AAC-40AD-A7D8-0EFB5271FD33}"/>
              </a:ext>
            </a:extLst>
          </p:cNvPr>
          <p:cNvGrpSpPr/>
          <p:nvPr/>
        </p:nvGrpSpPr>
        <p:grpSpPr>
          <a:xfrm>
            <a:off x="9552326" y="3201643"/>
            <a:ext cx="2255699" cy="2919161"/>
            <a:chOff x="6471886" y="3288636"/>
            <a:chExt cx="2255699" cy="2919161"/>
          </a:xfrm>
        </p:grpSpPr>
        <p:sp>
          <p:nvSpPr>
            <p:cNvPr id="77" name="Oval 76">
              <a:extLst>
                <a:ext uri="{FF2B5EF4-FFF2-40B4-BE49-F238E27FC236}">
                  <a16:creationId xmlns:a16="http://schemas.microsoft.com/office/drawing/2014/main" id="{E5D779D4-024E-4612-B28D-94C3A419B28E}"/>
                </a:ext>
              </a:extLst>
            </p:cNvPr>
            <p:cNvSpPr/>
            <p:nvPr/>
          </p:nvSpPr>
          <p:spPr>
            <a:xfrm>
              <a:off x="6795768" y="3288636"/>
              <a:ext cx="1621628" cy="1621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Rectangle 59">
              <a:extLst>
                <a:ext uri="{FF2B5EF4-FFF2-40B4-BE49-F238E27FC236}">
                  <a16:creationId xmlns:a16="http://schemas.microsoft.com/office/drawing/2014/main" id="{1FBFCA67-0462-42A0-819F-8DA4F1051F98}"/>
                </a:ext>
              </a:extLst>
            </p:cNvPr>
            <p:cNvSpPr/>
            <p:nvPr/>
          </p:nvSpPr>
          <p:spPr>
            <a:xfrm>
              <a:off x="6471886" y="5007468"/>
              <a:ext cx="2255699"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Long term monitoring is the only known effective solution for heart arrhythmias</a:t>
              </a:r>
              <a:endParaRPr kumimoji="0" lang="en-GB"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pic>
          <p:nvPicPr>
            <p:cNvPr id="63" name="Graphic 62">
              <a:extLst>
                <a:ext uri="{FF2B5EF4-FFF2-40B4-BE49-F238E27FC236}">
                  <a16:creationId xmlns:a16="http://schemas.microsoft.com/office/drawing/2014/main" id="{D4FA9700-B630-4EA5-BB5D-705F283BE1D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143705" y="3743765"/>
              <a:ext cx="886677" cy="886677"/>
            </a:xfrm>
            <a:prstGeom prst="rect">
              <a:avLst/>
            </a:prstGeom>
          </p:spPr>
        </p:pic>
        <p:sp>
          <p:nvSpPr>
            <p:cNvPr id="64" name="Arc 63">
              <a:extLst>
                <a:ext uri="{FF2B5EF4-FFF2-40B4-BE49-F238E27FC236}">
                  <a16:creationId xmlns:a16="http://schemas.microsoft.com/office/drawing/2014/main" id="{815FD5FC-6380-4407-AD80-889D46A23987}"/>
                </a:ext>
              </a:extLst>
            </p:cNvPr>
            <p:cNvSpPr/>
            <p:nvPr/>
          </p:nvSpPr>
          <p:spPr>
            <a:xfrm rot="16200000">
              <a:off x="6902368" y="3427187"/>
              <a:ext cx="1394735" cy="1394736"/>
            </a:xfrm>
            <a:prstGeom prst="arc">
              <a:avLst>
                <a:gd name="adj1" fmla="val 15188113"/>
                <a:gd name="adj2" fmla="val 10617117"/>
              </a:avLst>
            </a:prstGeom>
            <a:ln w="44450" cap="rnd">
              <a:solidFill>
                <a:srgbClr val="2567D1"/>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Rectangle 64">
              <a:extLst>
                <a:ext uri="{FF2B5EF4-FFF2-40B4-BE49-F238E27FC236}">
                  <a16:creationId xmlns:a16="http://schemas.microsoft.com/office/drawing/2014/main" id="{2B1E3BC5-6F65-45D9-A035-EB9E2D9499E1}"/>
                </a:ext>
              </a:extLst>
            </p:cNvPr>
            <p:cNvSpPr/>
            <p:nvPr/>
          </p:nvSpPr>
          <p:spPr>
            <a:xfrm rot="1875618">
              <a:off x="6854668" y="3374072"/>
              <a:ext cx="1479428" cy="1422575"/>
            </a:xfrm>
            <a:prstGeom prst="rect">
              <a:avLst/>
            </a:prstGeom>
          </p:spPr>
          <p:txBody>
            <a:bodyPr wrap="square">
              <a:prstTxWarp prst="textArchDown">
                <a:avLst>
                  <a:gd name="adj" fmla="val 2650393"/>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24 / 7 / 365</a:t>
              </a:r>
              <a:endParaRPr kumimoji="0" lang="en-GB" sz="105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endParaRPr>
            </a:p>
          </p:txBody>
        </p:sp>
      </p:grpSp>
      <p:grpSp>
        <p:nvGrpSpPr>
          <p:cNvPr id="4" name="Group 3">
            <a:extLst>
              <a:ext uri="{FF2B5EF4-FFF2-40B4-BE49-F238E27FC236}">
                <a16:creationId xmlns:a16="http://schemas.microsoft.com/office/drawing/2014/main" id="{3880D487-F268-48FC-A21E-9396DA4552ED}"/>
              </a:ext>
            </a:extLst>
          </p:cNvPr>
          <p:cNvGrpSpPr/>
          <p:nvPr/>
        </p:nvGrpSpPr>
        <p:grpSpPr>
          <a:xfrm>
            <a:off x="800861" y="3288636"/>
            <a:ext cx="2225133" cy="2642162"/>
            <a:chOff x="800861" y="3288636"/>
            <a:chExt cx="2225133" cy="2642162"/>
          </a:xfrm>
        </p:grpSpPr>
        <p:sp>
          <p:nvSpPr>
            <p:cNvPr id="75" name="Oval 74">
              <a:extLst>
                <a:ext uri="{FF2B5EF4-FFF2-40B4-BE49-F238E27FC236}">
                  <a16:creationId xmlns:a16="http://schemas.microsoft.com/office/drawing/2014/main" id="{1862A8B6-0E76-4928-836D-3FD71E456AD9}"/>
                </a:ext>
              </a:extLst>
            </p:cNvPr>
            <p:cNvSpPr/>
            <p:nvPr/>
          </p:nvSpPr>
          <p:spPr>
            <a:xfrm>
              <a:off x="1096172" y="3288636"/>
              <a:ext cx="1621628" cy="1621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Graphic 11">
              <a:extLst>
                <a:ext uri="{FF2B5EF4-FFF2-40B4-BE49-F238E27FC236}">
                  <a16:creationId xmlns:a16="http://schemas.microsoft.com/office/drawing/2014/main" id="{5D01DDE2-A6EF-4C19-8068-E720648D191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73147" y="3645350"/>
              <a:ext cx="1052905" cy="1052905"/>
            </a:xfrm>
            <a:prstGeom prst="rect">
              <a:avLst/>
            </a:prstGeom>
          </p:spPr>
        </p:pic>
        <p:grpSp>
          <p:nvGrpSpPr>
            <p:cNvPr id="37" name="Group 36">
              <a:extLst>
                <a:ext uri="{FF2B5EF4-FFF2-40B4-BE49-F238E27FC236}">
                  <a16:creationId xmlns:a16="http://schemas.microsoft.com/office/drawing/2014/main" id="{23040D91-34BC-49A1-A665-F508E4ED50D2}"/>
                </a:ext>
              </a:extLst>
            </p:cNvPr>
            <p:cNvGrpSpPr/>
            <p:nvPr/>
          </p:nvGrpSpPr>
          <p:grpSpPr>
            <a:xfrm>
              <a:off x="1718529" y="4011236"/>
              <a:ext cx="363419" cy="407301"/>
              <a:chOff x="3196048" y="4087588"/>
              <a:chExt cx="663674" cy="743812"/>
            </a:xfrm>
          </p:grpSpPr>
          <p:sp>
            <p:nvSpPr>
              <p:cNvPr id="14" name="Oval 13">
                <a:extLst>
                  <a:ext uri="{FF2B5EF4-FFF2-40B4-BE49-F238E27FC236}">
                    <a16:creationId xmlns:a16="http://schemas.microsoft.com/office/drawing/2014/main" id="{EF72CC67-0947-4520-B1F5-42B745580DAF}"/>
                  </a:ext>
                </a:extLst>
              </p:cNvPr>
              <p:cNvSpPr/>
              <p:nvPr/>
            </p:nvSpPr>
            <p:spPr>
              <a:xfrm>
                <a:off x="3196048" y="4087588"/>
                <a:ext cx="141512" cy="141512"/>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val 14">
                <a:extLst>
                  <a:ext uri="{FF2B5EF4-FFF2-40B4-BE49-F238E27FC236}">
                    <a16:creationId xmlns:a16="http://schemas.microsoft.com/office/drawing/2014/main" id="{8178B57A-F893-4451-9019-7070F0C3BF8A}"/>
                  </a:ext>
                </a:extLst>
              </p:cNvPr>
              <p:cNvSpPr/>
              <p:nvPr/>
            </p:nvSpPr>
            <p:spPr>
              <a:xfrm>
                <a:off x="3708961" y="4087588"/>
                <a:ext cx="141512" cy="141512"/>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9435E10A-EB91-4651-9FAE-C8458C63CA74}"/>
                  </a:ext>
                </a:extLst>
              </p:cNvPr>
              <p:cNvSpPr/>
              <p:nvPr/>
            </p:nvSpPr>
            <p:spPr>
              <a:xfrm rot="10800000">
                <a:off x="3227262" y="4311113"/>
                <a:ext cx="632460" cy="259934"/>
              </a:xfrm>
              <a:prstGeom prst="arc">
                <a:avLst/>
              </a:prstGeom>
              <a:noFill/>
              <a:ln w="38100" cap="rnd">
                <a:solidFill>
                  <a:srgbClr val="595959"/>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Arc 16">
                <a:extLst>
                  <a:ext uri="{FF2B5EF4-FFF2-40B4-BE49-F238E27FC236}">
                    <a16:creationId xmlns:a16="http://schemas.microsoft.com/office/drawing/2014/main" id="{1D56F757-844E-45BC-AFEB-4B37CABC453C}"/>
                  </a:ext>
                </a:extLst>
              </p:cNvPr>
              <p:cNvSpPr/>
              <p:nvPr/>
            </p:nvSpPr>
            <p:spPr>
              <a:xfrm rot="10800000" flipH="1" flipV="1">
                <a:off x="3208781" y="4571466"/>
                <a:ext cx="632460" cy="259934"/>
              </a:xfrm>
              <a:prstGeom prst="arc">
                <a:avLst/>
              </a:prstGeom>
              <a:noFill/>
              <a:ln w="38100" cap="rnd">
                <a:solidFill>
                  <a:srgbClr val="595959"/>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0" name="Group 69">
              <a:extLst>
                <a:ext uri="{FF2B5EF4-FFF2-40B4-BE49-F238E27FC236}">
                  <a16:creationId xmlns:a16="http://schemas.microsoft.com/office/drawing/2014/main" id="{2E63EE39-C2A4-45E3-85FA-26197DEE0E90}"/>
                </a:ext>
              </a:extLst>
            </p:cNvPr>
            <p:cNvGrpSpPr/>
            <p:nvPr/>
          </p:nvGrpSpPr>
          <p:grpSpPr>
            <a:xfrm>
              <a:off x="2138054" y="3517946"/>
              <a:ext cx="426353" cy="462831"/>
              <a:chOff x="2102344" y="3535036"/>
              <a:chExt cx="426353" cy="462831"/>
            </a:xfrm>
          </p:grpSpPr>
          <p:sp>
            <p:nvSpPr>
              <p:cNvPr id="69" name="Arrow: Up 68">
                <a:extLst>
                  <a:ext uri="{FF2B5EF4-FFF2-40B4-BE49-F238E27FC236}">
                    <a16:creationId xmlns:a16="http://schemas.microsoft.com/office/drawing/2014/main" id="{E8CFB720-62A5-43B4-ACA2-F59043CCE788}"/>
                  </a:ext>
                </a:extLst>
              </p:cNvPr>
              <p:cNvSpPr/>
              <p:nvPr/>
            </p:nvSpPr>
            <p:spPr>
              <a:xfrm>
                <a:off x="2102344" y="3535036"/>
                <a:ext cx="426353" cy="462831"/>
              </a:xfrm>
              <a:prstGeom prst="upArrow">
                <a:avLst>
                  <a:gd name="adj1" fmla="val 66974"/>
                  <a:gd name="adj2" fmla="val 72101"/>
                </a:avLst>
              </a:prstGeom>
              <a:solidFill>
                <a:srgbClr val="595959"/>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E8AAA2F2-5B19-4CBD-93F8-686124F1A67E}"/>
                  </a:ext>
                </a:extLst>
              </p:cNvPr>
              <p:cNvSpPr txBox="1"/>
              <p:nvPr/>
            </p:nvSpPr>
            <p:spPr>
              <a:xfrm>
                <a:off x="2128028" y="3669441"/>
                <a:ext cx="386644"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Assistant ExtraBold" panose="00000900000000000000" pitchFamily="2" charset="-79"/>
                    <a:ea typeface="+mn-ea"/>
                    <a:cs typeface="Assistant ExtraBold" panose="00000900000000000000" pitchFamily="2" charset="-79"/>
                  </a:rPr>
                  <a:t>X5</a:t>
                </a:r>
                <a:endParaRPr kumimoji="0" lang="en-GB" sz="800" b="0" i="0" u="none" strike="noStrike" kern="1200" cap="none" spc="0" normalizeH="0" baseline="0" noProof="0">
                  <a:ln>
                    <a:noFill/>
                  </a:ln>
                  <a:solidFill>
                    <a:prstClr val="white"/>
                  </a:solidFill>
                  <a:effectLst/>
                  <a:uLnTx/>
                  <a:uFillTx/>
                  <a:latin typeface="Assistant ExtraBold" panose="00000900000000000000" pitchFamily="2" charset="-79"/>
                  <a:ea typeface="+mn-ea"/>
                  <a:cs typeface="Assistant ExtraBold" panose="00000900000000000000" pitchFamily="2" charset="-79"/>
                </a:endParaRPr>
              </a:p>
            </p:txBody>
          </p:sp>
        </p:grpSp>
        <p:sp>
          <p:nvSpPr>
            <p:cNvPr id="23" name="Arc 22">
              <a:extLst>
                <a:ext uri="{FF2B5EF4-FFF2-40B4-BE49-F238E27FC236}">
                  <a16:creationId xmlns:a16="http://schemas.microsoft.com/office/drawing/2014/main" id="{58916B40-9813-4702-B3BB-E0CFD0DAA84E}"/>
                </a:ext>
              </a:extLst>
            </p:cNvPr>
            <p:cNvSpPr/>
            <p:nvPr/>
          </p:nvSpPr>
          <p:spPr>
            <a:xfrm rot="16200000">
              <a:off x="1202233" y="3437924"/>
              <a:ext cx="1394735" cy="1394736"/>
            </a:xfrm>
            <a:prstGeom prst="arc">
              <a:avLst>
                <a:gd name="adj1" fmla="val 4812704"/>
                <a:gd name="adj2" fmla="val 1405256"/>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A66AF3BF-E220-4E96-BA11-7B7B5F74F185}"/>
                </a:ext>
              </a:extLst>
            </p:cNvPr>
            <p:cNvSpPr/>
            <p:nvPr/>
          </p:nvSpPr>
          <p:spPr>
            <a:xfrm>
              <a:off x="800861" y="5007468"/>
              <a:ext cx="2225133" cy="92333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AF increases the risk of stroke by 5x and stroke severity by 5x</a:t>
              </a:r>
              <a:endPar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cxnSp>
          <p:nvCxnSpPr>
            <p:cNvPr id="67" name="Straight Connector 66">
              <a:extLst>
                <a:ext uri="{FF2B5EF4-FFF2-40B4-BE49-F238E27FC236}">
                  <a16:creationId xmlns:a16="http://schemas.microsoft.com/office/drawing/2014/main" id="{1F8F586D-B190-49F1-93E4-417E49B694AB}"/>
                </a:ext>
              </a:extLst>
            </p:cNvPr>
            <p:cNvCxnSpPr>
              <a:cxnSpLocks/>
            </p:cNvCxnSpPr>
            <p:nvPr/>
          </p:nvCxnSpPr>
          <p:spPr>
            <a:xfrm>
              <a:off x="1897029" y="3371850"/>
              <a:ext cx="6873" cy="1538414"/>
            </a:xfrm>
            <a:prstGeom prst="line">
              <a:avLst/>
            </a:prstGeom>
            <a:ln>
              <a:solidFill>
                <a:srgbClr val="595959"/>
              </a:solidFill>
              <a:prstDash val="sysDash"/>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DE02A799-0113-42C9-8EC2-831CEE6F9C42}"/>
              </a:ext>
            </a:extLst>
          </p:cNvPr>
          <p:cNvGrpSpPr/>
          <p:nvPr/>
        </p:nvGrpSpPr>
        <p:grpSpPr>
          <a:xfrm>
            <a:off x="7125705" y="742269"/>
            <a:ext cx="36000" cy="2016000"/>
            <a:chOff x="7134494" y="381980"/>
            <a:chExt cx="18211" cy="2948003"/>
          </a:xfrm>
          <a:solidFill>
            <a:srgbClr val="006600"/>
          </a:solidFill>
        </p:grpSpPr>
        <p:sp>
          <p:nvSpPr>
            <p:cNvPr id="6" name="Flowchart: Extract 5">
              <a:extLst>
                <a:ext uri="{FF2B5EF4-FFF2-40B4-BE49-F238E27FC236}">
                  <a16:creationId xmlns:a16="http://schemas.microsoft.com/office/drawing/2014/main" id="{135281FC-16AC-42FB-800C-DC3EB564202B}"/>
                </a:ext>
              </a:extLst>
            </p:cNvPr>
            <p:cNvSpPr/>
            <p:nvPr/>
          </p:nvSpPr>
          <p:spPr>
            <a:xfrm>
              <a:off x="7134705" y="381980"/>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Flowchart: Extract 40">
              <a:extLst>
                <a:ext uri="{FF2B5EF4-FFF2-40B4-BE49-F238E27FC236}">
                  <a16:creationId xmlns:a16="http://schemas.microsoft.com/office/drawing/2014/main" id="{C6730FDE-73BF-4DA1-B524-4CA9B346630F}"/>
                </a:ext>
              </a:extLst>
            </p:cNvPr>
            <p:cNvSpPr/>
            <p:nvPr/>
          </p:nvSpPr>
          <p:spPr>
            <a:xfrm rot="10800000">
              <a:off x="7134494" y="1853983"/>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2323960A-581B-4EFE-9914-187D24843937}"/>
              </a:ext>
            </a:extLst>
          </p:cNvPr>
          <p:cNvGrpSpPr/>
          <p:nvPr/>
        </p:nvGrpSpPr>
        <p:grpSpPr>
          <a:xfrm>
            <a:off x="6765793" y="512763"/>
            <a:ext cx="533885" cy="2627116"/>
            <a:chOff x="6765793" y="512763"/>
            <a:chExt cx="533885" cy="2627116"/>
          </a:xfrm>
        </p:grpSpPr>
        <p:sp>
          <p:nvSpPr>
            <p:cNvPr id="11" name="Oval 10">
              <a:extLst>
                <a:ext uri="{FF2B5EF4-FFF2-40B4-BE49-F238E27FC236}">
                  <a16:creationId xmlns:a16="http://schemas.microsoft.com/office/drawing/2014/main" id="{E295E729-EE67-4E24-80B2-C6BA1A347614}"/>
                </a:ext>
              </a:extLst>
            </p:cNvPr>
            <p:cNvSpPr/>
            <p:nvPr/>
          </p:nvSpPr>
          <p:spPr>
            <a:xfrm>
              <a:off x="6926355" y="755584"/>
              <a:ext cx="373323" cy="2071501"/>
            </a:xfrm>
            <a:prstGeom prst="ellipse">
              <a:avLst/>
            </a:prstGeom>
            <a:gradFill flip="none" rotWithShape="1">
              <a:gsLst>
                <a:gs pos="0">
                  <a:schemeClr val="tx1">
                    <a:alpha val="65000"/>
                  </a:schemeClr>
                </a:gs>
                <a:gs pos="100000">
                  <a:schemeClr val="tx1">
                    <a:alpha val="0"/>
                    <a:lumMod val="67000"/>
                    <a:lumOff val="33000"/>
                  </a:schemeClr>
                </a:gs>
              </a:gsLst>
              <a:path path="shap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44ADBCB-526C-4D43-98EF-9830BEE178F7}"/>
                </a:ext>
              </a:extLst>
            </p:cNvPr>
            <p:cNvSpPr/>
            <p:nvPr/>
          </p:nvSpPr>
          <p:spPr>
            <a:xfrm>
              <a:off x="6765793" y="512763"/>
              <a:ext cx="377495" cy="262711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43" name="Group 42">
            <a:extLst>
              <a:ext uri="{FF2B5EF4-FFF2-40B4-BE49-F238E27FC236}">
                <a16:creationId xmlns:a16="http://schemas.microsoft.com/office/drawing/2014/main" id="{B1B29716-DDC9-4CD7-B748-51D8D496AAE2}"/>
              </a:ext>
            </a:extLst>
          </p:cNvPr>
          <p:cNvGrpSpPr/>
          <p:nvPr/>
        </p:nvGrpSpPr>
        <p:grpSpPr>
          <a:xfrm>
            <a:off x="8986773" y="742269"/>
            <a:ext cx="36000" cy="2016000"/>
            <a:chOff x="7134494" y="381980"/>
            <a:chExt cx="18211" cy="2948003"/>
          </a:xfrm>
          <a:solidFill>
            <a:srgbClr val="006600"/>
          </a:solidFill>
        </p:grpSpPr>
        <p:sp>
          <p:nvSpPr>
            <p:cNvPr id="44" name="Flowchart: Extract 43">
              <a:extLst>
                <a:ext uri="{FF2B5EF4-FFF2-40B4-BE49-F238E27FC236}">
                  <a16:creationId xmlns:a16="http://schemas.microsoft.com/office/drawing/2014/main" id="{1189C5FA-91D1-485A-B0ED-8442D16EC143}"/>
                </a:ext>
              </a:extLst>
            </p:cNvPr>
            <p:cNvSpPr/>
            <p:nvPr/>
          </p:nvSpPr>
          <p:spPr>
            <a:xfrm>
              <a:off x="7134705" y="381980"/>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Flowchart: Extract 44">
              <a:extLst>
                <a:ext uri="{FF2B5EF4-FFF2-40B4-BE49-F238E27FC236}">
                  <a16:creationId xmlns:a16="http://schemas.microsoft.com/office/drawing/2014/main" id="{D0B8CBEE-D492-417A-B796-33E6F431FDC1}"/>
                </a:ext>
              </a:extLst>
            </p:cNvPr>
            <p:cNvSpPr/>
            <p:nvPr/>
          </p:nvSpPr>
          <p:spPr>
            <a:xfrm rot="10800000">
              <a:off x="7134494" y="1853983"/>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46" name="Group 45">
            <a:extLst>
              <a:ext uri="{FF2B5EF4-FFF2-40B4-BE49-F238E27FC236}">
                <a16:creationId xmlns:a16="http://schemas.microsoft.com/office/drawing/2014/main" id="{9E4487CE-71F8-48FD-8C63-D3C20A17BE45}"/>
              </a:ext>
            </a:extLst>
          </p:cNvPr>
          <p:cNvGrpSpPr/>
          <p:nvPr/>
        </p:nvGrpSpPr>
        <p:grpSpPr>
          <a:xfrm>
            <a:off x="9412968" y="742269"/>
            <a:ext cx="36000" cy="2016000"/>
            <a:chOff x="7134494" y="381980"/>
            <a:chExt cx="18211" cy="2948003"/>
          </a:xfrm>
          <a:solidFill>
            <a:srgbClr val="006600"/>
          </a:solidFill>
        </p:grpSpPr>
        <p:sp>
          <p:nvSpPr>
            <p:cNvPr id="47" name="Flowchart: Extract 46">
              <a:extLst>
                <a:ext uri="{FF2B5EF4-FFF2-40B4-BE49-F238E27FC236}">
                  <a16:creationId xmlns:a16="http://schemas.microsoft.com/office/drawing/2014/main" id="{B9360001-F16F-4CAA-9414-24AA39519299}"/>
                </a:ext>
              </a:extLst>
            </p:cNvPr>
            <p:cNvSpPr/>
            <p:nvPr/>
          </p:nvSpPr>
          <p:spPr>
            <a:xfrm>
              <a:off x="7134705" y="381980"/>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Flowchart: Extract 47">
              <a:extLst>
                <a:ext uri="{FF2B5EF4-FFF2-40B4-BE49-F238E27FC236}">
                  <a16:creationId xmlns:a16="http://schemas.microsoft.com/office/drawing/2014/main" id="{EACF1186-614E-49F5-9EDC-1035BE481D24}"/>
                </a:ext>
              </a:extLst>
            </p:cNvPr>
            <p:cNvSpPr/>
            <p:nvPr/>
          </p:nvSpPr>
          <p:spPr>
            <a:xfrm rot="10800000">
              <a:off x="7134494" y="1853983"/>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62" name="Group 61">
            <a:extLst>
              <a:ext uri="{FF2B5EF4-FFF2-40B4-BE49-F238E27FC236}">
                <a16:creationId xmlns:a16="http://schemas.microsoft.com/office/drawing/2014/main" id="{6BBE9B6B-A4C5-46AD-8CDF-3A4F2B577C82}"/>
              </a:ext>
            </a:extLst>
          </p:cNvPr>
          <p:cNvGrpSpPr/>
          <p:nvPr/>
        </p:nvGrpSpPr>
        <p:grpSpPr>
          <a:xfrm>
            <a:off x="9043673" y="512763"/>
            <a:ext cx="533885" cy="2627116"/>
            <a:chOff x="6765793" y="512763"/>
            <a:chExt cx="533885" cy="2627116"/>
          </a:xfrm>
        </p:grpSpPr>
        <p:sp>
          <p:nvSpPr>
            <p:cNvPr id="66" name="Oval 65">
              <a:extLst>
                <a:ext uri="{FF2B5EF4-FFF2-40B4-BE49-F238E27FC236}">
                  <a16:creationId xmlns:a16="http://schemas.microsoft.com/office/drawing/2014/main" id="{557F70FB-CD95-4430-9621-ADD32E9EEE83}"/>
                </a:ext>
              </a:extLst>
            </p:cNvPr>
            <p:cNvSpPr/>
            <p:nvPr/>
          </p:nvSpPr>
          <p:spPr>
            <a:xfrm>
              <a:off x="6926355" y="755584"/>
              <a:ext cx="373323" cy="2071501"/>
            </a:xfrm>
            <a:prstGeom prst="ellipse">
              <a:avLst/>
            </a:prstGeom>
            <a:gradFill flip="none" rotWithShape="1">
              <a:gsLst>
                <a:gs pos="0">
                  <a:schemeClr val="tx1">
                    <a:alpha val="65000"/>
                  </a:schemeClr>
                </a:gs>
                <a:gs pos="100000">
                  <a:schemeClr val="tx1">
                    <a:alpha val="0"/>
                    <a:lumMod val="67000"/>
                    <a:lumOff val="33000"/>
                  </a:schemeClr>
                </a:gs>
              </a:gsLst>
              <a:path path="shap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Rectangle 67">
              <a:extLst>
                <a:ext uri="{FF2B5EF4-FFF2-40B4-BE49-F238E27FC236}">
                  <a16:creationId xmlns:a16="http://schemas.microsoft.com/office/drawing/2014/main" id="{68D4BA1C-8DF0-497E-A644-21CF3B35F9CB}"/>
                </a:ext>
              </a:extLst>
            </p:cNvPr>
            <p:cNvSpPr/>
            <p:nvPr/>
          </p:nvSpPr>
          <p:spPr>
            <a:xfrm>
              <a:off x="6765793" y="512763"/>
              <a:ext cx="377495" cy="262711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49" name="Group 48">
            <a:extLst>
              <a:ext uri="{FF2B5EF4-FFF2-40B4-BE49-F238E27FC236}">
                <a16:creationId xmlns:a16="http://schemas.microsoft.com/office/drawing/2014/main" id="{8DF3D4DA-0C5B-4457-A92A-9026A9EB72B7}"/>
              </a:ext>
            </a:extLst>
          </p:cNvPr>
          <p:cNvGrpSpPr/>
          <p:nvPr/>
        </p:nvGrpSpPr>
        <p:grpSpPr>
          <a:xfrm>
            <a:off x="11272221" y="742269"/>
            <a:ext cx="36000" cy="2016000"/>
            <a:chOff x="7134494" y="381980"/>
            <a:chExt cx="18211" cy="2948003"/>
          </a:xfrm>
          <a:solidFill>
            <a:srgbClr val="006600"/>
          </a:solidFill>
        </p:grpSpPr>
        <p:sp>
          <p:nvSpPr>
            <p:cNvPr id="50" name="Flowchart: Extract 49">
              <a:extLst>
                <a:ext uri="{FF2B5EF4-FFF2-40B4-BE49-F238E27FC236}">
                  <a16:creationId xmlns:a16="http://schemas.microsoft.com/office/drawing/2014/main" id="{C567BD59-CAA0-4006-B4E2-1D3AC41A7604}"/>
                </a:ext>
              </a:extLst>
            </p:cNvPr>
            <p:cNvSpPr/>
            <p:nvPr/>
          </p:nvSpPr>
          <p:spPr>
            <a:xfrm>
              <a:off x="7134705" y="381980"/>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Flowchart: Extract 50">
              <a:extLst>
                <a:ext uri="{FF2B5EF4-FFF2-40B4-BE49-F238E27FC236}">
                  <a16:creationId xmlns:a16="http://schemas.microsoft.com/office/drawing/2014/main" id="{7E883C91-DBF7-4B91-868A-256A40D3079B}"/>
                </a:ext>
              </a:extLst>
            </p:cNvPr>
            <p:cNvSpPr/>
            <p:nvPr/>
          </p:nvSpPr>
          <p:spPr>
            <a:xfrm rot="10800000">
              <a:off x="7134494" y="1853983"/>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71" name="Group 70">
            <a:extLst>
              <a:ext uri="{FF2B5EF4-FFF2-40B4-BE49-F238E27FC236}">
                <a16:creationId xmlns:a16="http://schemas.microsoft.com/office/drawing/2014/main" id="{CFD28FDF-FDBD-47EF-BA8F-93ABEBD3ED1F}"/>
              </a:ext>
            </a:extLst>
          </p:cNvPr>
          <p:cNvGrpSpPr/>
          <p:nvPr/>
        </p:nvGrpSpPr>
        <p:grpSpPr>
          <a:xfrm rot="10800000">
            <a:off x="8858346" y="512763"/>
            <a:ext cx="533885" cy="2627116"/>
            <a:chOff x="6765793" y="512763"/>
            <a:chExt cx="533885" cy="2627116"/>
          </a:xfrm>
        </p:grpSpPr>
        <p:sp>
          <p:nvSpPr>
            <p:cNvPr id="72" name="Oval 71">
              <a:extLst>
                <a:ext uri="{FF2B5EF4-FFF2-40B4-BE49-F238E27FC236}">
                  <a16:creationId xmlns:a16="http://schemas.microsoft.com/office/drawing/2014/main" id="{0975FD30-79F3-443B-AE52-624C3B97EF0E}"/>
                </a:ext>
              </a:extLst>
            </p:cNvPr>
            <p:cNvSpPr/>
            <p:nvPr/>
          </p:nvSpPr>
          <p:spPr>
            <a:xfrm>
              <a:off x="6926355" y="755584"/>
              <a:ext cx="373323" cy="2071501"/>
            </a:xfrm>
            <a:prstGeom prst="ellipse">
              <a:avLst/>
            </a:prstGeom>
            <a:gradFill flip="none" rotWithShape="1">
              <a:gsLst>
                <a:gs pos="0">
                  <a:schemeClr val="tx1">
                    <a:alpha val="65000"/>
                  </a:schemeClr>
                </a:gs>
                <a:gs pos="100000">
                  <a:schemeClr val="tx1">
                    <a:alpha val="0"/>
                    <a:lumMod val="67000"/>
                    <a:lumOff val="33000"/>
                  </a:schemeClr>
                </a:gs>
              </a:gsLst>
              <a:path path="shap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Rectangle 72">
              <a:extLst>
                <a:ext uri="{FF2B5EF4-FFF2-40B4-BE49-F238E27FC236}">
                  <a16:creationId xmlns:a16="http://schemas.microsoft.com/office/drawing/2014/main" id="{2205C7B4-AC47-4612-9D8D-58A7B6F6507A}"/>
                </a:ext>
              </a:extLst>
            </p:cNvPr>
            <p:cNvSpPr/>
            <p:nvPr/>
          </p:nvSpPr>
          <p:spPr>
            <a:xfrm>
              <a:off x="6765793" y="512763"/>
              <a:ext cx="377495" cy="262711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74" name="Group 73">
            <a:extLst>
              <a:ext uri="{FF2B5EF4-FFF2-40B4-BE49-F238E27FC236}">
                <a16:creationId xmlns:a16="http://schemas.microsoft.com/office/drawing/2014/main" id="{62F851F0-1D70-4F9F-A886-C9CA1AF19486}"/>
              </a:ext>
            </a:extLst>
          </p:cNvPr>
          <p:cNvGrpSpPr/>
          <p:nvPr/>
        </p:nvGrpSpPr>
        <p:grpSpPr>
          <a:xfrm rot="10800000">
            <a:off x="11145675" y="512763"/>
            <a:ext cx="533885" cy="2627116"/>
            <a:chOff x="6765793" y="512763"/>
            <a:chExt cx="533885" cy="2627116"/>
          </a:xfrm>
        </p:grpSpPr>
        <p:sp>
          <p:nvSpPr>
            <p:cNvPr id="79" name="Oval 78">
              <a:extLst>
                <a:ext uri="{FF2B5EF4-FFF2-40B4-BE49-F238E27FC236}">
                  <a16:creationId xmlns:a16="http://schemas.microsoft.com/office/drawing/2014/main" id="{FE8E6F90-97B7-4FC5-879C-702D168F9423}"/>
                </a:ext>
              </a:extLst>
            </p:cNvPr>
            <p:cNvSpPr/>
            <p:nvPr/>
          </p:nvSpPr>
          <p:spPr>
            <a:xfrm>
              <a:off x="6926355" y="755584"/>
              <a:ext cx="373323" cy="2071501"/>
            </a:xfrm>
            <a:prstGeom prst="ellipse">
              <a:avLst/>
            </a:prstGeom>
            <a:gradFill flip="none" rotWithShape="1">
              <a:gsLst>
                <a:gs pos="0">
                  <a:schemeClr val="tx1">
                    <a:alpha val="65000"/>
                  </a:schemeClr>
                </a:gs>
                <a:gs pos="100000">
                  <a:schemeClr val="tx1">
                    <a:alpha val="0"/>
                    <a:lumMod val="67000"/>
                    <a:lumOff val="33000"/>
                  </a:schemeClr>
                </a:gs>
              </a:gsLst>
              <a:path path="shap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Rectangle 82">
              <a:extLst>
                <a:ext uri="{FF2B5EF4-FFF2-40B4-BE49-F238E27FC236}">
                  <a16:creationId xmlns:a16="http://schemas.microsoft.com/office/drawing/2014/main" id="{C94BAED2-65BD-4408-88D2-5B8EB0DE4DF6}"/>
                </a:ext>
              </a:extLst>
            </p:cNvPr>
            <p:cNvSpPr/>
            <p:nvPr/>
          </p:nvSpPr>
          <p:spPr>
            <a:xfrm>
              <a:off x="6765793" y="512763"/>
              <a:ext cx="377495" cy="262711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6" name="TextBox 85">
            <a:extLst>
              <a:ext uri="{FF2B5EF4-FFF2-40B4-BE49-F238E27FC236}">
                <a16:creationId xmlns:a16="http://schemas.microsoft.com/office/drawing/2014/main" id="{B18D2357-EFF2-FA48-9680-CEA99256B8FE}"/>
              </a:ext>
            </a:extLst>
          </p:cNvPr>
          <p:cNvSpPr txBox="1"/>
          <p:nvPr/>
        </p:nvSpPr>
        <p:spPr>
          <a:xfrm>
            <a:off x="800860" y="6356350"/>
            <a:ext cx="754114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Source for$12B: Natale, A. &amp;, </a:t>
            </a:r>
            <a:r>
              <a:rPr kumimoji="0" lang="en-US" sz="1200" b="0" i="0" u="none" strike="noStrike" kern="1200" cap="none" spc="0" normalizeH="0" baseline="0" noProof="0" err="1">
                <a:ln>
                  <a:noFill/>
                </a:ln>
                <a:solidFill>
                  <a:prstClr val="black"/>
                </a:solidFill>
                <a:effectLst/>
                <a:uLnTx/>
                <a:uFillTx/>
                <a:latin typeface="Assistant" pitchFamily="2" charset="-79"/>
                <a:cs typeface="Assistant" pitchFamily="2" charset="-79"/>
              </a:rPr>
              <a:t>Jalife</a:t>
            </a: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 J (</a:t>
            </a:r>
            <a:r>
              <a:rPr kumimoji="0" lang="en-US" sz="1200" b="0" i="0" u="none" strike="noStrike" kern="1200" cap="none" spc="0" normalizeH="0" baseline="0" noProof="0" err="1">
                <a:ln>
                  <a:noFill/>
                </a:ln>
                <a:solidFill>
                  <a:prstClr val="black"/>
                </a:solidFill>
                <a:effectLst/>
                <a:uLnTx/>
                <a:uFillTx/>
                <a:latin typeface="Assistant" pitchFamily="2" charset="-79"/>
                <a:cs typeface="Assistant" pitchFamily="2" charset="-79"/>
              </a:rPr>
              <a:t>Eds</a:t>
            </a: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 (2008) </a:t>
            </a:r>
            <a:r>
              <a:rPr kumimoji="0" lang="en-US" sz="1200" b="0" i="1" u="none" strike="noStrike" kern="1200" cap="none" spc="0" normalizeH="0" baseline="0" noProof="0">
                <a:ln>
                  <a:noFill/>
                </a:ln>
                <a:solidFill>
                  <a:prstClr val="black"/>
                </a:solidFill>
                <a:effectLst/>
                <a:uLnTx/>
                <a:uFillTx/>
                <a:latin typeface="Assistant" pitchFamily="2" charset="-79"/>
                <a:cs typeface="Assistant" pitchFamily="2" charset="-79"/>
              </a:rPr>
              <a:t>Atrial Fibrillation: From Bench to</a:t>
            </a: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 (p. 13), NJ: Humana Press</a:t>
            </a:r>
            <a:b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b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Source for Euro 10B: </a:t>
            </a: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hlinkClick r:id="rId9">
                  <a:extLst>
                    <a:ext uri="{A12FA001-AC4F-418D-AE19-62706E023703}">
                      <ahyp:hlinkClr xmlns:ahyp="http://schemas.microsoft.com/office/drawing/2018/hyperlinkcolor" val="tx"/>
                    </a:ext>
                  </a:extLst>
                </a:hlinkClick>
              </a:rPr>
              <a:t>https://www.stopafib.org/downloads/News436-Europe-Prevent.pdf</a:t>
            </a:r>
            <a:endPar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endParaRPr>
          </a:p>
        </p:txBody>
      </p:sp>
      <p:grpSp>
        <p:nvGrpSpPr>
          <p:cNvPr id="87" name="Group 86">
            <a:extLst>
              <a:ext uri="{FF2B5EF4-FFF2-40B4-BE49-F238E27FC236}">
                <a16:creationId xmlns:a16="http://schemas.microsoft.com/office/drawing/2014/main" id="{701B311D-C4BF-4CA3-BD67-0C39A61E1D85}"/>
              </a:ext>
            </a:extLst>
          </p:cNvPr>
          <p:cNvGrpSpPr/>
          <p:nvPr/>
        </p:nvGrpSpPr>
        <p:grpSpPr>
          <a:xfrm>
            <a:off x="6696990" y="3278823"/>
            <a:ext cx="1977842" cy="2580606"/>
            <a:chOff x="3786891" y="3288636"/>
            <a:chExt cx="1977842" cy="2580606"/>
          </a:xfrm>
        </p:grpSpPr>
        <p:sp>
          <p:nvSpPr>
            <p:cNvPr id="89" name="Oval 88">
              <a:extLst>
                <a:ext uri="{FF2B5EF4-FFF2-40B4-BE49-F238E27FC236}">
                  <a16:creationId xmlns:a16="http://schemas.microsoft.com/office/drawing/2014/main" id="{530A30F5-8E7A-4D1C-BA66-6AF8594E6451}"/>
                </a:ext>
              </a:extLst>
            </p:cNvPr>
            <p:cNvSpPr/>
            <p:nvPr/>
          </p:nvSpPr>
          <p:spPr>
            <a:xfrm>
              <a:off x="3963223" y="3288636"/>
              <a:ext cx="1621628" cy="1621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0" name="Rectangle 89">
              <a:extLst>
                <a:ext uri="{FF2B5EF4-FFF2-40B4-BE49-F238E27FC236}">
                  <a16:creationId xmlns:a16="http://schemas.microsoft.com/office/drawing/2014/main" id="{05EBC6E9-2AA4-46FC-8401-95B48F08EB10}"/>
                </a:ext>
              </a:extLst>
            </p:cNvPr>
            <p:cNvSpPr/>
            <p:nvPr/>
          </p:nvSpPr>
          <p:spPr>
            <a:xfrm>
              <a:off x="3786891" y="5007468"/>
              <a:ext cx="1977842" cy="86177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The cost of AF-related strokes</a:t>
              </a:r>
              <a:b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br>
              <a:r>
                <a:rPr kumimoji="0" lang="en-US"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(in Europe)</a:t>
              </a:r>
              <a:endParaRPr kumimoji="0" lang="en-GB"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sp>
          <p:nvSpPr>
            <p:cNvPr id="91" name="Arc 90">
              <a:extLst>
                <a:ext uri="{FF2B5EF4-FFF2-40B4-BE49-F238E27FC236}">
                  <a16:creationId xmlns:a16="http://schemas.microsoft.com/office/drawing/2014/main" id="{6023C435-C76C-4660-A21C-6C93FBCE6CF6}"/>
                </a:ext>
              </a:extLst>
            </p:cNvPr>
            <p:cNvSpPr/>
            <p:nvPr/>
          </p:nvSpPr>
          <p:spPr>
            <a:xfrm rot="16200000">
              <a:off x="4076670" y="3436267"/>
              <a:ext cx="1394735" cy="1394736"/>
            </a:xfrm>
            <a:prstGeom prst="arc">
              <a:avLst>
                <a:gd name="adj1" fmla="val 10128810"/>
                <a:gd name="adj2" fmla="val 7436502"/>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Rectangle 1">
              <a:extLst>
                <a:ext uri="{FF2B5EF4-FFF2-40B4-BE49-F238E27FC236}">
                  <a16:creationId xmlns:a16="http://schemas.microsoft.com/office/drawing/2014/main" id="{024106FE-6792-44D4-A723-5353E1F63489}"/>
                </a:ext>
              </a:extLst>
            </p:cNvPr>
            <p:cNvSpPr/>
            <p:nvPr/>
          </p:nvSpPr>
          <p:spPr>
            <a:xfrm>
              <a:off x="4116172" y="3485194"/>
              <a:ext cx="1315731"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2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10</a:t>
              </a:r>
            </a:p>
          </p:txBody>
        </p:sp>
        <p:sp>
          <p:nvSpPr>
            <p:cNvPr id="93" name="Rectangle 1">
              <a:extLst>
                <a:ext uri="{FF2B5EF4-FFF2-40B4-BE49-F238E27FC236}">
                  <a16:creationId xmlns:a16="http://schemas.microsoft.com/office/drawing/2014/main" id="{9DED3856-8E2A-4F09-BBA9-DFED5A1034A8}"/>
                </a:ext>
              </a:extLst>
            </p:cNvPr>
            <p:cNvSpPr/>
            <p:nvPr/>
          </p:nvSpPr>
          <p:spPr>
            <a:xfrm>
              <a:off x="4833376" y="4387044"/>
              <a:ext cx="802060"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€B</a:t>
              </a:r>
            </a:p>
          </p:txBody>
        </p:sp>
      </p:grpSp>
      <p:sp>
        <p:nvSpPr>
          <p:cNvPr id="78" name="Slide Number Placeholder 1">
            <a:extLst>
              <a:ext uri="{FF2B5EF4-FFF2-40B4-BE49-F238E27FC236}">
                <a16:creationId xmlns:a16="http://schemas.microsoft.com/office/drawing/2014/main" id="{DDAE6CAA-5047-E740-89B5-176A59D074B2}"/>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15628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par>
                                <p:cTn id="8" presetID="22" presetClass="entr" presetSubtype="1" fill="hold" nodeType="withEffect">
                                  <p:stCondLst>
                                    <p:cond delay="100"/>
                                  </p:stCondLst>
                                  <p:childTnLst>
                                    <p:set>
                                      <p:cBhvr>
                                        <p:cTn id="9" dur="1" fill="hold">
                                          <p:stCondLst>
                                            <p:cond delay="0"/>
                                          </p:stCondLst>
                                        </p:cTn>
                                        <p:tgtEl>
                                          <p:spTgt spid="20"/>
                                        </p:tgtEl>
                                        <p:attrNameLst>
                                          <p:attrName>style.visibility</p:attrName>
                                        </p:attrNameLst>
                                      </p:cBhvr>
                                      <p:to>
                                        <p:strVal val="visible"/>
                                      </p:to>
                                    </p:set>
                                    <p:animEffect transition="in" filter="wipe(up)">
                                      <p:cBhvr>
                                        <p:cTn id="10" dur="500"/>
                                        <p:tgtEl>
                                          <p:spTgt spid="20"/>
                                        </p:tgtEl>
                                      </p:cBhvr>
                                    </p:animEffect>
                                  </p:childTnLst>
                                </p:cTn>
                              </p:par>
                              <p:par>
                                <p:cTn id="11" presetID="22" presetClass="entr" presetSubtype="1" fill="hold" nodeType="withEffect">
                                  <p:stCondLst>
                                    <p:cond delay="200"/>
                                  </p:stCondLst>
                                  <p:childTnLst>
                                    <p:set>
                                      <p:cBhvr>
                                        <p:cTn id="12" dur="1" fill="hold">
                                          <p:stCondLst>
                                            <p:cond delay="0"/>
                                          </p:stCondLst>
                                        </p:cTn>
                                        <p:tgtEl>
                                          <p:spTgt spid="21"/>
                                        </p:tgtEl>
                                        <p:attrNameLst>
                                          <p:attrName>style.visibility</p:attrName>
                                        </p:attrNameLst>
                                      </p:cBhvr>
                                      <p:to>
                                        <p:strVal val="visible"/>
                                      </p:to>
                                    </p:set>
                                    <p:animEffect transition="in" filter="wipe(up)">
                                      <p:cBhvr>
                                        <p:cTn id="13" dur="500"/>
                                        <p:tgtEl>
                                          <p:spTgt spid="21"/>
                                        </p:tgtEl>
                                      </p:cBhvr>
                                    </p:animEffect>
                                  </p:childTnLst>
                                </p:cTn>
                              </p:par>
                              <p:par>
                                <p:cTn id="14" presetID="22" presetClass="entr" presetSubtype="1" fill="hold" nodeType="withEffect">
                                  <p:stCondLst>
                                    <p:cond delay="100"/>
                                  </p:stCondLst>
                                  <p:childTnLst>
                                    <p:set>
                                      <p:cBhvr>
                                        <p:cTn id="15" dur="1" fill="hold">
                                          <p:stCondLst>
                                            <p:cond delay="0"/>
                                          </p:stCondLst>
                                        </p:cTn>
                                        <p:tgtEl>
                                          <p:spTgt spid="87"/>
                                        </p:tgtEl>
                                        <p:attrNameLst>
                                          <p:attrName>style.visibility</p:attrName>
                                        </p:attrNameLst>
                                      </p:cBhvr>
                                      <p:to>
                                        <p:strVal val="visible"/>
                                      </p:to>
                                    </p:set>
                                    <p:animEffect transition="in" filter="wipe(up)">
                                      <p:cBhvr>
                                        <p:cTn id="16"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5" name="Straight Connector 35">
            <a:extLst>
              <a:ext uri="{FF2B5EF4-FFF2-40B4-BE49-F238E27FC236}">
                <a16:creationId xmlns:a16="http://schemas.microsoft.com/office/drawing/2014/main" id="{EB5A337C-5E46-4E8D-9023-894C22B99835}"/>
              </a:ext>
            </a:extLst>
          </p:cNvPr>
          <p:cNvCxnSpPr>
            <a:cxnSpLocks/>
          </p:cNvCxnSpPr>
          <p:nvPr/>
        </p:nvCxnSpPr>
        <p:spPr>
          <a:xfrm>
            <a:off x="11279848" y="2376926"/>
            <a:ext cx="0" cy="3720190"/>
          </a:xfrm>
          <a:prstGeom prst="line">
            <a:avLst/>
          </a:prstGeom>
          <a:ln w="3175">
            <a:solidFill>
              <a:srgbClr val="2567D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77" name="Rectangle 1">
            <a:extLst>
              <a:ext uri="{FF2B5EF4-FFF2-40B4-BE49-F238E27FC236}">
                <a16:creationId xmlns:a16="http://schemas.microsoft.com/office/drawing/2014/main" id="{C76C0ED1-8110-46F2-8CBC-306A2A6FBF91}"/>
              </a:ext>
            </a:extLst>
          </p:cNvPr>
          <p:cNvSpPr/>
          <p:nvPr/>
        </p:nvSpPr>
        <p:spPr>
          <a:xfrm>
            <a:off x="-8364" y="2376926"/>
            <a:ext cx="8970612" cy="210028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B3B34922-62A3-4416-A5ED-0903FE28042C}"/>
              </a:ext>
            </a:extLst>
          </p:cNvPr>
          <p:cNvSpPr/>
          <p:nvPr/>
        </p:nvSpPr>
        <p:spPr>
          <a:xfrm rot="5400000">
            <a:off x="10880113" y="3013750"/>
            <a:ext cx="809076" cy="161583"/>
          </a:xfrm>
          <a:prstGeom prst="rect">
            <a:avLst/>
          </a:prstGeom>
          <a:solidFill>
            <a:schemeClr val="bg1"/>
          </a:solidFill>
        </p:spPr>
        <p:txBody>
          <a:bodyPr wrap="square" lIns="0" tIns="0" rIns="0" bIns="0">
            <a:spAutoFit/>
          </a:bodyPr>
          <a:lstStyle/>
          <a:p>
            <a:pPr algn="ctr"/>
            <a:r>
              <a:rPr lang="en-GB" sz="1050">
                <a:solidFill>
                  <a:schemeClr val="tx1">
                    <a:lumMod val="85000"/>
                    <a:lumOff val="15000"/>
                  </a:schemeClr>
                </a:solidFill>
                <a:latin typeface="Assistant" panose="00000500000000000000" pitchFamily="2" charset="-79"/>
                <a:cs typeface="Assistant" panose="00000500000000000000" pitchFamily="2" charset="-79"/>
              </a:rPr>
              <a:t>DETECTION</a:t>
            </a:r>
          </a:p>
        </p:txBody>
      </p:sp>
      <p:sp>
        <p:nvSpPr>
          <p:cNvPr id="59" name="Rectangle 58">
            <a:extLst>
              <a:ext uri="{FF2B5EF4-FFF2-40B4-BE49-F238E27FC236}">
                <a16:creationId xmlns:a16="http://schemas.microsoft.com/office/drawing/2014/main" id="{29759129-4751-4E11-9190-E95EF28A977A}"/>
              </a:ext>
            </a:extLst>
          </p:cNvPr>
          <p:cNvSpPr/>
          <p:nvPr/>
        </p:nvSpPr>
        <p:spPr>
          <a:xfrm rot="5400000">
            <a:off x="10924250" y="4094197"/>
            <a:ext cx="711192" cy="161583"/>
          </a:xfrm>
          <a:prstGeom prst="rect">
            <a:avLst/>
          </a:prstGeom>
          <a:solidFill>
            <a:schemeClr val="bg1"/>
          </a:solidFill>
        </p:spPr>
        <p:txBody>
          <a:bodyPr wrap="square" lIns="0" tIns="0" rIns="0" bIns="0">
            <a:spAutoFit/>
          </a:bodyPr>
          <a:lstStyle/>
          <a:p>
            <a:pPr algn="ctr"/>
            <a:r>
              <a:rPr lang="en-GB" sz="1050">
                <a:solidFill>
                  <a:schemeClr val="tx1">
                    <a:lumMod val="85000"/>
                    <a:lumOff val="15000"/>
                  </a:schemeClr>
                </a:solidFill>
                <a:latin typeface="Assistant" panose="00000500000000000000" pitchFamily="2" charset="-79"/>
                <a:cs typeface="Assistant" panose="00000500000000000000" pitchFamily="2" charset="-79"/>
              </a:rPr>
              <a:t>DIAGNOSIS</a:t>
            </a:r>
          </a:p>
        </p:txBody>
      </p:sp>
      <p:sp>
        <p:nvSpPr>
          <p:cNvPr id="60" name="Rectangle 59">
            <a:extLst>
              <a:ext uri="{FF2B5EF4-FFF2-40B4-BE49-F238E27FC236}">
                <a16:creationId xmlns:a16="http://schemas.microsoft.com/office/drawing/2014/main" id="{DD554CFD-3C4D-4CC5-BBB7-1FA1AB128444}"/>
              </a:ext>
            </a:extLst>
          </p:cNvPr>
          <p:cNvSpPr/>
          <p:nvPr/>
        </p:nvSpPr>
        <p:spPr>
          <a:xfrm rot="5400000">
            <a:off x="10775243" y="5326461"/>
            <a:ext cx="1009208" cy="161583"/>
          </a:xfrm>
          <a:prstGeom prst="rect">
            <a:avLst/>
          </a:prstGeom>
          <a:solidFill>
            <a:schemeClr val="bg1"/>
          </a:solidFill>
        </p:spPr>
        <p:txBody>
          <a:bodyPr wrap="square" lIns="0" tIns="0" rIns="0" bIns="0">
            <a:spAutoFit/>
          </a:bodyPr>
          <a:lstStyle/>
          <a:p>
            <a:pPr algn="ctr"/>
            <a:r>
              <a:rPr lang="en-GB" sz="1050">
                <a:solidFill>
                  <a:schemeClr val="tx1">
                    <a:lumMod val="85000"/>
                    <a:lumOff val="15000"/>
                  </a:schemeClr>
                </a:solidFill>
                <a:latin typeface="Assistant" panose="00000500000000000000" pitchFamily="2" charset="-79"/>
                <a:cs typeface="Assistant" panose="00000500000000000000" pitchFamily="2" charset="-79"/>
              </a:rPr>
              <a:t>MANAGEMENT</a:t>
            </a:r>
          </a:p>
        </p:txBody>
      </p:sp>
      <p:sp>
        <p:nvSpPr>
          <p:cNvPr id="48" name="Rectangle 1">
            <a:extLst>
              <a:ext uri="{FF2B5EF4-FFF2-40B4-BE49-F238E27FC236}">
                <a16:creationId xmlns:a16="http://schemas.microsoft.com/office/drawing/2014/main" id="{F1CAAF7F-4F24-4D7F-82E8-4709C4EBC8D3}"/>
              </a:ext>
            </a:extLst>
          </p:cNvPr>
          <p:cNvSpPr/>
          <p:nvPr/>
        </p:nvSpPr>
        <p:spPr>
          <a:xfrm>
            <a:off x="0" y="729364"/>
            <a:ext cx="12192000" cy="1577573"/>
          </a:xfrm>
          <a:prstGeom prst="rect">
            <a:avLst/>
          </a:prstGeom>
          <a:solidFill>
            <a:srgbClr val="D1DF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Isosceles Triangle 1">
            <a:extLst>
              <a:ext uri="{FF2B5EF4-FFF2-40B4-BE49-F238E27FC236}">
                <a16:creationId xmlns:a16="http://schemas.microsoft.com/office/drawing/2014/main" id="{5E8AD6F9-B1EC-4721-989A-07012C339726}"/>
              </a:ext>
            </a:extLst>
          </p:cNvPr>
          <p:cNvSpPr/>
          <p:nvPr/>
        </p:nvSpPr>
        <p:spPr>
          <a:xfrm rot="10800000">
            <a:off x="5900064" y="2219396"/>
            <a:ext cx="4843628" cy="3934643"/>
          </a:xfrm>
          <a:prstGeom prst="triangle">
            <a:avLst>
              <a:gd name="adj" fmla="val 50000"/>
            </a:avLst>
          </a:prstGeom>
          <a:solidFill>
            <a:schemeClr val="bg1"/>
          </a:solidFill>
          <a:ln>
            <a:noFill/>
          </a:ln>
          <a:effectLst>
            <a:outerShdw blurRad="5969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Freeform: Shape 21">
            <a:extLst>
              <a:ext uri="{FF2B5EF4-FFF2-40B4-BE49-F238E27FC236}">
                <a16:creationId xmlns:a16="http://schemas.microsoft.com/office/drawing/2014/main" id="{0D852A13-4BBC-44DE-AE20-EFA3E16C429E}"/>
              </a:ext>
            </a:extLst>
          </p:cNvPr>
          <p:cNvSpPr/>
          <p:nvPr/>
        </p:nvSpPr>
        <p:spPr>
          <a:xfrm>
            <a:off x="9532034" y="4288914"/>
            <a:ext cx="497014" cy="298593"/>
          </a:xfrm>
          <a:custGeom>
            <a:avLst/>
            <a:gdLst>
              <a:gd name="connsiteX0" fmla="*/ 0 w 497014"/>
              <a:gd name="connsiteY0" fmla="*/ 0 h 298593"/>
              <a:gd name="connsiteX1" fmla="*/ 4156 w 497014"/>
              <a:gd name="connsiteY1" fmla="*/ 5560 h 298593"/>
              <a:gd name="connsiteX2" fmla="*/ 452202 w 497014"/>
              <a:gd name="connsiteY2" fmla="*/ 142082 h 298593"/>
              <a:gd name="connsiteX3" fmla="*/ 497014 w 497014"/>
              <a:gd name="connsiteY3" fmla="*/ 147048 h 298593"/>
              <a:gd name="connsiteX4" fmla="*/ 382131 w 497014"/>
              <a:gd name="connsiteY4" fmla="*/ 168947 h 298593"/>
              <a:gd name="connsiteX5" fmla="*/ 125515 w 497014"/>
              <a:gd name="connsiteY5" fmla="*/ 278910 h 298593"/>
              <a:gd name="connsiteX6" fmla="*/ 112513 w 497014"/>
              <a:gd name="connsiteY6" fmla="*/ 298593 h 298593"/>
              <a:gd name="connsiteX7" fmla="*/ 0 w 497014"/>
              <a:gd name="connsiteY7" fmla="*/ 0 h 29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014" h="298593">
                <a:moveTo>
                  <a:pt x="0" y="0"/>
                </a:moveTo>
                <a:lnTo>
                  <a:pt x="4156" y="5560"/>
                </a:lnTo>
                <a:cubicBezTo>
                  <a:pt x="60919" y="62195"/>
                  <a:pt x="225500" y="110812"/>
                  <a:pt x="452202" y="142082"/>
                </a:cubicBezTo>
                <a:lnTo>
                  <a:pt x="497014" y="147048"/>
                </a:lnTo>
                <a:lnTo>
                  <a:pt x="382131" y="168947"/>
                </a:lnTo>
                <a:cubicBezTo>
                  <a:pt x="254355" y="198467"/>
                  <a:pt x="163137" y="236433"/>
                  <a:pt x="125515" y="278910"/>
                </a:cubicBezTo>
                <a:lnTo>
                  <a:pt x="112513" y="298593"/>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Shape 45">
            <a:extLst>
              <a:ext uri="{FF2B5EF4-FFF2-40B4-BE49-F238E27FC236}">
                <a16:creationId xmlns:a16="http://schemas.microsoft.com/office/drawing/2014/main" id="{C674B4E8-498A-4464-9751-E2C1AEE6282B}"/>
              </a:ext>
            </a:extLst>
          </p:cNvPr>
          <p:cNvSpPr/>
          <p:nvPr/>
        </p:nvSpPr>
        <p:spPr>
          <a:xfrm>
            <a:off x="7349879" y="5254040"/>
            <a:ext cx="1944000" cy="298885"/>
          </a:xfrm>
          <a:custGeom>
            <a:avLst/>
            <a:gdLst>
              <a:gd name="connsiteX0" fmla="*/ 935320 w 1870640"/>
              <a:gd name="connsiteY0" fmla="*/ 0 h 435006"/>
              <a:gd name="connsiteX1" fmla="*/ 1461691 w 1870640"/>
              <a:gd name="connsiteY1" fmla="*/ 37146 h 435006"/>
              <a:gd name="connsiteX2" fmla="*/ 1486139 w 1870640"/>
              <a:gd name="connsiteY2" fmla="*/ 41806 h 435006"/>
              <a:gd name="connsiteX3" fmla="*/ 1601022 w 1870640"/>
              <a:gd name="connsiteY3" fmla="*/ 63705 h 435006"/>
              <a:gd name="connsiteX4" fmla="*/ 1857638 w 1870640"/>
              <a:gd name="connsiteY4" fmla="*/ 173668 h 435006"/>
              <a:gd name="connsiteX5" fmla="*/ 1870640 w 1870640"/>
              <a:gd name="connsiteY5" fmla="*/ 193351 h 435006"/>
              <a:gd name="connsiteX6" fmla="*/ 1838564 w 1870640"/>
              <a:gd name="connsiteY6" fmla="*/ 278476 h 435006"/>
              <a:gd name="connsiteX7" fmla="*/ 1834440 w 1870640"/>
              <a:gd name="connsiteY7" fmla="*/ 282182 h 435006"/>
              <a:gd name="connsiteX8" fmla="*/ 935320 w 1870640"/>
              <a:gd name="connsiteY8" fmla="*/ 435006 h 435006"/>
              <a:gd name="connsiteX9" fmla="*/ 36200 w 1870640"/>
              <a:gd name="connsiteY9" fmla="*/ 282182 h 435006"/>
              <a:gd name="connsiteX10" fmla="*/ 32076 w 1870640"/>
              <a:gd name="connsiteY10" fmla="*/ 278476 h 435006"/>
              <a:gd name="connsiteX11" fmla="*/ 0 w 1870640"/>
              <a:gd name="connsiteY11" fmla="*/ 193351 h 435006"/>
              <a:gd name="connsiteX12" fmla="*/ 13002 w 1870640"/>
              <a:gd name="connsiteY12" fmla="*/ 173668 h 435006"/>
              <a:gd name="connsiteX13" fmla="*/ 269618 w 1870640"/>
              <a:gd name="connsiteY13" fmla="*/ 63705 h 435006"/>
              <a:gd name="connsiteX14" fmla="*/ 384501 w 1870640"/>
              <a:gd name="connsiteY14" fmla="*/ 41806 h 435006"/>
              <a:gd name="connsiteX15" fmla="*/ 408949 w 1870640"/>
              <a:gd name="connsiteY15" fmla="*/ 37146 h 435006"/>
              <a:gd name="connsiteX16" fmla="*/ 935320 w 1870640"/>
              <a:gd name="connsiteY16" fmla="*/ 0 h 4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70640" h="435006">
                <a:moveTo>
                  <a:pt x="935320" y="0"/>
                </a:moveTo>
                <a:cubicBezTo>
                  <a:pt x="1130300" y="0"/>
                  <a:pt x="1311436" y="13694"/>
                  <a:pt x="1461691" y="37146"/>
                </a:cubicBezTo>
                <a:lnTo>
                  <a:pt x="1486139" y="41806"/>
                </a:lnTo>
                <a:lnTo>
                  <a:pt x="1601022" y="63705"/>
                </a:lnTo>
                <a:cubicBezTo>
                  <a:pt x="1728798" y="93225"/>
                  <a:pt x="1820016" y="131191"/>
                  <a:pt x="1857638" y="173668"/>
                </a:cubicBezTo>
                <a:lnTo>
                  <a:pt x="1870640" y="193351"/>
                </a:lnTo>
                <a:lnTo>
                  <a:pt x="1838564" y="278476"/>
                </a:lnTo>
                <a:lnTo>
                  <a:pt x="1834440" y="282182"/>
                </a:lnTo>
                <a:cubicBezTo>
                  <a:pt x="1715242" y="370721"/>
                  <a:pt x="1357776" y="435006"/>
                  <a:pt x="935320" y="435006"/>
                </a:cubicBezTo>
                <a:cubicBezTo>
                  <a:pt x="512864" y="435006"/>
                  <a:pt x="155398" y="370721"/>
                  <a:pt x="36200" y="282182"/>
                </a:cubicBezTo>
                <a:lnTo>
                  <a:pt x="32076" y="278476"/>
                </a:lnTo>
                <a:lnTo>
                  <a:pt x="0" y="193351"/>
                </a:lnTo>
                <a:lnTo>
                  <a:pt x="13002" y="173668"/>
                </a:lnTo>
                <a:cubicBezTo>
                  <a:pt x="50624" y="131191"/>
                  <a:pt x="141842" y="93225"/>
                  <a:pt x="269618" y="63705"/>
                </a:cubicBezTo>
                <a:lnTo>
                  <a:pt x="384501" y="41806"/>
                </a:lnTo>
                <a:lnTo>
                  <a:pt x="408949" y="37146"/>
                </a:lnTo>
                <a:cubicBezTo>
                  <a:pt x="559205" y="13694"/>
                  <a:pt x="740340" y="0"/>
                  <a:pt x="935320" y="0"/>
                </a:cubicBezTo>
                <a:close/>
              </a:path>
            </a:pathLst>
          </a:custGeom>
          <a:gradFill flip="none" rotWithShape="1">
            <a:gsLst>
              <a:gs pos="0">
                <a:schemeClr val="tx1">
                  <a:lumMod val="85000"/>
                  <a:lumOff val="15000"/>
                </a:schemeClr>
              </a:gs>
              <a:gs pos="78000">
                <a:schemeClr val="bg1">
                  <a:lumMod val="7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Freeform: Shape 46">
            <a:extLst>
              <a:ext uri="{FF2B5EF4-FFF2-40B4-BE49-F238E27FC236}">
                <a16:creationId xmlns:a16="http://schemas.microsoft.com/office/drawing/2014/main" id="{6E429F12-4FE5-4AC5-83B1-FF2F3B47E858}"/>
              </a:ext>
            </a:extLst>
          </p:cNvPr>
          <p:cNvSpPr/>
          <p:nvPr/>
        </p:nvSpPr>
        <p:spPr>
          <a:xfrm>
            <a:off x="7383212" y="5445375"/>
            <a:ext cx="1877332" cy="708665"/>
          </a:xfrm>
          <a:custGeom>
            <a:avLst/>
            <a:gdLst>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903244 w 1806488"/>
              <a:gd name="connsiteY14" fmla="*/ 959933 h 1031410"/>
              <a:gd name="connsiteX15" fmla="*/ 903243 w 1806488"/>
              <a:gd name="connsiteY15" fmla="*/ 959933 h 1031410"/>
              <a:gd name="connsiteX16" fmla="*/ 645915 w 1806488"/>
              <a:gd name="connsiteY16" fmla="*/ 997079 h 1031410"/>
              <a:gd name="connsiteX17" fmla="*/ 624280 w 1806488"/>
              <a:gd name="connsiteY17" fmla="*/ 1005515 h 1031410"/>
              <a:gd name="connsiteX18" fmla="*/ 566961 w 1806488"/>
              <a:gd name="connsiteY18" fmla="*/ 994264 h 1031410"/>
              <a:gd name="connsiteX19" fmla="*/ 349050 w 1806488"/>
              <a:gd name="connsiteY19" fmla="*/ 898569 h 1031410"/>
              <a:gd name="connsiteX20" fmla="*/ 330404 w 1806488"/>
              <a:gd name="connsiteY20" fmla="*/ 876848 h 1031410"/>
              <a:gd name="connsiteX21" fmla="*/ 303869 w 1806488"/>
              <a:gd name="connsiteY21" fmla="*/ 806427 h 1031410"/>
              <a:gd name="connsiteX22" fmla="*/ 314003 w 1806488"/>
              <a:gd name="connsiteY22" fmla="*/ 770072 h 1031410"/>
              <a:gd name="connsiteX23" fmla="*/ 903243 w 1806488"/>
              <a:gd name="connsiteY23" fmla="*/ 596404 h 1031410"/>
              <a:gd name="connsiteX24" fmla="*/ 0 w 1806488"/>
              <a:gd name="connsiteY24" fmla="*/ 0 h 1031410"/>
              <a:gd name="connsiteX25" fmla="*/ 4124 w 1806488"/>
              <a:gd name="connsiteY25" fmla="*/ 3706 h 1031410"/>
              <a:gd name="connsiteX26" fmla="*/ 903244 w 1806488"/>
              <a:gd name="connsiteY26" fmla="*/ 156530 h 1031410"/>
              <a:gd name="connsiteX27" fmla="*/ 1802364 w 1806488"/>
              <a:gd name="connsiteY27" fmla="*/ 3706 h 1031410"/>
              <a:gd name="connsiteX28" fmla="*/ 1806488 w 1806488"/>
              <a:gd name="connsiteY28" fmla="*/ 0 h 1031410"/>
              <a:gd name="connsiteX29" fmla="*/ 1502618 w 1806488"/>
              <a:gd name="connsiteY29" fmla="*/ 806429 h 1031410"/>
              <a:gd name="connsiteX30" fmla="*/ 1492483 w 1806488"/>
              <a:gd name="connsiteY30" fmla="*/ 770071 h 1031410"/>
              <a:gd name="connsiteX31" fmla="*/ 903243 w 1806488"/>
              <a:gd name="connsiteY31" fmla="*/ 596403 h 1031410"/>
              <a:gd name="connsiteX32" fmla="*/ 314003 w 1806488"/>
              <a:gd name="connsiteY32" fmla="*/ 770071 h 1031410"/>
              <a:gd name="connsiteX33" fmla="*/ 303869 w 1806488"/>
              <a:gd name="connsiteY33" fmla="*/ 806426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903244 w 1806488"/>
              <a:gd name="connsiteY14" fmla="*/ 959933 h 1031410"/>
              <a:gd name="connsiteX15" fmla="*/ 645915 w 1806488"/>
              <a:gd name="connsiteY15" fmla="*/ 997079 h 1031410"/>
              <a:gd name="connsiteX16" fmla="*/ 624280 w 1806488"/>
              <a:gd name="connsiteY16" fmla="*/ 1005515 h 1031410"/>
              <a:gd name="connsiteX17" fmla="*/ 566961 w 1806488"/>
              <a:gd name="connsiteY17" fmla="*/ 994264 h 1031410"/>
              <a:gd name="connsiteX18" fmla="*/ 349050 w 1806488"/>
              <a:gd name="connsiteY18" fmla="*/ 898569 h 1031410"/>
              <a:gd name="connsiteX19" fmla="*/ 330404 w 1806488"/>
              <a:gd name="connsiteY19" fmla="*/ 876848 h 1031410"/>
              <a:gd name="connsiteX20" fmla="*/ 303869 w 1806488"/>
              <a:gd name="connsiteY20" fmla="*/ 806427 h 1031410"/>
              <a:gd name="connsiteX21" fmla="*/ 314003 w 1806488"/>
              <a:gd name="connsiteY21" fmla="*/ 770072 h 1031410"/>
              <a:gd name="connsiteX22" fmla="*/ 903243 w 1806488"/>
              <a:gd name="connsiteY22" fmla="*/ 596404 h 1031410"/>
              <a:gd name="connsiteX23" fmla="*/ 0 w 1806488"/>
              <a:gd name="connsiteY23" fmla="*/ 0 h 1031410"/>
              <a:gd name="connsiteX24" fmla="*/ 4124 w 1806488"/>
              <a:gd name="connsiteY24" fmla="*/ 3706 h 1031410"/>
              <a:gd name="connsiteX25" fmla="*/ 903244 w 1806488"/>
              <a:gd name="connsiteY25" fmla="*/ 156530 h 1031410"/>
              <a:gd name="connsiteX26" fmla="*/ 1802364 w 1806488"/>
              <a:gd name="connsiteY26" fmla="*/ 3706 h 1031410"/>
              <a:gd name="connsiteX27" fmla="*/ 1806488 w 1806488"/>
              <a:gd name="connsiteY27" fmla="*/ 0 h 1031410"/>
              <a:gd name="connsiteX28" fmla="*/ 1502618 w 1806488"/>
              <a:gd name="connsiteY28" fmla="*/ 806429 h 1031410"/>
              <a:gd name="connsiteX29" fmla="*/ 1492483 w 1806488"/>
              <a:gd name="connsiteY29" fmla="*/ 770071 h 1031410"/>
              <a:gd name="connsiteX30" fmla="*/ 903243 w 1806488"/>
              <a:gd name="connsiteY30" fmla="*/ 596403 h 1031410"/>
              <a:gd name="connsiteX31" fmla="*/ 314003 w 1806488"/>
              <a:gd name="connsiteY31" fmla="*/ 770071 h 1031410"/>
              <a:gd name="connsiteX32" fmla="*/ 303869 w 1806488"/>
              <a:gd name="connsiteY32" fmla="*/ 806426 h 1031410"/>
              <a:gd name="connsiteX33" fmla="*/ 0 w 1806488"/>
              <a:gd name="connsiteY33" fmla="*/ 0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645915 w 1806488"/>
              <a:gd name="connsiteY14" fmla="*/ 997079 h 1031410"/>
              <a:gd name="connsiteX15" fmla="*/ 624280 w 1806488"/>
              <a:gd name="connsiteY15" fmla="*/ 1005515 h 1031410"/>
              <a:gd name="connsiteX16" fmla="*/ 566961 w 1806488"/>
              <a:gd name="connsiteY16" fmla="*/ 994264 h 1031410"/>
              <a:gd name="connsiteX17" fmla="*/ 349050 w 1806488"/>
              <a:gd name="connsiteY17" fmla="*/ 898569 h 1031410"/>
              <a:gd name="connsiteX18" fmla="*/ 330404 w 1806488"/>
              <a:gd name="connsiteY18" fmla="*/ 876848 h 1031410"/>
              <a:gd name="connsiteX19" fmla="*/ 303869 w 1806488"/>
              <a:gd name="connsiteY19" fmla="*/ 806427 h 1031410"/>
              <a:gd name="connsiteX20" fmla="*/ 314003 w 1806488"/>
              <a:gd name="connsiteY20" fmla="*/ 770072 h 1031410"/>
              <a:gd name="connsiteX21" fmla="*/ 903243 w 1806488"/>
              <a:gd name="connsiteY21" fmla="*/ 596404 h 1031410"/>
              <a:gd name="connsiteX22" fmla="*/ 0 w 1806488"/>
              <a:gd name="connsiteY22" fmla="*/ 0 h 1031410"/>
              <a:gd name="connsiteX23" fmla="*/ 4124 w 1806488"/>
              <a:gd name="connsiteY23" fmla="*/ 3706 h 1031410"/>
              <a:gd name="connsiteX24" fmla="*/ 903244 w 1806488"/>
              <a:gd name="connsiteY24" fmla="*/ 156530 h 1031410"/>
              <a:gd name="connsiteX25" fmla="*/ 1802364 w 1806488"/>
              <a:gd name="connsiteY25" fmla="*/ 3706 h 1031410"/>
              <a:gd name="connsiteX26" fmla="*/ 1806488 w 1806488"/>
              <a:gd name="connsiteY26" fmla="*/ 0 h 1031410"/>
              <a:gd name="connsiteX27" fmla="*/ 1502618 w 1806488"/>
              <a:gd name="connsiteY27" fmla="*/ 806429 h 1031410"/>
              <a:gd name="connsiteX28" fmla="*/ 1492483 w 1806488"/>
              <a:gd name="connsiteY28" fmla="*/ 770071 h 1031410"/>
              <a:gd name="connsiteX29" fmla="*/ 903243 w 1806488"/>
              <a:gd name="connsiteY29" fmla="*/ 596403 h 1031410"/>
              <a:gd name="connsiteX30" fmla="*/ 314003 w 1806488"/>
              <a:gd name="connsiteY30" fmla="*/ 770071 h 1031410"/>
              <a:gd name="connsiteX31" fmla="*/ 303869 w 1806488"/>
              <a:gd name="connsiteY31" fmla="*/ 806426 h 1031410"/>
              <a:gd name="connsiteX32" fmla="*/ 0 w 1806488"/>
              <a:gd name="connsiteY32" fmla="*/ 0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645915 w 1806488"/>
              <a:gd name="connsiteY13" fmla="*/ 997079 h 1031410"/>
              <a:gd name="connsiteX14" fmla="*/ 624280 w 1806488"/>
              <a:gd name="connsiteY14" fmla="*/ 1005515 h 1031410"/>
              <a:gd name="connsiteX15" fmla="*/ 566961 w 1806488"/>
              <a:gd name="connsiteY15" fmla="*/ 994264 h 1031410"/>
              <a:gd name="connsiteX16" fmla="*/ 349050 w 1806488"/>
              <a:gd name="connsiteY16" fmla="*/ 898569 h 1031410"/>
              <a:gd name="connsiteX17" fmla="*/ 330404 w 1806488"/>
              <a:gd name="connsiteY17" fmla="*/ 876848 h 1031410"/>
              <a:gd name="connsiteX18" fmla="*/ 303869 w 1806488"/>
              <a:gd name="connsiteY18" fmla="*/ 806427 h 1031410"/>
              <a:gd name="connsiteX19" fmla="*/ 314003 w 1806488"/>
              <a:gd name="connsiteY19" fmla="*/ 770072 h 1031410"/>
              <a:gd name="connsiteX20" fmla="*/ 903243 w 1806488"/>
              <a:gd name="connsiteY20" fmla="*/ 596404 h 1031410"/>
              <a:gd name="connsiteX21" fmla="*/ 0 w 1806488"/>
              <a:gd name="connsiteY21" fmla="*/ 0 h 1031410"/>
              <a:gd name="connsiteX22" fmla="*/ 4124 w 1806488"/>
              <a:gd name="connsiteY22" fmla="*/ 3706 h 1031410"/>
              <a:gd name="connsiteX23" fmla="*/ 903244 w 1806488"/>
              <a:gd name="connsiteY23" fmla="*/ 156530 h 1031410"/>
              <a:gd name="connsiteX24" fmla="*/ 1802364 w 1806488"/>
              <a:gd name="connsiteY24" fmla="*/ 3706 h 1031410"/>
              <a:gd name="connsiteX25" fmla="*/ 1806488 w 1806488"/>
              <a:gd name="connsiteY25" fmla="*/ 0 h 1031410"/>
              <a:gd name="connsiteX26" fmla="*/ 1502618 w 1806488"/>
              <a:gd name="connsiteY26" fmla="*/ 806429 h 1031410"/>
              <a:gd name="connsiteX27" fmla="*/ 1492483 w 1806488"/>
              <a:gd name="connsiteY27" fmla="*/ 770071 h 1031410"/>
              <a:gd name="connsiteX28" fmla="*/ 903243 w 1806488"/>
              <a:gd name="connsiteY28" fmla="*/ 596403 h 1031410"/>
              <a:gd name="connsiteX29" fmla="*/ 314003 w 1806488"/>
              <a:gd name="connsiteY29" fmla="*/ 770071 h 1031410"/>
              <a:gd name="connsiteX30" fmla="*/ 303869 w 1806488"/>
              <a:gd name="connsiteY30" fmla="*/ 806426 h 1031410"/>
              <a:gd name="connsiteX31" fmla="*/ 0 w 1806488"/>
              <a:gd name="connsiteY31" fmla="*/ 0 h 10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6488" h="1031410">
                <a:moveTo>
                  <a:pt x="903243" y="596404"/>
                </a:moveTo>
                <a:cubicBezTo>
                  <a:pt x="1193898" y="596404"/>
                  <a:pt x="1436399" y="670960"/>
                  <a:pt x="1492483" y="770072"/>
                </a:cubicBezTo>
                <a:lnTo>
                  <a:pt x="1502618" y="806430"/>
                </a:lnTo>
                <a:lnTo>
                  <a:pt x="1476085" y="876844"/>
                </a:lnTo>
                <a:lnTo>
                  <a:pt x="1457436" y="898569"/>
                </a:lnTo>
                <a:cubicBezTo>
                  <a:pt x="1411783" y="937601"/>
                  <a:pt x="1335518" y="970812"/>
                  <a:pt x="1239525" y="994264"/>
                </a:cubicBezTo>
                <a:lnTo>
                  <a:pt x="1182208" y="1005515"/>
                </a:lnTo>
                <a:lnTo>
                  <a:pt x="1182208" y="1005515"/>
                </a:lnTo>
                <a:lnTo>
                  <a:pt x="1137359" y="1014318"/>
                </a:lnTo>
                <a:cubicBezTo>
                  <a:pt x="1065402" y="1025324"/>
                  <a:pt x="986288" y="1031410"/>
                  <a:pt x="903244" y="1031410"/>
                </a:cubicBezTo>
                <a:cubicBezTo>
                  <a:pt x="820200" y="1031410"/>
                  <a:pt x="741087" y="1025324"/>
                  <a:pt x="669129" y="1014318"/>
                </a:cubicBezTo>
                <a:lnTo>
                  <a:pt x="624281" y="1005515"/>
                </a:lnTo>
                <a:lnTo>
                  <a:pt x="645916" y="997079"/>
                </a:lnTo>
                <a:cubicBezTo>
                  <a:pt x="649522" y="995673"/>
                  <a:pt x="649521" y="995673"/>
                  <a:pt x="645915" y="997079"/>
                </a:cubicBezTo>
                <a:lnTo>
                  <a:pt x="624280" y="1005515"/>
                </a:lnTo>
                <a:lnTo>
                  <a:pt x="566961" y="994264"/>
                </a:lnTo>
                <a:cubicBezTo>
                  <a:pt x="470968" y="970812"/>
                  <a:pt x="394703" y="937601"/>
                  <a:pt x="349050" y="898569"/>
                </a:cubicBezTo>
                <a:lnTo>
                  <a:pt x="330404" y="876848"/>
                </a:lnTo>
                <a:lnTo>
                  <a:pt x="303869" y="806427"/>
                </a:lnTo>
                <a:lnTo>
                  <a:pt x="314003" y="770072"/>
                </a:lnTo>
                <a:cubicBezTo>
                  <a:pt x="370087" y="670960"/>
                  <a:pt x="612588" y="596404"/>
                  <a:pt x="903243" y="596404"/>
                </a:cubicBezTo>
                <a:close/>
                <a:moveTo>
                  <a:pt x="0" y="0"/>
                </a:moveTo>
                <a:lnTo>
                  <a:pt x="4124" y="3706"/>
                </a:lnTo>
                <a:cubicBezTo>
                  <a:pt x="123322" y="92245"/>
                  <a:pt x="480788" y="156530"/>
                  <a:pt x="903244" y="156530"/>
                </a:cubicBezTo>
                <a:cubicBezTo>
                  <a:pt x="1325700" y="156530"/>
                  <a:pt x="1683166" y="92245"/>
                  <a:pt x="1802364" y="3706"/>
                </a:cubicBezTo>
                <a:lnTo>
                  <a:pt x="1806488" y="0"/>
                </a:lnTo>
                <a:lnTo>
                  <a:pt x="1502618" y="806429"/>
                </a:lnTo>
                <a:lnTo>
                  <a:pt x="1492483" y="770071"/>
                </a:lnTo>
                <a:cubicBezTo>
                  <a:pt x="1436399" y="670959"/>
                  <a:pt x="1193898" y="596403"/>
                  <a:pt x="903243" y="596403"/>
                </a:cubicBezTo>
                <a:cubicBezTo>
                  <a:pt x="612588" y="596403"/>
                  <a:pt x="370087" y="670959"/>
                  <a:pt x="314003" y="770071"/>
                </a:cubicBezTo>
                <a:lnTo>
                  <a:pt x="303869" y="806426"/>
                </a:lnTo>
                <a:lnTo>
                  <a:pt x="0" y="0"/>
                </a:lnTo>
                <a:close/>
              </a:path>
            </a:pathLst>
          </a:custGeom>
          <a:gradFill flip="none" rotWithShape="1">
            <a:gsLst>
              <a:gs pos="46000">
                <a:schemeClr val="tx1">
                  <a:lumMod val="50000"/>
                  <a:lumOff val="50000"/>
                </a:schemeClr>
              </a:gs>
              <a:gs pos="78000">
                <a:schemeClr val="bg1">
                  <a:lumMod val="6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D1B8142F-C355-47B3-B4A6-40D80B167838}"/>
              </a:ext>
            </a:extLst>
          </p:cNvPr>
          <p:cNvSpPr/>
          <p:nvPr/>
        </p:nvSpPr>
        <p:spPr>
          <a:xfrm>
            <a:off x="6668243" y="4109540"/>
            <a:ext cx="3312000" cy="435006"/>
          </a:xfrm>
          <a:custGeom>
            <a:avLst/>
            <a:gdLst>
              <a:gd name="connsiteX0" fmla="*/ 935320 w 1870640"/>
              <a:gd name="connsiteY0" fmla="*/ 0 h 435006"/>
              <a:gd name="connsiteX1" fmla="*/ 1461691 w 1870640"/>
              <a:gd name="connsiteY1" fmla="*/ 37146 h 435006"/>
              <a:gd name="connsiteX2" fmla="*/ 1486139 w 1870640"/>
              <a:gd name="connsiteY2" fmla="*/ 41806 h 435006"/>
              <a:gd name="connsiteX3" fmla="*/ 1601022 w 1870640"/>
              <a:gd name="connsiteY3" fmla="*/ 63705 h 435006"/>
              <a:gd name="connsiteX4" fmla="*/ 1857638 w 1870640"/>
              <a:gd name="connsiteY4" fmla="*/ 173668 h 435006"/>
              <a:gd name="connsiteX5" fmla="*/ 1870640 w 1870640"/>
              <a:gd name="connsiteY5" fmla="*/ 193351 h 435006"/>
              <a:gd name="connsiteX6" fmla="*/ 1838564 w 1870640"/>
              <a:gd name="connsiteY6" fmla="*/ 278476 h 435006"/>
              <a:gd name="connsiteX7" fmla="*/ 1834440 w 1870640"/>
              <a:gd name="connsiteY7" fmla="*/ 282182 h 435006"/>
              <a:gd name="connsiteX8" fmla="*/ 935320 w 1870640"/>
              <a:gd name="connsiteY8" fmla="*/ 435006 h 435006"/>
              <a:gd name="connsiteX9" fmla="*/ 36200 w 1870640"/>
              <a:gd name="connsiteY9" fmla="*/ 282182 h 435006"/>
              <a:gd name="connsiteX10" fmla="*/ 32076 w 1870640"/>
              <a:gd name="connsiteY10" fmla="*/ 278476 h 435006"/>
              <a:gd name="connsiteX11" fmla="*/ 0 w 1870640"/>
              <a:gd name="connsiteY11" fmla="*/ 193351 h 435006"/>
              <a:gd name="connsiteX12" fmla="*/ 13002 w 1870640"/>
              <a:gd name="connsiteY12" fmla="*/ 173668 h 435006"/>
              <a:gd name="connsiteX13" fmla="*/ 269618 w 1870640"/>
              <a:gd name="connsiteY13" fmla="*/ 63705 h 435006"/>
              <a:gd name="connsiteX14" fmla="*/ 384501 w 1870640"/>
              <a:gd name="connsiteY14" fmla="*/ 41806 h 435006"/>
              <a:gd name="connsiteX15" fmla="*/ 408949 w 1870640"/>
              <a:gd name="connsiteY15" fmla="*/ 37146 h 435006"/>
              <a:gd name="connsiteX16" fmla="*/ 935320 w 1870640"/>
              <a:gd name="connsiteY16" fmla="*/ 0 h 4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70640" h="435006">
                <a:moveTo>
                  <a:pt x="935320" y="0"/>
                </a:moveTo>
                <a:cubicBezTo>
                  <a:pt x="1130300" y="0"/>
                  <a:pt x="1311436" y="13694"/>
                  <a:pt x="1461691" y="37146"/>
                </a:cubicBezTo>
                <a:lnTo>
                  <a:pt x="1486139" y="41806"/>
                </a:lnTo>
                <a:lnTo>
                  <a:pt x="1601022" y="63705"/>
                </a:lnTo>
                <a:cubicBezTo>
                  <a:pt x="1728798" y="93225"/>
                  <a:pt x="1820016" y="131191"/>
                  <a:pt x="1857638" y="173668"/>
                </a:cubicBezTo>
                <a:lnTo>
                  <a:pt x="1870640" y="193351"/>
                </a:lnTo>
                <a:lnTo>
                  <a:pt x="1838564" y="278476"/>
                </a:lnTo>
                <a:lnTo>
                  <a:pt x="1834440" y="282182"/>
                </a:lnTo>
                <a:cubicBezTo>
                  <a:pt x="1715242" y="370721"/>
                  <a:pt x="1357776" y="435006"/>
                  <a:pt x="935320" y="435006"/>
                </a:cubicBezTo>
                <a:cubicBezTo>
                  <a:pt x="512864" y="435006"/>
                  <a:pt x="155398" y="370721"/>
                  <a:pt x="36200" y="282182"/>
                </a:cubicBezTo>
                <a:lnTo>
                  <a:pt x="32076" y="278476"/>
                </a:lnTo>
                <a:lnTo>
                  <a:pt x="0" y="193351"/>
                </a:lnTo>
                <a:lnTo>
                  <a:pt x="13002" y="173668"/>
                </a:lnTo>
                <a:cubicBezTo>
                  <a:pt x="50624" y="131191"/>
                  <a:pt x="141842" y="93225"/>
                  <a:pt x="269618" y="63705"/>
                </a:cubicBezTo>
                <a:lnTo>
                  <a:pt x="384501" y="41806"/>
                </a:lnTo>
                <a:lnTo>
                  <a:pt x="408949" y="37146"/>
                </a:lnTo>
                <a:cubicBezTo>
                  <a:pt x="559205" y="13694"/>
                  <a:pt x="740340" y="0"/>
                  <a:pt x="935320" y="0"/>
                </a:cubicBezTo>
                <a:close/>
              </a:path>
            </a:pathLst>
          </a:custGeom>
          <a:gradFill flip="none" rotWithShape="1">
            <a:gsLst>
              <a:gs pos="0">
                <a:schemeClr val="tx1">
                  <a:lumMod val="85000"/>
                  <a:lumOff val="15000"/>
                </a:schemeClr>
              </a:gs>
              <a:gs pos="78000">
                <a:schemeClr val="bg1">
                  <a:lumMod val="7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Freeform: Shape 30">
            <a:extLst>
              <a:ext uri="{FF2B5EF4-FFF2-40B4-BE49-F238E27FC236}">
                <a16:creationId xmlns:a16="http://schemas.microsoft.com/office/drawing/2014/main" id="{D863FE65-BEED-4A4A-8B1B-FFD8C65A87C3}"/>
              </a:ext>
            </a:extLst>
          </p:cNvPr>
          <p:cNvSpPr/>
          <p:nvPr/>
        </p:nvSpPr>
        <p:spPr>
          <a:xfrm>
            <a:off x="6725032" y="4388015"/>
            <a:ext cx="3198418" cy="1031410"/>
          </a:xfrm>
          <a:custGeom>
            <a:avLst/>
            <a:gdLst>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903244 w 1806488"/>
              <a:gd name="connsiteY14" fmla="*/ 959933 h 1031410"/>
              <a:gd name="connsiteX15" fmla="*/ 903243 w 1806488"/>
              <a:gd name="connsiteY15" fmla="*/ 959933 h 1031410"/>
              <a:gd name="connsiteX16" fmla="*/ 645915 w 1806488"/>
              <a:gd name="connsiteY16" fmla="*/ 997079 h 1031410"/>
              <a:gd name="connsiteX17" fmla="*/ 624280 w 1806488"/>
              <a:gd name="connsiteY17" fmla="*/ 1005515 h 1031410"/>
              <a:gd name="connsiteX18" fmla="*/ 566961 w 1806488"/>
              <a:gd name="connsiteY18" fmla="*/ 994264 h 1031410"/>
              <a:gd name="connsiteX19" fmla="*/ 349050 w 1806488"/>
              <a:gd name="connsiteY19" fmla="*/ 898569 h 1031410"/>
              <a:gd name="connsiteX20" fmla="*/ 330404 w 1806488"/>
              <a:gd name="connsiteY20" fmla="*/ 876848 h 1031410"/>
              <a:gd name="connsiteX21" fmla="*/ 303869 w 1806488"/>
              <a:gd name="connsiteY21" fmla="*/ 806427 h 1031410"/>
              <a:gd name="connsiteX22" fmla="*/ 314003 w 1806488"/>
              <a:gd name="connsiteY22" fmla="*/ 770072 h 1031410"/>
              <a:gd name="connsiteX23" fmla="*/ 903243 w 1806488"/>
              <a:gd name="connsiteY23" fmla="*/ 596404 h 1031410"/>
              <a:gd name="connsiteX24" fmla="*/ 0 w 1806488"/>
              <a:gd name="connsiteY24" fmla="*/ 0 h 1031410"/>
              <a:gd name="connsiteX25" fmla="*/ 4124 w 1806488"/>
              <a:gd name="connsiteY25" fmla="*/ 3706 h 1031410"/>
              <a:gd name="connsiteX26" fmla="*/ 903244 w 1806488"/>
              <a:gd name="connsiteY26" fmla="*/ 156530 h 1031410"/>
              <a:gd name="connsiteX27" fmla="*/ 1802364 w 1806488"/>
              <a:gd name="connsiteY27" fmla="*/ 3706 h 1031410"/>
              <a:gd name="connsiteX28" fmla="*/ 1806488 w 1806488"/>
              <a:gd name="connsiteY28" fmla="*/ 0 h 1031410"/>
              <a:gd name="connsiteX29" fmla="*/ 1502618 w 1806488"/>
              <a:gd name="connsiteY29" fmla="*/ 806429 h 1031410"/>
              <a:gd name="connsiteX30" fmla="*/ 1492483 w 1806488"/>
              <a:gd name="connsiteY30" fmla="*/ 770071 h 1031410"/>
              <a:gd name="connsiteX31" fmla="*/ 903243 w 1806488"/>
              <a:gd name="connsiteY31" fmla="*/ 596403 h 1031410"/>
              <a:gd name="connsiteX32" fmla="*/ 314003 w 1806488"/>
              <a:gd name="connsiteY32" fmla="*/ 770071 h 1031410"/>
              <a:gd name="connsiteX33" fmla="*/ 303869 w 1806488"/>
              <a:gd name="connsiteY33" fmla="*/ 806426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903244 w 1806488"/>
              <a:gd name="connsiteY14" fmla="*/ 959933 h 1031410"/>
              <a:gd name="connsiteX15" fmla="*/ 645915 w 1806488"/>
              <a:gd name="connsiteY15" fmla="*/ 997079 h 1031410"/>
              <a:gd name="connsiteX16" fmla="*/ 624280 w 1806488"/>
              <a:gd name="connsiteY16" fmla="*/ 1005515 h 1031410"/>
              <a:gd name="connsiteX17" fmla="*/ 566961 w 1806488"/>
              <a:gd name="connsiteY17" fmla="*/ 994264 h 1031410"/>
              <a:gd name="connsiteX18" fmla="*/ 349050 w 1806488"/>
              <a:gd name="connsiteY18" fmla="*/ 898569 h 1031410"/>
              <a:gd name="connsiteX19" fmla="*/ 330404 w 1806488"/>
              <a:gd name="connsiteY19" fmla="*/ 876848 h 1031410"/>
              <a:gd name="connsiteX20" fmla="*/ 303869 w 1806488"/>
              <a:gd name="connsiteY20" fmla="*/ 806427 h 1031410"/>
              <a:gd name="connsiteX21" fmla="*/ 314003 w 1806488"/>
              <a:gd name="connsiteY21" fmla="*/ 770072 h 1031410"/>
              <a:gd name="connsiteX22" fmla="*/ 903243 w 1806488"/>
              <a:gd name="connsiteY22" fmla="*/ 596404 h 1031410"/>
              <a:gd name="connsiteX23" fmla="*/ 0 w 1806488"/>
              <a:gd name="connsiteY23" fmla="*/ 0 h 1031410"/>
              <a:gd name="connsiteX24" fmla="*/ 4124 w 1806488"/>
              <a:gd name="connsiteY24" fmla="*/ 3706 h 1031410"/>
              <a:gd name="connsiteX25" fmla="*/ 903244 w 1806488"/>
              <a:gd name="connsiteY25" fmla="*/ 156530 h 1031410"/>
              <a:gd name="connsiteX26" fmla="*/ 1802364 w 1806488"/>
              <a:gd name="connsiteY26" fmla="*/ 3706 h 1031410"/>
              <a:gd name="connsiteX27" fmla="*/ 1806488 w 1806488"/>
              <a:gd name="connsiteY27" fmla="*/ 0 h 1031410"/>
              <a:gd name="connsiteX28" fmla="*/ 1502618 w 1806488"/>
              <a:gd name="connsiteY28" fmla="*/ 806429 h 1031410"/>
              <a:gd name="connsiteX29" fmla="*/ 1492483 w 1806488"/>
              <a:gd name="connsiteY29" fmla="*/ 770071 h 1031410"/>
              <a:gd name="connsiteX30" fmla="*/ 903243 w 1806488"/>
              <a:gd name="connsiteY30" fmla="*/ 596403 h 1031410"/>
              <a:gd name="connsiteX31" fmla="*/ 314003 w 1806488"/>
              <a:gd name="connsiteY31" fmla="*/ 770071 h 1031410"/>
              <a:gd name="connsiteX32" fmla="*/ 303869 w 1806488"/>
              <a:gd name="connsiteY32" fmla="*/ 806426 h 1031410"/>
              <a:gd name="connsiteX33" fmla="*/ 0 w 1806488"/>
              <a:gd name="connsiteY33" fmla="*/ 0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645915 w 1806488"/>
              <a:gd name="connsiteY14" fmla="*/ 997079 h 1031410"/>
              <a:gd name="connsiteX15" fmla="*/ 624280 w 1806488"/>
              <a:gd name="connsiteY15" fmla="*/ 1005515 h 1031410"/>
              <a:gd name="connsiteX16" fmla="*/ 566961 w 1806488"/>
              <a:gd name="connsiteY16" fmla="*/ 994264 h 1031410"/>
              <a:gd name="connsiteX17" fmla="*/ 349050 w 1806488"/>
              <a:gd name="connsiteY17" fmla="*/ 898569 h 1031410"/>
              <a:gd name="connsiteX18" fmla="*/ 330404 w 1806488"/>
              <a:gd name="connsiteY18" fmla="*/ 876848 h 1031410"/>
              <a:gd name="connsiteX19" fmla="*/ 303869 w 1806488"/>
              <a:gd name="connsiteY19" fmla="*/ 806427 h 1031410"/>
              <a:gd name="connsiteX20" fmla="*/ 314003 w 1806488"/>
              <a:gd name="connsiteY20" fmla="*/ 770072 h 1031410"/>
              <a:gd name="connsiteX21" fmla="*/ 903243 w 1806488"/>
              <a:gd name="connsiteY21" fmla="*/ 596404 h 1031410"/>
              <a:gd name="connsiteX22" fmla="*/ 0 w 1806488"/>
              <a:gd name="connsiteY22" fmla="*/ 0 h 1031410"/>
              <a:gd name="connsiteX23" fmla="*/ 4124 w 1806488"/>
              <a:gd name="connsiteY23" fmla="*/ 3706 h 1031410"/>
              <a:gd name="connsiteX24" fmla="*/ 903244 w 1806488"/>
              <a:gd name="connsiteY24" fmla="*/ 156530 h 1031410"/>
              <a:gd name="connsiteX25" fmla="*/ 1802364 w 1806488"/>
              <a:gd name="connsiteY25" fmla="*/ 3706 h 1031410"/>
              <a:gd name="connsiteX26" fmla="*/ 1806488 w 1806488"/>
              <a:gd name="connsiteY26" fmla="*/ 0 h 1031410"/>
              <a:gd name="connsiteX27" fmla="*/ 1502618 w 1806488"/>
              <a:gd name="connsiteY27" fmla="*/ 806429 h 1031410"/>
              <a:gd name="connsiteX28" fmla="*/ 1492483 w 1806488"/>
              <a:gd name="connsiteY28" fmla="*/ 770071 h 1031410"/>
              <a:gd name="connsiteX29" fmla="*/ 903243 w 1806488"/>
              <a:gd name="connsiteY29" fmla="*/ 596403 h 1031410"/>
              <a:gd name="connsiteX30" fmla="*/ 314003 w 1806488"/>
              <a:gd name="connsiteY30" fmla="*/ 770071 h 1031410"/>
              <a:gd name="connsiteX31" fmla="*/ 303869 w 1806488"/>
              <a:gd name="connsiteY31" fmla="*/ 806426 h 1031410"/>
              <a:gd name="connsiteX32" fmla="*/ 0 w 1806488"/>
              <a:gd name="connsiteY32" fmla="*/ 0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645915 w 1806488"/>
              <a:gd name="connsiteY13" fmla="*/ 997079 h 1031410"/>
              <a:gd name="connsiteX14" fmla="*/ 624280 w 1806488"/>
              <a:gd name="connsiteY14" fmla="*/ 1005515 h 1031410"/>
              <a:gd name="connsiteX15" fmla="*/ 566961 w 1806488"/>
              <a:gd name="connsiteY15" fmla="*/ 994264 h 1031410"/>
              <a:gd name="connsiteX16" fmla="*/ 349050 w 1806488"/>
              <a:gd name="connsiteY16" fmla="*/ 898569 h 1031410"/>
              <a:gd name="connsiteX17" fmla="*/ 330404 w 1806488"/>
              <a:gd name="connsiteY17" fmla="*/ 876848 h 1031410"/>
              <a:gd name="connsiteX18" fmla="*/ 303869 w 1806488"/>
              <a:gd name="connsiteY18" fmla="*/ 806427 h 1031410"/>
              <a:gd name="connsiteX19" fmla="*/ 314003 w 1806488"/>
              <a:gd name="connsiteY19" fmla="*/ 770072 h 1031410"/>
              <a:gd name="connsiteX20" fmla="*/ 903243 w 1806488"/>
              <a:gd name="connsiteY20" fmla="*/ 596404 h 1031410"/>
              <a:gd name="connsiteX21" fmla="*/ 0 w 1806488"/>
              <a:gd name="connsiteY21" fmla="*/ 0 h 1031410"/>
              <a:gd name="connsiteX22" fmla="*/ 4124 w 1806488"/>
              <a:gd name="connsiteY22" fmla="*/ 3706 h 1031410"/>
              <a:gd name="connsiteX23" fmla="*/ 903244 w 1806488"/>
              <a:gd name="connsiteY23" fmla="*/ 156530 h 1031410"/>
              <a:gd name="connsiteX24" fmla="*/ 1802364 w 1806488"/>
              <a:gd name="connsiteY24" fmla="*/ 3706 h 1031410"/>
              <a:gd name="connsiteX25" fmla="*/ 1806488 w 1806488"/>
              <a:gd name="connsiteY25" fmla="*/ 0 h 1031410"/>
              <a:gd name="connsiteX26" fmla="*/ 1502618 w 1806488"/>
              <a:gd name="connsiteY26" fmla="*/ 806429 h 1031410"/>
              <a:gd name="connsiteX27" fmla="*/ 1492483 w 1806488"/>
              <a:gd name="connsiteY27" fmla="*/ 770071 h 1031410"/>
              <a:gd name="connsiteX28" fmla="*/ 903243 w 1806488"/>
              <a:gd name="connsiteY28" fmla="*/ 596403 h 1031410"/>
              <a:gd name="connsiteX29" fmla="*/ 314003 w 1806488"/>
              <a:gd name="connsiteY29" fmla="*/ 770071 h 1031410"/>
              <a:gd name="connsiteX30" fmla="*/ 303869 w 1806488"/>
              <a:gd name="connsiteY30" fmla="*/ 806426 h 1031410"/>
              <a:gd name="connsiteX31" fmla="*/ 0 w 1806488"/>
              <a:gd name="connsiteY31" fmla="*/ 0 h 10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6488" h="1031410">
                <a:moveTo>
                  <a:pt x="903243" y="596404"/>
                </a:moveTo>
                <a:cubicBezTo>
                  <a:pt x="1193898" y="596404"/>
                  <a:pt x="1436399" y="670960"/>
                  <a:pt x="1492483" y="770072"/>
                </a:cubicBezTo>
                <a:lnTo>
                  <a:pt x="1502618" y="806430"/>
                </a:lnTo>
                <a:lnTo>
                  <a:pt x="1476085" y="876844"/>
                </a:lnTo>
                <a:lnTo>
                  <a:pt x="1457436" y="898569"/>
                </a:lnTo>
                <a:cubicBezTo>
                  <a:pt x="1411783" y="937601"/>
                  <a:pt x="1335518" y="970812"/>
                  <a:pt x="1239525" y="994264"/>
                </a:cubicBezTo>
                <a:lnTo>
                  <a:pt x="1182208" y="1005515"/>
                </a:lnTo>
                <a:lnTo>
                  <a:pt x="1182208" y="1005515"/>
                </a:lnTo>
                <a:lnTo>
                  <a:pt x="1137359" y="1014318"/>
                </a:lnTo>
                <a:cubicBezTo>
                  <a:pt x="1065402" y="1025324"/>
                  <a:pt x="986288" y="1031410"/>
                  <a:pt x="903244" y="1031410"/>
                </a:cubicBezTo>
                <a:cubicBezTo>
                  <a:pt x="820200" y="1031410"/>
                  <a:pt x="741087" y="1025324"/>
                  <a:pt x="669129" y="1014318"/>
                </a:cubicBezTo>
                <a:lnTo>
                  <a:pt x="624281" y="1005515"/>
                </a:lnTo>
                <a:lnTo>
                  <a:pt x="645916" y="997079"/>
                </a:lnTo>
                <a:cubicBezTo>
                  <a:pt x="649522" y="995673"/>
                  <a:pt x="649521" y="995673"/>
                  <a:pt x="645915" y="997079"/>
                </a:cubicBezTo>
                <a:lnTo>
                  <a:pt x="624280" y="1005515"/>
                </a:lnTo>
                <a:lnTo>
                  <a:pt x="566961" y="994264"/>
                </a:lnTo>
                <a:cubicBezTo>
                  <a:pt x="470968" y="970812"/>
                  <a:pt x="394703" y="937601"/>
                  <a:pt x="349050" y="898569"/>
                </a:cubicBezTo>
                <a:lnTo>
                  <a:pt x="330404" y="876848"/>
                </a:lnTo>
                <a:lnTo>
                  <a:pt x="303869" y="806427"/>
                </a:lnTo>
                <a:lnTo>
                  <a:pt x="314003" y="770072"/>
                </a:lnTo>
                <a:cubicBezTo>
                  <a:pt x="370087" y="670960"/>
                  <a:pt x="612588" y="596404"/>
                  <a:pt x="903243" y="596404"/>
                </a:cubicBezTo>
                <a:close/>
                <a:moveTo>
                  <a:pt x="0" y="0"/>
                </a:moveTo>
                <a:lnTo>
                  <a:pt x="4124" y="3706"/>
                </a:lnTo>
                <a:cubicBezTo>
                  <a:pt x="123322" y="92245"/>
                  <a:pt x="480788" y="156530"/>
                  <a:pt x="903244" y="156530"/>
                </a:cubicBezTo>
                <a:cubicBezTo>
                  <a:pt x="1325700" y="156530"/>
                  <a:pt x="1683166" y="92245"/>
                  <a:pt x="1802364" y="3706"/>
                </a:cubicBezTo>
                <a:lnTo>
                  <a:pt x="1806488" y="0"/>
                </a:lnTo>
                <a:lnTo>
                  <a:pt x="1502618" y="806429"/>
                </a:lnTo>
                <a:lnTo>
                  <a:pt x="1492483" y="770071"/>
                </a:lnTo>
                <a:cubicBezTo>
                  <a:pt x="1436399" y="670959"/>
                  <a:pt x="1193898" y="596403"/>
                  <a:pt x="903243" y="596403"/>
                </a:cubicBezTo>
                <a:cubicBezTo>
                  <a:pt x="612588" y="596403"/>
                  <a:pt x="370087" y="670959"/>
                  <a:pt x="314003" y="770071"/>
                </a:cubicBezTo>
                <a:lnTo>
                  <a:pt x="303869" y="806426"/>
                </a:lnTo>
                <a:lnTo>
                  <a:pt x="0" y="0"/>
                </a:lnTo>
                <a:close/>
              </a:path>
            </a:pathLst>
          </a:custGeom>
          <a:gradFill flip="none" rotWithShape="1">
            <a:gsLst>
              <a:gs pos="46000">
                <a:schemeClr val="tx1">
                  <a:lumMod val="50000"/>
                  <a:lumOff val="50000"/>
                </a:schemeClr>
              </a:gs>
              <a:gs pos="78000">
                <a:schemeClr val="bg1">
                  <a:lumMod val="6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D11683CE-8A6B-46B8-A322-07E57383BADC}"/>
              </a:ext>
            </a:extLst>
          </p:cNvPr>
          <p:cNvSpPr/>
          <p:nvPr/>
        </p:nvSpPr>
        <p:spPr>
          <a:xfrm>
            <a:off x="6068606" y="3043082"/>
            <a:ext cx="4517179" cy="435007"/>
          </a:xfrm>
          <a:custGeom>
            <a:avLst/>
            <a:gdLst>
              <a:gd name="connsiteX0" fmla="*/ 674350 w 2794895"/>
              <a:gd name="connsiteY0" fmla="*/ 31386 h 435007"/>
              <a:gd name="connsiteX1" fmla="*/ 765075 w 2794895"/>
              <a:gd name="connsiteY1" fmla="*/ 42444 h 435007"/>
              <a:gd name="connsiteX2" fmla="*/ 1397448 w 2794895"/>
              <a:gd name="connsiteY2" fmla="*/ 74747 h 435007"/>
              <a:gd name="connsiteX3" fmla="*/ 2029821 w 2794895"/>
              <a:gd name="connsiteY3" fmla="*/ 42444 h 435007"/>
              <a:gd name="connsiteX4" fmla="*/ 2120546 w 2794895"/>
              <a:gd name="connsiteY4" fmla="*/ 31386 h 435007"/>
              <a:gd name="connsiteX5" fmla="*/ 2181694 w 2794895"/>
              <a:gd name="connsiteY5" fmla="*/ 37147 h 435007"/>
              <a:gd name="connsiteX6" fmla="*/ 2792877 w 2794895"/>
              <a:gd name="connsiteY6" fmla="*/ 195266 h 435007"/>
              <a:gd name="connsiteX7" fmla="*/ 2794895 w 2794895"/>
              <a:gd name="connsiteY7" fmla="*/ 201461 h 435007"/>
              <a:gd name="connsiteX8" fmla="*/ 2772772 w 2794895"/>
              <a:gd name="connsiteY8" fmla="*/ 260171 h 435007"/>
              <a:gd name="connsiteX9" fmla="*/ 2771622 w 2794895"/>
              <a:gd name="connsiteY9" fmla="*/ 261339 h 435007"/>
              <a:gd name="connsiteX10" fmla="*/ 1397447 w 2794895"/>
              <a:gd name="connsiteY10" fmla="*/ 435007 h 435007"/>
              <a:gd name="connsiteX11" fmla="*/ 23272 w 2794895"/>
              <a:gd name="connsiteY11" fmla="*/ 261339 h 435007"/>
              <a:gd name="connsiteX12" fmla="*/ 22125 w 2794895"/>
              <a:gd name="connsiteY12" fmla="*/ 260174 h 435007"/>
              <a:gd name="connsiteX13" fmla="*/ 0 w 2794895"/>
              <a:gd name="connsiteY13" fmla="*/ 201458 h 435007"/>
              <a:gd name="connsiteX14" fmla="*/ 2017 w 2794895"/>
              <a:gd name="connsiteY14" fmla="*/ 195266 h 435007"/>
              <a:gd name="connsiteX15" fmla="*/ 613200 w 2794895"/>
              <a:gd name="connsiteY15" fmla="*/ 37147 h 435007"/>
              <a:gd name="connsiteX16" fmla="*/ 1397447 w 2794895"/>
              <a:gd name="connsiteY16" fmla="*/ 0 h 435007"/>
              <a:gd name="connsiteX17" fmla="*/ 2066044 w 2794895"/>
              <a:gd name="connsiteY17" fmla="*/ 26251 h 435007"/>
              <a:gd name="connsiteX18" fmla="*/ 2120546 w 2794895"/>
              <a:gd name="connsiteY18" fmla="*/ 31385 h 435007"/>
              <a:gd name="connsiteX19" fmla="*/ 2029821 w 2794895"/>
              <a:gd name="connsiteY19" fmla="*/ 42443 h 435007"/>
              <a:gd name="connsiteX20" fmla="*/ 1397448 w 2794895"/>
              <a:gd name="connsiteY20" fmla="*/ 74746 h 435007"/>
              <a:gd name="connsiteX21" fmla="*/ 765075 w 2794895"/>
              <a:gd name="connsiteY21" fmla="*/ 42443 h 435007"/>
              <a:gd name="connsiteX22" fmla="*/ 674350 w 2794895"/>
              <a:gd name="connsiteY22" fmla="*/ 31385 h 435007"/>
              <a:gd name="connsiteX23" fmla="*/ 728850 w 2794895"/>
              <a:gd name="connsiteY23" fmla="*/ 26251 h 435007"/>
              <a:gd name="connsiteX24" fmla="*/ 1397447 w 2794895"/>
              <a:gd name="connsiteY24" fmla="*/ 0 h 435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4895" h="435007">
                <a:moveTo>
                  <a:pt x="674350" y="31386"/>
                </a:moveTo>
                <a:lnTo>
                  <a:pt x="765075" y="42444"/>
                </a:lnTo>
                <a:cubicBezTo>
                  <a:pt x="959441" y="63245"/>
                  <a:pt x="1173136" y="74747"/>
                  <a:pt x="1397448" y="74747"/>
                </a:cubicBezTo>
                <a:cubicBezTo>
                  <a:pt x="1621761" y="74747"/>
                  <a:pt x="1835455" y="63245"/>
                  <a:pt x="2029821" y="42444"/>
                </a:cubicBezTo>
                <a:lnTo>
                  <a:pt x="2120546" y="31386"/>
                </a:lnTo>
                <a:lnTo>
                  <a:pt x="2181694" y="37147"/>
                </a:lnTo>
                <a:cubicBezTo>
                  <a:pt x="2517496" y="72325"/>
                  <a:pt x="2749779" y="129459"/>
                  <a:pt x="2792877" y="195266"/>
                </a:cubicBezTo>
                <a:lnTo>
                  <a:pt x="2794895" y="201461"/>
                </a:lnTo>
                <a:lnTo>
                  <a:pt x="2772772" y="260171"/>
                </a:lnTo>
                <a:lnTo>
                  <a:pt x="2771622" y="261339"/>
                </a:lnTo>
                <a:cubicBezTo>
                  <a:pt x="2640828" y="360451"/>
                  <a:pt x="2075287" y="435007"/>
                  <a:pt x="1397447" y="435007"/>
                </a:cubicBezTo>
                <a:cubicBezTo>
                  <a:pt x="719607" y="435007"/>
                  <a:pt x="154066" y="360451"/>
                  <a:pt x="23272" y="261339"/>
                </a:cubicBezTo>
                <a:lnTo>
                  <a:pt x="22125" y="260174"/>
                </a:lnTo>
                <a:lnTo>
                  <a:pt x="0" y="201458"/>
                </a:lnTo>
                <a:lnTo>
                  <a:pt x="2017" y="195266"/>
                </a:lnTo>
                <a:cubicBezTo>
                  <a:pt x="45115" y="129459"/>
                  <a:pt x="277398" y="72325"/>
                  <a:pt x="613200" y="37147"/>
                </a:cubicBezTo>
                <a:close/>
                <a:moveTo>
                  <a:pt x="1397447" y="0"/>
                </a:moveTo>
                <a:cubicBezTo>
                  <a:pt x="1639533" y="0"/>
                  <a:pt x="1867295" y="9510"/>
                  <a:pt x="2066044" y="26251"/>
                </a:cubicBezTo>
                <a:lnTo>
                  <a:pt x="2120546" y="31385"/>
                </a:lnTo>
                <a:lnTo>
                  <a:pt x="2029821" y="42443"/>
                </a:lnTo>
                <a:cubicBezTo>
                  <a:pt x="1835455" y="63244"/>
                  <a:pt x="1621761" y="74746"/>
                  <a:pt x="1397448" y="74746"/>
                </a:cubicBezTo>
                <a:cubicBezTo>
                  <a:pt x="1173136" y="74746"/>
                  <a:pt x="959441" y="63244"/>
                  <a:pt x="765075" y="42443"/>
                </a:cubicBezTo>
                <a:lnTo>
                  <a:pt x="674350" y="31385"/>
                </a:lnTo>
                <a:lnTo>
                  <a:pt x="728850" y="26251"/>
                </a:lnTo>
                <a:cubicBezTo>
                  <a:pt x="927599" y="9510"/>
                  <a:pt x="1155362" y="0"/>
                  <a:pt x="1397447" y="0"/>
                </a:cubicBezTo>
                <a:close/>
              </a:path>
            </a:pathLst>
          </a:custGeom>
          <a:gradFill flip="none" rotWithShape="1">
            <a:gsLst>
              <a:gs pos="0">
                <a:schemeClr val="tx1">
                  <a:lumMod val="85000"/>
                  <a:lumOff val="15000"/>
                </a:schemeClr>
              </a:gs>
              <a:gs pos="78000">
                <a:schemeClr val="bg1">
                  <a:lumMod val="7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Freeform: Shape 33">
            <a:extLst>
              <a:ext uri="{FF2B5EF4-FFF2-40B4-BE49-F238E27FC236}">
                <a16:creationId xmlns:a16="http://schemas.microsoft.com/office/drawing/2014/main" id="{7723C8ED-D83D-431C-BE5F-DA13F1D209DB}"/>
              </a:ext>
            </a:extLst>
          </p:cNvPr>
          <p:cNvSpPr/>
          <p:nvPr/>
        </p:nvSpPr>
        <p:spPr>
          <a:xfrm>
            <a:off x="6104365" y="3303251"/>
            <a:ext cx="4445664" cy="1048343"/>
          </a:xfrm>
          <a:custGeom>
            <a:avLst/>
            <a:gdLst>
              <a:gd name="connsiteX0" fmla="*/ 1375323 w 2750647"/>
              <a:gd name="connsiteY0" fmla="*/ 974357 h 1048343"/>
              <a:gd name="connsiteX1" fmla="*/ 1901694 w 2750647"/>
              <a:gd name="connsiteY1" fmla="*/ 1011503 h 1048343"/>
              <a:gd name="connsiteX2" fmla="*/ 1926142 w 2750647"/>
              <a:gd name="connsiteY2" fmla="*/ 1016163 h 1048343"/>
              <a:gd name="connsiteX3" fmla="*/ 1789994 w 2750647"/>
              <a:gd name="connsiteY3" fmla="*/ 1031251 h 1048343"/>
              <a:gd name="connsiteX4" fmla="*/ 1375323 w 2750647"/>
              <a:gd name="connsiteY4" fmla="*/ 1048343 h 1048343"/>
              <a:gd name="connsiteX5" fmla="*/ 960652 w 2750647"/>
              <a:gd name="connsiteY5" fmla="*/ 1031251 h 1048343"/>
              <a:gd name="connsiteX6" fmla="*/ 824505 w 2750647"/>
              <a:gd name="connsiteY6" fmla="*/ 1016163 h 1048343"/>
              <a:gd name="connsiteX7" fmla="*/ 848952 w 2750647"/>
              <a:gd name="connsiteY7" fmla="*/ 1011503 h 1048343"/>
              <a:gd name="connsiteX8" fmla="*/ 1375323 w 2750647"/>
              <a:gd name="connsiteY8" fmla="*/ 974357 h 1048343"/>
              <a:gd name="connsiteX9" fmla="*/ 2750647 w 2750647"/>
              <a:gd name="connsiteY9" fmla="*/ 0 h 1048343"/>
              <a:gd name="connsiteX10" fmla="*/ 2439429 w 2750647"/>
              <a:gd name="connsiteY10" fmla="*/ 825927 h 1048343"/>
              <a:gd name="connsiteX11" fmla="*/ 2423156 w 2750647"/>
              <a:gd name="connsiteY11" fmla="*/ 869114 h 1048343"/>
              <a:gd name="connsiteX12" fmla="*/ 2419000 w 2750647"/>
              <a:gd name="connsiteY12" fmla="*/ 874674 h 1048343"/>
              <a:gd name="connsiteX13" fmla="*/ 1970954 w 2750647"/>
              <a:gd name="connsiteY13" fmla="*/ 1011196 h 1048343"/>
              <a:gd name="connsiteX14" fmla="*/ 1926142 w 2750647"/>
              <a:gd name="connsiteY14" fmla="*/ 1016162 h 1048343"/>
              <a:gd name="connsiteX15" fmla="*/ 1901694 w 2750647"/>
              <a:gd name="connsiteY15" fmla="*/ 1011502 h 1048343"/>
              <a:gd name="connsiteX16" fmla="*/ 1375323 w 2750647"/>
              <a:gd name="connsiteY16" fmla="*/ 974356 h 1048343"/>
              <a:gd name="connsiteX17" fmla="*/ 848952 w 2750647"/>
              <a:gd name="connsiteY17" fmla="*/ 1011502 h 1048343"/>
              <a:gd name="connsiteX18" fmla="*/ 824504 w 2750647"/>
              <a:gd name="connsiteY18" fmla="*/ 1016162 h 1048343"/>
              <a:gd name="connsiteX19" fmla="*/ 779692 w 2750647"/>
              <a:gd name="connsiteY19" fmla="*/ 1011196 h 1048343"/>
              <a:gd name="connsiteX20" fmla="*/ 331646 w 2750647"/>
              <a:gd name="connsiteY20" fmla="*/ 874674 h 1048343"/>
              <a:gd name="connsiteX21" fmla="*/ 327490 w 2750647"/>
              <a:gd name="connsiteY21" fmla="*/ 869114 h 1048343"/>
              <a:gd name="connsiteX22" fmla="*/ 311217 w 2750647"/>
              <a:gd name="connsiteY22" fmla="*/ 825927 h 1048343"/>
              <a:gd name="connsiteX23" fmla="*/ 0 w 2750647"/>
              <a:gd name="connsiteY23" fmla="*/ 3 h 1048343"/>
              <a:gd name="connsiteX24" fmla="*/ 1147 w 2750647"/>
              <a:gd name="connsiteY24" fmla="*/ 1168 h 1048343"/>
              <a:gd name="connsiteX25" fmla="*/ 1375322 w 2750647"/>
              <a:gd name="connsiteY25" fmla="*/ 174836 h 1048343"/>
              <a:gd name="connsiteX26" fmla="*/ 2749497 w 2750647"/>
              <a:gd name="connsiteY26" fmla="*/ 1168 h 1048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50647" h="1048343">
                <a:moveTo>
                  <a:pt x="1375323" y="974357"/>
                </a:moveTo>
                <a:cubicBezTo>
                  <a:pt x="1570303" y="974357"/>
                  <a:pt x="1751439" y="988051"/>
                  <a:pt x="1901694" y="1011503"/>
                </a:cubicBezTo>
                <a:lnTo>
                  <a:pt x="1926142" y="1016163"/>
                </a:lnTo>
                <a:lnTo>
                  <a:pt x="1789994" y="1031251"/>
                </a:lnTo>
                <a:cubicBezTo>
                  <a:pt x="1662541" y="1042257"/>
                  <a:pt x="1522414" y="1048343"/>
                  <a:pt x="1375323" y="1048343"/>
                </a:cubicBezTo>
                <a:cubicBezTo>
                  <a:pt x="1228233" y="1048343"/>
                  <a:pt x="1088105" y="1042257"/>
                  <a:pt x="960652" y="1031251"/>
                </a:cubicBezTo>
                <a:lnTo>
                  <a:pt x="824505" y="1016163"/>
                </a:lnTo>
                <a:lnTo>
                  <a:pt x="848952" y="1011503"/>
                </a:lnTo>
                <a:cubicBezTo>
                  <a:pt x="999208" y="988051"/>
                  <a:pt x="1180344" y="974357"/>
                  <a:pt x="1375323" y="974357"/>
                </a:cubicBezTo>
                <a:close/>
                <a:moveTo>
                  <a:pt x="2750647" y="0"/>
                </a:moveTo>
                <a:lnTo>
                  <a:pt x="2439429" y="825927"/>
                </a:lnTo>
                <a:lnTo>
                  <a:pt x="2423156" y="869114"/>
                </a:lnTo>
                <a:lnTo>
                  <a:pt x="2419000" y="874674"/>
                </a:lnTo>
                <a:cubicBezTo>
                  <a:pt x="2362237" y="931309"/>
                  <a:pt x="2197656" y="979926"/>
                  <a:pt x="1970954" y="1011196"/>
                </a:cubicBezTo>
                <a:lnTo>
                  <a:pt x="1926142" y="1016162"/>
                </a:lnTo>
                <a:lnTo>
                  <a:pt x="1901694" y="1011502"/>
                </a:lnTo>
                <a:cubicBezTo>
                  <a:pt x="1751439" y="988050"/>
                  <a:pt x="1570303" y="974356"/>
                  <a:pt x="1375323" y="974356"/>
                </a:cubicBezTo>
                <a:cubicBezTo>
                  <a:pt x="1180343" y="974356"/>
                  <a:pt x="999208" y="988050"/>
                  <a:pt x="848952" y="1011502"/>
                </a:cubicBezTo>
                <a:lnTo>
                  <a:pt x="824504" y="1016162"/>
                </a:lnTo>
                <a:lnTo>
                  <a:pt x="779692" y="1011196"/>
                </a:lnTo>
                <a:cubicBezTo>
                  <a:pt x="552990" y="979926"/>
                  <a:pt x="388409" y="931309"/>
                  <a:pt x="331646" y="874674"/>
                </a:cubicBezTo>
                <a:lnTo>
                  <a:pt x="327490" y="869114"/>
                </a:lnTo>
                <a:lnTo>
                  <a:pt x="311217" y="825927"/>
                </a:lnTo>
                <a:lnTo>
                  <a:pt x="0" y="3"/>
                </a:lnTo>
                <a:lnTo>
                  <a:pt x="1147" y="1168"/>
                </a:lnTo>
                <a:cubicBezTo>
                  <a:pt x="131941" y="100280"/>
                  <a:pt x="697482" y="174836"/>
                  <a:pt x="1375322" y="174836"/>
                </a:cubicBezTo>
                <a:cubicBezTo>
                  <a:pt x="2053162" y="174836"/>
                  <a:pt x="2618703" y="100280"/>
                  <a:pt x="2749497" y="1168"/>
                </a:cubicBezTo>
                <a:close/>
              </a:path>
            </a:pathLst>
          </a:custGeom>
          <a:gradFill flip="none" rotWithShape="1">
            <a:gsLst>
              <a:gs pos="46000">
                <a:schemeClr val="tx1">
                  <a:lumMod val="50000"/>
                  <a:lumOff val="50000"/>
                </a:schemeClr>
              </a:gs>
              <a:gs pos="78000">
                <a:schemeClr val="bg1">
                  <a:lumMod val="6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1A7FB48A-A85D-4EB7-BEB1-F952288F9AF4}"/>
              </a:ext>
            </a:extLst>
          </p:cNvPr>
          <p:cNvSpPr/>
          <p:nvPr/>
        </p:nvSpPr>
        <p:spPr>
          <a:xfrm>
            <a:off x="5581166" y="1998843"/>
            <a:ext cx="5481426" cy="435006"/>
          </a:xfrm>
          <a:custGeom>
            <a:avLst/>
            <a:gdLst>
              <a:gd name="connsiteX0" fmla="*/ 1855433 w 3710866"/>
              <a:gd name="connsiteY0" fmla="*/ 0 h 435006"/>
              <a:gd name="connsiteX1" fmla="*/ 3710866 w 3710866"/>
              <a:gd name="connsiteY1" fmla="*/ 217503 h 435006"/>
              <a:gd name="connsiteX2" fmla="*/ 3709552 w 3710866"/>
              <a:gd name="connsiteY2" fmla="*/ 220554 h 435006"/>
              <a:gd name="connsiteX3" fmla="*/ 3701287 w 3710866"/>
              <a:gd name="connsiteY3" fmla="*/ 239741 h 435006"/>
              <a:gd name="connsiteX4" fmla="*/ 1855433 w 3710866"/>
              <a:gd name="connsiteY4" fmla="*/ 435006 h 435006"/>
              <a:gd name="connsiteX5" fmla="*/ 9579 w 3710866"/>
              <a:gd name="connsiteY5" fmla="*/ 239741 h 435006"/>
              <a:gd name="connsiteX6" fmla="*/ 1314 w 3710866"/>
              <a:gd name="connsiteY6" fmla="*/ 220554 h 435006"/>
              <a:gd name="connsiteX7" fmla="*/ 0 w 3710866"/>
              <a:gd name="connsiteY7" fmla="*/ 217503 h 435006"/>
              <a:gd name="connsiteX8" fmla="*/ 1855433 w 3710866"/>
              <a:gd name="connsiteY8" fmla="*/ 0 h 4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0866" h="435006">
                <a:moveTo>
                  <a:pt x="1855433" y="0"/>
                </a:moveTo>
                <a:cubicBezTo>
                  <a:pt x="2880160" y="0"/>
                  <a:pt x="3710866" y="97379"/>
                  <a:pt x="3710866" y="217503"/>
                </a:cubicBezTo>
                <a:lnTo>
                  <a:pt x="3709552" y="220554"/>
                </a:lnTo>
                <a:lnTo>
                  <a:pt x="3701287" y="239741"/>
                </a:lnTo>
                <a:cubicBezTo>
                  <a:pt x="3606270" y="349419"/>
                  <a:pt x="2816115" y="435006"/>
                  <a:pt x="1855433" y="435006"/>
                </a:cubicBezTo>
                <a:cubicBezTo>
                  <a:pt x="894751" y="435006"/>
                  <a:pt x="104596" y="349419"/>
                  <a:pt x="9579" y="239741"/>
                </a:cubicBezTo>
                <a:lnTo>
                  <a:pt x="1314" y="220554"/>
                </a:lnTo>
                <a:lnTo>
                  <a:pt x="0" y="217503"/>
                </a:lnTo>
                <a:cubicBezTo>
                  <a:pt x="0" y="97379"/>
                  <a:pt x="830706" y="0"/>
                  <a:pt x="1855433" y="0"/>
                </a:cubicBezTo>
                <a:close/>
              </a:path>
            </a:pathLst>
          </a:custGeom>
          <a:gradFill flip="none" rotWithShape="1">
            <a:gsLst>
              <a:gs pos="0">
                <a:schemeClr val="tx1">
                  <a:lumMod val="85000"/>
                  <a:lumOff val="15000"/>
                </a:schemeClr>
              </a:gs>
              <a:gs pos="78000">
                <a:schemeClr val="bg1">
                  <a:lumMod val="7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Freeform: Shape 40">
            <a:extLst>
              <a:ext uri="{FF2B5EF4-FFF2-40B4-BE49-F238E27FC236}">
                <a16:creationId xmlns:a16="http://schemas.microsoft.com/office/drawing/2014/main" id="{CB29FFC0-0657-4C1C-BE9C-E16AFB465C85}"/>
              </a:ext>
            </a:extLst>
          </p:cNvPr>
          <p:cNvSpPr/>
          <p:nvPr/>
        </p:nvSpPr>
        <p:spPr>
          <a:xfrm>
            <a:off x="5581167" y="2219397"/>
            <a:ext cx="5481426" cy="1088718"/>
          </a:xfrm>
          <a:custGeom>
            <a:avLst/>
            <a:gdLst>
              <a:gd name="connsiteX0" fmla="*/ 2176687 w 3710866"/>
              <a:gd name="connsiteY0" fmla="*/ 1020247 h 1088718"/>
              <a:gd name="connsiteX1" fmla="*/ 2271081 w 3710866"/>
              <a:gd name="connsiteY1" fmla="*/ 1024791 h 1088718"/>
              <a:gd name="connsiteX2" fmla="*/ 2205982 w 3710866"/>
              <a:gd name="connsiteY2" fmla="*/ 1020820 h 1088718"/>
              <a:gd name="connsiteX3" fmla="*/ 1534179 w 3710866"/>
              <a:gd name="connsiteY3" fmla="*/ 1020247 h 1088718"/>
              <a:gd name="connsiteX4" fmla="*/ 1504883 w 3710866"/>
              <a:gd name="connsiteY4" fmla="*/ 1020820 h 1088718"/>
              <a:gd name="connsiteX5" fmla="*/ 1439783 w 3710866"/>
              <a:gd name="connsiteY5" fmla="*/ 1024791 h 1088718"/>
              <a:gd name="connsiteX6" fmla="*/ 0 w 3710866"/>
              <a:gd name="connsiteY6" fmla="*/ 0 h 1088718"/>
              <a:gd name="connsiteX7" fmla="*/ 1313 w 3710866"/>
              <a:gd name="connsiteY7" fmla="*/ 0 h 1088718"/>
              <a:gd name="connsiteX8" fmla="*/ 9578 w 3710866"/>
              <a:gd name="connsiteY8" fmla="*/ 19187 h 1088718"/>
              <a:gd name="connsiteX9" fmla="*/ 1855432 w 3710866"/>
              <a:gd name="connsiteY9" fmla="*/ 214452 h 1088718"/>
              <a:gd name="connsiteX10" fmla="*/ 3701286 w 3710866"/>
              <a:gd name="connsiteY10" fmla="*/ 19187 h 1088718"/>
              <a:gd name="connsiteX11" fmla="*/ 3709551 w 3710866"/>
              <a:gd name="connsiteY11" fmla="*/ 0 h 1088718"/>
              <a:gd name="connsiteX12" fmla="*/ 3710866 w 3710866"/>
              <a:gd name="connsiteY12" fmla="*/ 0 h 1088718"/>
              <a:gd name="connsiteX13" fmla="*/ 3471470 w 3710866"/>
              <a:gd name="connsiteY13" fmla="*/ 635323 h 1088718"/>
              <a:gd name="connsiteX14" fmla="*/ 3410899 w 3710866"/>
              <a:gd name="connsiteY14" fmla="*/ 796070 h 1088718"/>
              <a:gd name="connsiteX15" fmla="*/ 3407008 w 3710866"/>
              <a:gd name="connsiteY15" fmla="*/ 799899 h 1088718"/>
              <a:gd name="connsiteX16" fmla="*/ 2629821 w 3710866"/>
              <a:gd name="connsiteY16" fmla="*/ 1039106 h 1088718"/>
              <a:gd name="connsiteX17" fmla="*/ 2578531 w 3710866"/>
              <a:gd name="connsiteY17" fmla="*/ 1045357 h 1088718"/>
              <a:gd name="connsiteX18" fmla="*/ 2524029 w 3710866"/>
              <a:gd name="connsiteY18" fmla="*/ 1040223 h 1088718"/>
              <a:gd name="connsiteX19" fmla="*/ 2473862 w 3710866"/>
              <a:gd name="connsiteY19" fmla="*/ 1037163 h 1088718"/>
              <a:gd name="connsiteX20" fmla="*/ 2569432 w 3710866"/>
              <a:gd name="connsiteY20" fmla="*/ 1045206 h 1088718"/>
              <a:gd name="connsiteX21" fmla="*/ 2487807 w 3710866"/>
              <a:gd name="connsiteY21" fmla="*/ 1056415 h 1088718"/>
              <a:gd name="connsiteX22" fmla="*/ 1855433 w 3710866"/>
              <a:gd name="connsiteY22" fmla="*/ 1088718 h 1088718"/>
              <a:gd name="connsiteX23" fmla="*/ 1223060 w 3710866"/>
              <a:gd name="connsiteY23" fmla="*/ 1056415 h 1088718"/>
              <a:gd name="connsiteX24" fmla="*/ 1141434 w 3710866"/>
              <a:gd name="connsiteY24" fmla="*/ 1045206 h 1088718"/>
              <a:gd name="connsiteX25" fmla="*/ 1237006 w 3710866"/>
              <a:gd name="connsiteY25" fmla="*/ 1037162 h 1088718"/>
              <a:gd name="connsiteX26" fmla="*/ 1186835 w 3710866"/>
              <a:gd name="connsiteY26" fmla="*/ 1040223 h 1088718"/>
              <a:gd name="connsiteX27" fmla="*/ 1132335 w 3710866"/>
              <a:gd name="connsiteY27" fmla="*/ 1045357 h 1088718"/>
              <a:gd name="connsiteX28" fmla="*/ 1081045 w 3710866"/>
              <a:gd name="connsiteY28" fmla="*/ 1039106 h 1088718"/>
              <a:gd name="connsiteX29" fmla="*/ 303858 w 3710866"/>
              <a:gd name="connsiteY29" fmla="*/ 799899 h 1088718"/>
              <a:gd name="connsiteX30" fmla="*/ 299967 w 3710866"/>
              <a:gd name="connsiteY30" fmla="*/ 796070 h 1088718"/>
              <a:gd name="connsiteX31" fmla="*/ 239396 w 3710866"/>
              <a:gd name="connsiteY31" fmla="*/ 635323 h 108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10866" h="1088718">
                <a:moveTo>
                  <a:pt x="2176687" y="1020247"/>
                </a:moveTo>
                <a:lnTo>
                  <a:pt x="2271081" y="1024791"/>
                </a:lnTo>
                <a:lnTo>
                  <a:pt x="2205982" y="1020820"/>
                </a:lnTo>
                <a:close/>
                <a:moveTo>
                  <a:pt x="1534179" y="1020247"/>
                </a:moveTo>
                <a:lnTo>
                  <a:pt x="1504883" y="1020820"/>
                </a:lnTo>
                <a:lnTo>
                  <a:pt x="1439783" y="1024791"/>
                </a:lnTo>
                <a:close/>
                <a:moveTo>
                  <a:pt x="0" y="0"/>
                </a:moveTo>
                <a:lnTo>
                  <a:pt x="1313" y="0"/>
                </a:lnTo>
                <a:lnTo>
                  <a:pt x="9578" y="19187"/>
                </a:lnTo>
                <a:cubicBezTo>
                  <a:pt x="104595" y="128865"/>
                  <a:pt x="894750" y="214452"/>
                  <a:pt x="1855432" y="214452"/>
                </a:cubicBezTo>
                <a:cubicBezTo>
                  <a:pt x="2816114" y="214452"/>
                  <a:pt x="3606269" y="128865"/>
                  <a:pt x="3701286" y="19187"/>
                </a:cubicBezTo>
                <a:lnTo>
                  <a:pt x="3709551" y="0"/>
                </a:lnTo>
                <a:lnTo>
                  <a:pt x="3710866" y="0"/>
                </a:lnTo>
                <a:lnTo>
                  <a:pt x="3471470" y="635323"/>
                </a:lnTo>
                <a:lnTo>
                  <a:pt x="3410899" y="796070"/>
                </a:lnTo>
                <a:lnTo>
                  <a:pt x="3407008" y="799899"/>
                </a:lnTo>
                <a:cubicBezTo>
                  <a:pt x="3280427" y="902869"/>
                  <a:pt x="2998136" y="988482"/>
                  <a:pt x="2629821" y="1039106"/>
                </a:cubicBezTo>
                <a:lnTo>
                  <a:pt x="2578531" y="1045357"/>
                </a:lnTo>
                <a:lnTo>
                  <a:pt x="2524029" y="1040223"/>
                </a:lnTo>
                <a:lnTo>
                  <a:pt x="2473862" y="1037163"/>
                </a:lnTo>
                <a:lnTo>
                  <a:pt x="2569432" y="1045206"/>
                </a:lnTo>
                <a:lnTo>
                  <a:pt x="2487807" y="1056415"/>
                </a:lnTo>
                <a:cubicBezTo>
                  <a:pt x="2293440" y="1077216"/>
                  <a:pt x="2079746" y="1088718"/>
                  <a:pt x="1855433" y="1088718"/>
                </a:cubicBezTo>
                <a:cubicBezTo>
                  <a:pt x="1631121" y="1088718"/>
                  <a:pt x="1417426" y="1077216"/>
                  <a:pt x="1223060" y="1056415"/>
                </a:cubicBezTo>
                <a:lnTo>
                  <a:pt x="1141434" y="1045206"/>
                </a:lnTo>
                <a:lnTo>
                  <a:pt x="1237006" y="1037162"/>
                </a:lnTo>
                <a:lnTo>
                  <a:pt x="1186835" y="1040223"/>
                </a:lnTo>
                <a:lnTo>
                  <a:pt x="1132335" y="1045357"/>
                </a:lnTo>
                <a:lnTo>
                  <a:pt x="1081045" y="1039106"/>
                </a:lnTo>
                <a:cubicBezTo>
                  <a:pt x="712730" y="988482"/>
                  <a:pt x="430439" y="902869"/>
                  <a:pt x="303858" y="799899"/>
                </a:cubicBezTo>
                <a:lnTo>
                  <a:pt x="299967" y="796070"/>
                </a:lnTo>
                <a:lnTo>
                  <a:pt x="239396" y="635323"/>
                </a:lnTo>
                <a:close/>
              </a:path>
            </a:pathLst>
          </a:custGeom>
          <a:gradFill flip="none" rotWithShape="1">
            <a:gsLst>
              <a:gs pos="46000">
                <a:schemeClr val="tx1">
                  <a:lumMod val="50000"/>
                  <a:lumOff val="50000"/>
                </a:schemeClr>
              </a:gs>
              <a:gs pos="78000">
                <a:schemeClr val="bg1">
                  <a:lumMod val="6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52D64CB-7263-4691-95FE-405B0E2D4D30}"/>
              </a:ext>
            </a:extLst>
          </p:cNvPr>
          <p:cNvSpPr/>
          <p:nvPr/>
        </p:nvSpPr>
        <p:spPr>
          <a:xfrm>
            <a:off x="218291" y="845726"/>
            <a:ext cx="8751096" cy="1200329"/>
          </a:xfrm>
          <a:prstGeom prst="rect">
            <a:avLst/>
          </a:prstGeom>
        </p:spPr>
        <p:txBody>
          <a:bodyPr wrap="square">
            <a:spAutoFit/>
          </a:bodyPr>
          <a:lstStyle/>
          <a:p>
            <a:r>
              <a:rPr lang="en-US" sz="4800">
                <a:solidFill>
                  <a:schemeClr val="tx1">
                    <a:lumMod val="65000"/>
                    <a:lumOff val="35000"/>
                  </a:schemeClr>
                </a:solidFill>
                <a:latin typeface="Assistant" pitchFamily="2" charset="-79"/>
                <a:ea typeface="Roboto" panose="02000000000000000000" pitchFamily="2" charset="0"/>
                <a:cs typeface="Assistant" pitchFamily="2" charset="-79"/>
              </a:rPr>
              <a:t>Addressable Market Size </a:t>
            </a:r>
          </a:p>
          <a:p>
            <a:r>
              <a:rPr lang="en-US" sz="2400">
                <a:solidFill>
                  <a:schemeClr val="tx1">
                    <a:lumMod val="65000"/>
                    <a:lumOff val="35000"/>
                  </a:schemeClr>
                </a:solidFill>
                <a:latin typeface="Assistant" pitchFamily="2" charset="-79"/>
                <a:ea typeface="Roboto" panose="02000000000000000000" pitchFamily="2" charset="0"/>
                <a:cs typeface="Assistant" pitchFamily="2" charset="-79"/>
              </a:rPr>
              <a:t>Atrial Fibrillation (AF) Detection</a:t>
            </a:r>
            <a:endParaRPr lang="en-GB" sz="2400">
              <a:solidFill>
                <a:schemeClr val="tx1">
                  <a:lumMod val="65000"/>
                  <a:lumOff val="35000"/>
                </a:schemeClr>
              </a:solidFill>
              <a:latin typeface="Assistant" pitchFamily="2" charset="-79"/>
              <a:ea typeface="Roboto" panose="02000000000000000000" pitchFamily="2" charset="0"/>
              <a:cs typeface="Assistant" pitchFamily="2" charset="-79"/>
            </a:endParaRPr>
          </a:p>
        </p:txBody>
      </p:sp>
      <p:sp>
        <p:nvSpPr>
          <p:cNvPr id="6" name="Rectangle 5">
            <a:extLst>
              <a:ext uri="{FF2B5EF4-FFF2-40B4-BE49-F238E27FC236}">
                <a16:creationId xmlns:a16="http://schemas.microsoft.com/office/drawing/2014/main" id="{961F8B8D-EBC1-436B-A3B8-CB175B049D52}"/>
              </a:ext>
            </a:extLst>
          </p:cNvPr>
          <p:cNvSpPr/>
          <p:nvPr/>
        </p:nvSpPr>
        <p:spPr>
          <a:xfrm>
            <a:off x="1980363" y="2528888"/>
            <a:ext cx="2509590" cy="584775"/>
          </a:xfrm>
          <a:prstGeom prst="rect">
            <a:avLst/>
          </a:prstGeom>
        </p:spPr>
        <p:txBody>
          <a:bodyPr wrap="square">
            <a:spAutoFit/>
          </a:bodyPr>
          <a:lstStyle/>
          <a:p>
            <a:pPr algn="r"/>
            <a:r>
              <a:rPr lang="en-GB" sz="1600">
                <a:solidFill>
                  <a:schemeClr val="bg1"/>
                </a:solidFill>
                <a:latin typeface="Assistant Light" panose="00000400000000000000" pitchFamily="2" charset="-79"/>
                <a:cs typeface="Assistant Light" panose="00000400000000000000" pitchFamily="2" charset="-79"/>
              </a:rPr>
              <a:t>General Population Consumer wearables</a:t>
            </a:r>
          </a:p>
        </p:txBody>
      </p:sp>
      <p:sp>
        <p:nvSpPr>
          <p:cNvPr id="49" name="Rectangle 48">
            <a:extLst>
              <a:ext uri="{FF2B5EF4-FFF2-40B4-BE49-F238E27FC236}">
                <a16:creationId xmlns:a16="http://schemas.microsoft.com/office/drawing/2014/main" id="{B28B78EE-2A57-4377-8987-BAF147979585}"/>
              </a:ext>
            </a:extLst>
          </p:cNvPr>
          <p:cNvSpPr/>
          <p:nvPr/>
        </p:nvSpPr>
        <p:spPr>
          <a:xfrm>
            <a:off x="1606215" y="3362572"/>
            <a:ext cx="2883738" cy="1077218"/>
          </a:xfrm>
          <a:prstGeom prst="rect">
            <a:avLst/>
          </a:prstGeom>
        </p:spPr>
        <p:txBody>
          <a:bodyPr wrap="square">
            <a:spAutoFit/>
          </a:bodyPr>
          <a:lstStyle/>
          <a:p>
            <a:pPr algn="r"/>
            <a:r>
              <a:rPr lang="en-GB" sz="1600">
                <a:solidFill>
                  <a:schemeClr val="bg1"/>
                </a:solidFill>
                <a:latin typeface="Assistant Light" panose="00000400000000000000" pitchFamily="2" charset="-79"/>
                <a:cs typeface="Assistant Light" panose="00000400000000000000" pitchFamily="2" charset="-79"/>
              </a:rPr>
              <a:t>High Risk Asymptomatic</a:t>
            </a:r>
            <a:br>
              <a:rPr lang="en-GB" sz="1600">
                <a:solidFill>
                  <a:schemeClr val="bg1"/>
                </a:solidFill>
                <a:latin typeface="Assistant Light" panose="00000400000000000000" pitchFamily="2" charset="-79"/>
                <a:cs typeface="Assistant Light" panose="00000400000000000000" pitchFamily="2" charset="-79"/>
              </a:rPr>
            </a:br>
            <a:r>
              <a:rPr lang="en-GB" sz="1600">
                <a:solidFill>
                  <a:schemeClr val="bg1"/>
                </a:solidFill>
                <a:latin typeface="Assistant Light" panose="00000400000000000000" pitchFamily="2" charset="-79"/>
                <a:cs typeface="Assistant Light" panose="00000400000000000000" pitchFamily="2" charset="-79"/>
              </a:rPr>
              <a:t>Risk factors: stroke, age, hypertension, heart failure, diabetes, etc.</a:t>
            </a:r>
          </a:p>
        </p:txBody>
      </p:sp>
      <p:sp>
        <p:nvSpPr>
          <p:cNvPr id="52" name="Rectangle 51">
            <a:extLst>
              <a:ext uri="{FF2B5EF4-FFF2-40B4-BE49-F238E27FC236}">
                <a16:creationId xmlns:a16="http://schemas.microsoft.com/office/drawing/2014/main" id="{949562FF-C884-453E-8A9E-DBF533B4277F}"/>
              </a:ext>
            </a:extLst>
          </p:cNvPr>
          <p:cNvSpPr/>
          <p:nvPr/>
        </p:nvSpPr>
        <p:spPr>
          <a:xfrm>
            <a:off x="1426029" y="4788838"/>
            <a:ext cx="3063924" cy="338554"/>
          </a:xfrm>
          <a:prstGeom prst="rect">
            <a:avLst/>
          </a:prstGeom>
        </p:spPr>
        <p:txBody>
          <a:bodyPr wrap="square">
            <a:spAutoFit/>
          </a:bodyPr>
          <a:lstStyle/>
          <a:p>
            <a:pPr lvl="0" algn="r" eaLnBrk="0" fontAlgn="base" hangingPunct="0">
              <a:spcBef>
                <a:spcPct val="0"/>
              </a:spcBef>
              <a:spcAft>
                <a:spcPct val="0"/>
              </a:spcAft>
            </a:pPr>
            <a:r>
              <a:rPr lang="en-US" altLang="en-US" sz="1600">
                <a:solidFill>
                  <a:srgbClr val="232A2A"/>
                </a:solidFill>
                <a:latin typeface="Assistant Light" panose="00000400000000000000" pitchFamily="2" charset="-79"/>
                <a:cs typeface="Assistant Light" panose="00000400000000000000" pitchFamily="2" charset="-79"/>
              </a:rPr>
              <a:t>Symptomatic Initial Diagnostics </a:t>
            </a:r>
            <a:r>
              <a:rPr lang="en-US" altLang="en-US" sz="1600">
                <a:latin typeface="Assistant Light" panose="00000400000000000000" pitchFamily="2" charset="-79"/>
                <a:cs typeface="Assistant Light" panose="00000400000000000000" pitchFamily="2" charset="-79"/>
              </a:rPr>
              <a:t> </a:t>
            </a:r>
          </a:p>
        </p:txBody>
      </p:sp>
      <p:sp>
        <p:nvSpPr>
          <p:cNvPr id="54" name="Rectangle 53">
            <a:extLst>
              <a:ext uri="{FF2B5EF4-FFF2-40B4-BE49-F238E27FC236}">
                <a16:creationId xmlns:a16="http://schemas.microsoft.com/office/drawing/2014/main" id="{B9BF20CF-C429-439A-AFC4-8732FC4F8D4C}"/>
              </a:ext>
            </a:extLst>
          </p:cNvPr>
          <p:cNvSpPr/>
          <p:nvPr/>
        </p:nvSpPr>
        <p:spPr>
          <a:xfrm>
            <a:off x="1521508" y="5474192"/>
            <a:ext cx="2968445" cy="584775"/>
          </a:xfrm>
          <a:prstGeom prst="rect">
            <a:avLst/>
          </a:prstGeom>
        </p:spPr>
        <p:txBody>
          <a:bodyPr wrap="square">
            <a:spAutoFit/>
          </a:bodyPr>
          <a:lstStyle/>
          <a:p>
            <a:pPr lvl="0" algn="r" eaLnBrk="0" fontAlgn="base" hangingPunct="0">
              <a:spcBef>
                <a:spcPct val="0"/>
              </a:spcBef>
              <a:spcAft>
                <a:spcPct val="0"/>
              </a:spcAft>
            </a:pPr>
            <a:r>
              <a:rPr lang="da-DK" sz="1600">
                <a:latin typeface="Assistant Light" panose="00000400000000000000" pitchFamily="2" charset="-79"/>
                <a:cs typeface="Assistant Light" panose="00000400000000000000" pitchFamily="2" charset="-79"/>
              </a:rPr>
              <a:t>Post-AF Procedures</a:t>
            </a:r>
            <a:br>
              <a:rPr lang="da-DK" sz="1600">
                <a:latin typeface="Assistant Light" panose="00000400000000000000" pitchFamily="2" charset="-79"/>
                <a:cs typeface="Assistant Light" panose="00000400000000000000" pitchFamily="2" charset="-79"/>
              </a:rPr>
            </a:br>
            <a:r>
              <a:rPr lang="en-US" sz="1600">
                <a:latin typeface="Assistant Light" panose="00000400000000000000" pitchFamily="2" charset="-79"/>
                <a:cs typeface="Assistant Light" panose="00000400000000000000" pitchFamily="2" charset="-79"/>
              </a:rPr>
              <a:t>Ongoing</a:t>
            </a:r>
            <a:r>
              <a:rPr lang="da-DK" sz="1600">
                <a:latin typeface="Assistant Light" panose="00000400000000000000" pitchFamily="2" charset="-79"/>
                <a:cs typeface="Assistant Light" panose="00000400000000000000" pitchFamily="2" charset="-79"/>
              </a:rPr>
              <a:t> Management</a:t>
            </a:r>
            <a:endParaRPr lang="en-US" altLang="en-US" sz="1600">
              <a:latin typeface="Assistant Light" panose="00000400000000000000" pitchFamily="2" charset="-79"/>
              <a:cs typeface="Assistant Light" panose="00000400000000000000" pitchFamily="2" charset="-79"/>
            </a:endParaRPr>
          </a:p>
        </p:txBody>
      </p:sp>
      <p:sp>
        <p:nvSpPr>
          <p:cNvPr id="61" name="Rectangle 1">
            <a:extLst>
              <a:ext uri="{FF2B5EF4-FFF2-40B4-BE49-F238E27FC236}">
                <a16:creationId xmlns:a16="http://schemas.microsoft.com/office/drawing/2014/main" id="{1BA63BC0-DC85-4649-9DF3-E1F1F4B97BEC}"/>
              </a:ext>
            </a:extLst>
          </p:cNvPr>
          <p:cNvSpPr/>
          <p:nvPr/>
        </p:nvSpPr>
        <p:spPr>
          <a:xfrm>
            <a:off x="6313760" y="3362572"/>
            <a:ext cx="4016235" cy="655037"/>
          </a:xfrm>
          <a:prstGeom prst="rect">
            <a:avLst/>
          </a:prstGeom>
          <a:effectLst>
            <a:innerShdw blurRad="114300">
              <a:prstClr val="black"/>
            </a:innerShdw>
          </a:effectLst>
        </p:spPr>
        <p:txBody>
          <a:bodyPr wrap="square">
            <a:prstTxWarp prst="textArchDown">
              <a:avLst>
                <a:gd name="adj" fmla="val 543090"/>
              </a:avLst>
            </a:prstTxWarp>
            <a:spAutoFit/>
          </a:bodyPr>
          <a:lstStyle/>
          <a:p>
            <a:pPr algn="ctr"/>
            <a:r>
              <a:rPr lang="en-GB" sz="4800">
                <a:solidFill>
                  <a:schemeClr val="bg1"/>
                </a:solidFill>
                <a:latin typeface="Assistant Light" panose="00000400000000000000" pitchFamily="2" charset="-79"/>
                <a:cs typeface="Assistant Light" panose="00000400000000000000" pitchFamily="2" charset="-79"/>
              </a:rPr>
              <a:t>10+ M</a:t>
            </a:r>
            <a:endParaRPr lang="en-GB" sz="4800" b="1">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62" name="Rectangle 1">
            <a:extLst>
              <a:ext uri="{FF2B5EF4-FFF2-40B4-BE49-F238E27FC236}">
                <a16:creationId xmlns:a16="http://schemas.microsoft.com/office/drawing/2014/main" id="{157DF805-8751-4A20-AEC9-47E85096EFDB}"/>
              </a:ext>
            </a:extLst>
          </p:cNvPr>
          <p:cNvSpPr/>
          <p:nvPr/>
        </p:nvSpPr>
        <p:spPr>
          <a:xfrm>
            <a:off x="6616471" y="4288913"/>
            <a:ext cx="3410812" cy="785403"/>
          </a:xfrm>
          <a:prstGeom prst="rect">
            <a:avLst/>
          </a:prstGeom>
          <a:effectLst>
            <a:innerShdw blurRad="114300">
              <a:prstClr val="black"/>
            </a:innerShdw>
          </a:effectLst>
        </p:spPr>
        <p:txBody>
          <a:bodyPr wrap="square">
            <a:prstTxWarp prst="textArchDown">
              <a:avLst>
                <a:gd name="adj" fmla="val 861631"/>
              </a:avLst>
            </a:prstTxWarp>
            <a:spAutoFit/>
          </a:bodyPr>
          <a:lstStyle/>
          <a:p>
            <a:pPr algn="ctr"/>
            <a:r>
              <a:rPr lang="en-GB" sz="4000">
                <a:solidFill>
                  <a:schemeClr val="bg1"/>
                </a:solidFill>
                <a:latin typeface="Assistant Light" panose="00000400000000000000" pitchFamily="2" charset="-79"/>
                <a:cs typeface="Assistant Light" panose="00000400000000000000" pitchFamily="2" charset="-79"/>
              </a:rPr>
              <a:t>5M</a:t>
            </a:r>
            <a:endParaRPr lang="en-GB" sz="4000" b="1">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64" name="Rectangle 1">
            <a:extLst>
              <a:ext uri="{FF2B5EF4-FFF2-40B4-BE49-F238E27FC236}">
                <a16:creationId xmlns:a16="http://schemas.microsoft.com/office/drawing/2014/main" id="{5A8BDDAC-D2BA-4AFC-82B8-BA19ACA9D5AD}"/>
              </a:ext>
            </a:extLst>
          </p:cNvPr>
          <p:cNvSpPr/>
          <p:nvPr/>
        </p:nvSpPr>
        <p:spPr>
          <a:xfrm>
            <a:off x="6616471" y="5102167"/>
            <a:ext cx="3410812" cy="785403"/>
          </a:xfrm>
          <a:prstGeom prst="rect">
            <a:avLst/>
          </a:prstGeom>
          <a:effectLst>
            <a:innerShdw blurRad="114300">
              <a:prstClr val="black"/>
            </a:innerShdw>
          </a:effectLst>
        </p:spPr>
        <p:txBody>
          <a:bodyPr wrap="square">
            <a:prstTxWarp prst="textArchDown">
              <a:avLst>
                <a:gd name="adj" fmla="val 861631"/>
              </a:avLst>
            </a:prstTxWarp>
            <a:spAutoFit/>
          </a:bodyPr>
          <a:lstStyle/>
          <a:p>
            <a:pPr algn="ctr"/>
            <a:r>
              <a:rPr lang="en-GB" sz="2400">
                <a:solidFill>
                  <a:schemeClr val="bg1"/>
                </a:solidFill>
                <a:latin typeface="Assistant Light" panose="00000400000000000000" pitchFamily="2" charset="-79"/>
                <a:cs typeface="Assistant Light" panose="00000400000000000000" pitchFamily="2" charset="-79"/>
              </a:rPr>
              <a:t>1M</a:t>
            </a:r>
            <a:endParaRPr lang="en-GB" sz="2400" b="1">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cxnSp>
        <p:nvCxnSpPr>
          <p:cNvPr id="65" name="Straight Connector 35">
            <a:extLst>
              <a:ext uri="{FF2B5EF4-FFF2-40B4-BE49-F238E27FC236}">
                <a16:creationId xmlns:a16="http://schemas.microsoft.com/office/drawing/2014/main" id="{2EFCF32E-0EBB-4125-BEA1-FE663845A7D4}"/>
              </a:ext>
            </a:extLst>
          </p:cNvPr>
          <p:cNvCxnSpPr>
            <a:cxnSpLocks/>
          </p:cNvCxnSpPr>
          <p:nvPr/>
        </p:nvCxnSpPr>
        <p:spPr>
          <a:xfrm>
            <a:off x="4602706" y="2818581"/>
            <a:ext cx="2122326" cy="0"/>
          </a:xfrm>
          <a:prstGeom prst="line">
            <a:avLst/>
          </a:prstGeom>
          <a:ln w="3175">
            <a:solidFill>
              <a:schemeClr val="bg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92" name="Straight Connector 35">
            <a:extLst>
              <a:ext uri="{FF2B5EF4-FFF2-40B4-BE49-F238E27FC236}">
                <a16:creationId xmlns:a16="http://schemas.microsoft.com/office/drawing/2014/main" id="{E5005049-8887-4A5B-928E-31B26FDA3752}"/>
              </a:ext>
            </a:extLst>
          </p:cNvPr>
          <p:cNvCxnSpPr>
            <a:cxnSpLocks/>
          </p:cNvCxnSpPr>
          <p:nvPr/>
        </p:nvCxnSpPr>
        <p:spPr>
          <a:xfrm>
            <a:off x="4602706" y="3877384"/>
            <a:ext cx="2518495" cy="0"/>
          </a:xfrm>
          <a:prstGeom prst="line">
            <a:avLst/>
          </a:prstGeom>
          <a:ln w="3175">
            <a:solidFill>
              <a:schemeClr val="bg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93" name="Straight Connector 35">
            <a:extLst>
              <a:ext uri="{FF2B5EF4-FFF2-40B4-BE49-F238E27FC236}">
                <a16:creationId xmlns:a16="http://schemas.microsoft.com/office/drawing/2014/main" id="{A83DDD05-4CA8-49C9-9E54-3AC8C4F8A4DE}"/>
              </a:ext>
            </a:extLst>
          </p:cNvPr>
          <p:cNvCxnSpPr>
            <a:cxnSpLocks/>
          </p:cNvCxnSpPr>
          <p:nvPr/>
        </p:nvCxnSpPr>
        <p:spPr>
          <a:xfrm>
            <a:off x="4602706" y="4945351"/>
            <a:ext cx="2914664" cy="0"/>
          </a:xfrm>
          <a:prstGeom prst="line">
            <a:avLst/>
          </a:prstGeom>
          <a:ln w="3175">
            <a:solidFill>
              <a:srgbClr val="2567D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94" name="Straight Connector 35">
            <a:extLst>
              <a:ext uri="{FF2B5EF4-FFF2-40B4-BE49-F238E27FC236}">
                <a16:creationId xmlns:a16="http://schemas.microsoft.com/office/drawing/2014/main" id="{87269338-7637-402B-8424-504158EE98C6}"/>
              </a:ext>
            </a:extLst>
          </p:cNvPr>
          <p:cNvCxnSpPr>
            <a:cxnSpLocks/>
          </p:cNvCxnSpPr>
          <p:nvPr/>
        </p:nvCxnSpPr>
        <p:spPr>
          <a:xfrm>
            <a:off x="4602706" y="5779895"/>
            <a:ext cx="3310834" cy="0"/>
          </a:xfrm>
          <a:prstGeom prst="line">
            <a:avLst/>
          </a:prstGeom>
          <a:ln w="3175">
            <a:solidFill>
              <a:srgbClr val="2567D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73EF65CA-5243-4061-B865-07C12093F8E4}"/>
              </a:ext>
            </a:extLst>
          </p:cNvPr>
          <p:cNvSpPr/>
          <p:nvPr/>
        </p:nvSpPr>
        <p:spPr>
          <a:xfrm>
            <a:off x="8571458" y="1240637"/>
            <a:ext cx="2968445" cy="584775"/>
          </a:xfrm>
          <a:prstGeom prst="rect">
            <a:avLst/>
          </a:prstGeom>
        </p:spPr>
        <p:txBody>
          <a:bodyPr wrap="square">
            <a:spAutoFit/>
          </a:bodyPr>
          <a:lstStyle/>
          <a:p>
            <a:pPr lvl="0" algn="ctr" eaLnBrk="0" fontAlgn="base" hangingPunct="0">
              <a:spcBef>
                <a:spcPct val="0"/>
              </a:spcBef>
              <a:spcAft>
                <a:spcPct val="0"/>
              </a:spcAft>
            </a:pPr>
            <a:r>
              <a:rPr lang="en-GB" sz="1600">
                <a:solidFill>
                  <a:schemeClr val="tx1">
                    <a:lumMod val="65000"/>
                    <a:lumOff val="35000"/>
                  </a:schemeClr>
                </a:solidFill>
                <a:latin typeface="Assistant Light" panose="00000400000000000000" pitchFamily="2" charset="-79"/>
                <a:cs typeface="Assistant Light" panose="00000400000000000000" pitchFamily="2" charset="-79"/>
              </a:rPr>
              <a:t>U.S. Arrhythmia  opportunity (Annual patients in millions)</a:t>
            </a:r>
          </a:p>
        </p:txBody>
      </p:sp>
      <p:grpSp>
        <p:nvGrpSpPr>
          <p:cNvPr id="4" name="Group 3">
            <a:extLst>
              <a:ext uri="{FF2B5EF4-FFF2-40B4-BE49-F238E27FC236}">
                <a16:creationId xmlns:a16="http://schemas.microsoft.com/office/drawing/2014/main" id="{E0D0C671-459C-4675-9456-7AE49D96D026}"/>
              </a:ext>
            </a:extLst>
          </p:cNvPr>
          <p:cNvGrpSpPr/>
          <p:nvPr/>
        </p:nvGrpSpPr>
        <p:grpSpPr>
          <a:xfrm>
            <a:off x="518355" y="2786696"/>
            <a:ext cx="707983" cy="1280740"/>
            <a:chOff x="715803" y="2828800"/>
            <a:chExt cx="707983" cy="1280740"/>
          </a:xfrm>
        </p:grpSpPr>
        <p:grpSp>
          <p:nvGrpSpPr>
            <p:cNvPr id="32" name="Group 31">
              <a:extLst>
                <a:ext uri="{FF2B5EF4-FFF2-40B4-BE49-F238E27FC236}">
                  <a16:creationId xmlns:a16="http://schemas.microsoft.com/office/drawing/2014/main" id="{EAE32A33-E117-4867-AF2F-123293056647}"/>
                </a:ext>
              </a:extLst>
            </p:cNvPr>
            <p:cNvGrpSpPr/>
            <p:nvPr/>
          </p:nvGrpSpPr>
          <p:grpSpPr>
            <a:xfrm rot="16200000">
              <a:off x="716638" y="3267982"/>
              <a:ext cx="400703" cy="402374"/>
              <a:chOff x="2670175" y="2855913"/>
              <a:chExt cx="1141413" cy="1146175"/>
            </a:xfrm>
            <a:solidFill>
              <a:schemeClr val="bg1"/>
            </a:solidFill>
          </p:grpSpPr>
          <p:sp>
            <p:nvSpPr>
              <p:cNvPr id="35" name="Freeform 5">
                <a:extLst>
                  <a:ext uri="{FF2B5EF4-FFF2-40B4-BE49-F238E27FC236}">
                    <a16:creationId xmlns:a16="http://schemas.microsoft.com/office/drawing/2014/main" id="{F028D51E-1932-4AFA-B8DB-CDAD6C036679}"/>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6">
                <a:extLst>
                  <a:ext uri="{FF2B5EF4-FFF2-40B4-BE49-F238E27FC236}">
                    <a16:creationId xmlns:a16="http://schemas.microsoft.com/office/drawing/2014/main" id="{D7870FB7-50B3-439A-9989-473D412BFE6B}"/>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7">
                <a:extLst>
                  <a:ext uri="{FF2B5EF4-FFF2-40B4-BE49-F238E27FC236}">
                    <a16:creationId xmlns:a16="http://schemas.microsoft.com/office/drawing/2014/main" id="{056622DF-4855-44E7-B196-60C7646AA40C}"/>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Freeform 8">
                <a:extLst>
                  <a:ext uri="{FF2B5EF4-FFF2-40B4-BE49-F238E27FC236}">
                    <a16:creationId xmlns:a16="http://schemas.microsoft.com/office/drawing/2014/main" id="{E4356561-6219-473F-8E3E-D3F2BC145D4E}"/>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9">
                <a:extLst>
                  <a:ext uri="{FF2B5EF4-FFF2-40B4-BE49-F238E27FC236}">
                    <a16:creationId xmlns:a16="http://schemas.microsoft.com/office/drawing/2014/main" id="{6AA72877-9FA8-4621-9D5A-D669CE39F67C}"/>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10">
                <a:extLst>
                  <a:ext uri="{FF2B5EF4-FFF2-40B4-BE49-F238E27FC236}">
                    <a16:creationId xmlns:a16="http://schemas.microsoft.com/office/drawing/2014/main" id="{6E50BCFB-B08D-46B6-8DA9-0E1071698FD6}"/>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Freeform 11">
                <a:extLst>
                  <a:ext uri="{FF2B5EF4-FFF2-40B4-BE49-F238E27FC236}">
                    <a16:creationId xmlns:a16="http://schemas.microsoft.com/office/drawing/2014/main" id="{672F3564-373E-42B6-B83A-C6640C912A91}"/>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12">
                <a:extLst>
                  <a:ext uri="{FF2B5EF4-FFF2-40B4-BE49-F238E27FC236}">
                    <a16:creationId xmlns:a16="http://schemas.microsoft.com/office/drawing/2014/main" id="{43EC5A17-A7F7-4394-A63B-B7C9757B2DA0}"/>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Freeform 13">
                <a:extLst>
                  <a:ext uri="{FF2B5EF4-FFF2-40B4-BE49-F238E27FC236}">
                    <a16:creationId xmlns:a16="http://schemas.microsoft.com/office/drawing/2014/main" id="{37379683-9A51-4D61-9DE5-8245357BE48D}"/>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14">
                <a:extLst>
                  <a:ext uri="{FF2B5EF4-FFF2-40B4-BE49-F238E27FC236}">
                    <a16:creationId xmlns:a16="http://schemas.microsoft.com/office/drawing/2014/main" id="{B565C5E6-FDE4-498F-A339-F26BF0A2B29C}"/>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Freeform 15">
                <a:extLst>
                  <a:ext uri="{FF2B5EF4-FFF2-40B4-BE49-F238E27FC236}">
                    <a16:creationId xmlns:a16="http://schemas.microsoft.com/office/drawing/2014/main" id="{3C7C8C7E-8034-4B91-845C-A991509F38D2}"/>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Freeform 16">
                <a:extLst>
                  <a:ext uri="{FF2B5EF4-FFF2-40B4-BE49-F238E27FC236}">
                    <a16:creationId xmlns:a16="http://schemas.microsoft.com/office/drawing/2014/main" id="{EA870CDE-8F06-4F2C-AB86-7F9DEAEF2017}"/>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 name="Freeform 17">
                <a:extLst>
                  <a:ext uri="{FF2B5EF4-FFF2-40B4-BE49-F238E27FC236}">
                    <a16:creationId xmlns:a16="http://schemas.microsoft.com/office/drawing/2014/main" id="{6DFAB4A7-C7D0-4BE7-8B50-8022B275DEC2}"/>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Freeform 18">
                <a:extLst>
                  <a:ext uri="{FF2B5EF4-FFF2-40B4-BE49-F238E27FC236}">
                    <a16:creationId xmlns:a16="http://schemas.microsoft.com/office/drawing/2014/main" id="{A933E72B-8FF2-4B1A-BBFB-78C89587C676}"/>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Freeform 19">
                <a:extLst>
                  <a:ext uri="{FF2B5EF4-FFF2-40B4-BE49-F238E27FC236}">
                    <a16:creationId xmlns:a16="http://schemas.microsoft.com/office/drawing/2014/main" id="{E7D8602C-F422-433F-9807-79E7803A14A2}"/>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20">
                <a:extLst>
                  <a:ext uri="{FF2B5EF4-FFF2-40B4-BE49-F238E27FC236}">
                    <a16:creationId xmlns:a16="http://schemas.microsoft.com/office/drawing/2014/main" id="{57E53842-3928-4A8F-8CB9-7B63FA0BE752}"/>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21">
                <a:extLst>
                  <a:ext uri="{FF2B5EF4-FFF2-40B4-BE49-F238E27FC236}">
                    <a16:creationId xmlns:a16="http://schemas.microsoft.com/office/drawing/2014/main" id="{9DEBD30B-08E0-4173-9221-D080DFD7BA32}"/>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22">
                <a:extLst>
                  <a:ext uri="{FF2B5EF4-FFF2-40B4-BE49-F238E27FC236}">
                    <a16:creationId xmlns:a16="http://schemas.microsoft.com/office/drawing/2014/main" id="{4F5CD710-4A63-4789-B5F1-D50DFC5CD3A9}"/>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9" name="Freeform 23">
                <a:extLst>
                  <a:ext uri="{FF2B5EF4-FFF2-40B4-BE49-F238E27FC236}">
                    <a16:creationId xmlns:a16="http://schemas.microsoft.com/office/drawing/2014/main" id="{8A75981A-D219-4F3A-842F-B53C5AA86814}"/>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24">
                <a:extLst>
                  <a:ext uri="{FF2B5EF4-FFF2-40B4-BE49-F238E27FC236}">
                    <a16:creationId xmlns:a16="http://schemas.microsoft.com/office/drawing/2014/main" id="{6764B5FB-A55E-43B4-A1F2-1ECF4033982C}"/>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25">
                <a:extLst>
                  <a:ext uri="{FF2B5EF4-FFF2-40B4-BE49-F238E27FC236}">
                    <a16:creationId xmlns:a16="http://schemas.microsoft.com/office/drawing/2014/main" id="{54C64A38-7EC9-42CB-A07F-24E84DB3766B}"/>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2" name="Freeform 26">
                <a:extLst>
                  <a:ext uri="{FF2B5EF4-FFF2-40B4-BE49-F238E27FC236}">
                    <a16:creationId xmlns:a16="http://schemas.microsoft.com/office/drawing/2014/main" id="{9DEE09D9-B7FB-40CF-8966-58C0296EE821}"/>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27">
                <a:extLst>
                  <a:ext uri="{FF2B5EF4-FFF2-40B4-BE49-F238E27FC236}">
                    <a16:creationId xmlns:a16="http://schemas.microsoft.com/office/drawing/2014/main" id="{0C998F49-6EA7-496C-AED1-C512E3812ED2}"/>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28">
                <a:extLst>
                  <a:ext uri="{FF2B5EF4-FFF2-40B4-BE49-F238E27FC236}">
                    <a16:creationId xmlns:a16="http://schemas.microsoft.com/office/drawing/2014/main" id="{DA5547F1-DA34-4117-B27B-9F2D30C1390E}"/>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29">
                <a:extLst>
                  <a:ext uri="{FF2B5EF4-FFF2-40B4-BE49-F238E27FC236}">
                    <a16:creationId xmlns:a16="http://schemas.microsoft.com/office/drawing/2014/main" id="{FEB88A97-F83A-4204-B0FF-25F2E11CEED3}"/>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30">
                <a:extLst>
                  <a:ext uri="{FF2B5EF4-FFF2-40B4-BE49-F238E27FC236}">
                    <a16:creationId xmlns:a16="http://schemas.microsoft.com/office/drawing/2014/main" id="{D4B9A7E1-0E7E-4F68-9BD6-3FA6A5818246}"/>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8" name="Group 77">
              <a:extLst>
                <a:ext uri="{FF2B5EF4-FFF2-40B4-BE49-F238E27FC236}">
                  <a16:creationId xmlns:a16="http://schemas.microsoft.com/office/drawing/2014/main" id="{86EC7E35-8B3C-4B32-8EFC-B179200ECB5F}"/>
                </a:ext>
              </a:extLst>
            </p:cNvPr>
            <p:cNvGrpSpPr/>
            <p:nvPr/>
          </p:nvGrpSpPr>
          <p:grpSpPr>
            <a:xfrm rot="16200000">
              <a:off x="676597" y="3362350"/>
              <a:ext cx="1280740" cy="213639"/>
              <a:chOff x="3925888" y="2995613"/>
              <a:chExt cx="5595937" cy="933451"/>
            </a:xfrm>
            <a:solidFill>
              <a:schemeClr val="bg1"/>
            </a:solidFill>
          </p:grpSpPr>
          <p:sp>
            <p:nvSpPr>
              <p:cNvPr id="79" name="Freeform 31">
                <a:extLst>
                  <a:ext uri="{FF2B5EF4-FFF2-40B4-BE49-F238E27FC236}">
                    <a16:creationId xmlns:a16="http://schemas.microsoft.com/office/drawing/2014/main" id="{38D9966F-81B2-4FC8-9933-97A63A1A997E}"/>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32">
                <a:extLst>
                  <a:ext uri="{FF2B5EF4-FFF2-40B4-BE49-F238E27FC236}">
                    <a16:creationId xmlns:a16="http://schemas.microsoft.com/office/drawing/2014/main" id="{057BAD16-BBBE-4976-9FE0-60742995D2F8}"/>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1" name="Freeform 33">
                <a:extLst>
                  <a:ext uri="{FF2B5EF4-FFF2-40B4-BE49-F238E27FC236}">
                    <a16:creationId xmlns:a16="http://schemas.microsoft.com/office/drawing/2014/main" id="{2C74D27A-B56C-48E4-BABA-3976CCE77753}"/>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34">
                <a:extLst>
                  <a:ext uri="{FF2B5EF4-FFF2-40B4-BE49-F238E27FC236}">
                    <a16:creationId xmlns:a16="http://schemas.microsoft.com/office/drawing/2014/main" id="{101E6B73-8C26-4E62-98A5-34520D8BC7CA}"/>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35">
                <a:extLst>
                  <a:ext uri="{FF2B5EF4-FFF2-40B4-BE49-F238E27FC236}">
                    <a16:creationId xmlns:a16="http://schemas.microsoft.com/office/drawing/2014/main" id="{5AEDCB98-4E9C-4DD8-A6F7-94803AE2ABB2}"/>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 name="Freeform 36">
                <a:extLst>
                  <a:ext uri="{FF2B5EF4-FFF2-40B4-BE49-F238E27FC236}">
                    <a16:creationId xmlns:a16="http://schemas.microsoft.com/office/drawing/2014/main" id="{8329940B-51CC-494E-B105-A1FF67463689}"/>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37">
                <a:extLst>
                  <a:ext uri="{FF2B5EF4-FFF2-40B4-BE49-F238E27FC236}">
                    <a16:creationId xmlns:a16="http://schemas.microsoft.com/office/drawing/2014/main" id="{289622D1-7B58-4EFF-A4A9-870F458601D4}"/>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38">
                <a:extLst>
                  <a:ext uri="{FF2B5EF4-FFF2-40B4-BE49-F238E27FC236}">
                    <a16:creationId xmlns:a16="http://schemas.microsoft.com/office/drawing/2014/main" id="{4C553DA0-5765-4E55-8933-220BADEE37D4}"/>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7" name="Freeform 39">
                <a:extLst>
                  <a:ext uri="{FF2B5EF4-FFF2-40B4-BE49-F238E27FC236}">
                    <a16:creationId xmlns:a16="http://schemas.microsoft.com/office/drawing/2014/main" id="{47DD7A36-7641-42F1-8D6E-BBED31A418E6}"/>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8" name="Freeform 40">
                <a:extLst>
                  <a:ext uri="{FF2B5EF4-FFF2-40B4-BE49-F238E27FC236}">
                    <a16:creationId xmlns:a16="http://schemas.microsoft.com/office/drawing/2014/main" id="{41895F20-0A5D-4274-9887-E33908B6513B}"/>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41">
                <a:extLst>
                  <a:ext uri="{FF2B5EF4-FFF2-40B4-BE49-F238E27FC236}">
                    <a16:creationId xmlns:a16="http://schemas.microsoft.com/office/drawing/2014/main" id="{D0E0E2A8-006E-4085-82CF-BF29CFF6D589}"/>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0" name="Freeform 42">
                <a:extLst>
                  <a:ext uri="{FF2B5EF4-FFF2-40B4-BE49-F238E27FC236}">
                    <a16:creationId xmlns:a16="http://schemas.microsoft.com/office/drawing/2014/main" id="{E3E48FAE-F2FF-4457-A257-E3DEFBD2EFE9}"/>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1" name="Freeform 43">
                <a:extLst>
                  <a:ext uri="{FF2B5EF4-FFF2-40B4-BE49-F238E27FC236}">
                    <a16:creationId xmlns:a16="http://schemas.microsoft.com/office/drawing/2014/main" id="{49CB9DBD-33E2-499B-AF8A-EE24E5DBC30E}"/>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5" name="Freeform 44">
                <a:extLst>
                  <a:ext uri="{FF2B5EF4-FFF2-40B4-BE49-F238E27FC236}">
                    <a16:creationId xmlns:a16="http://schemas.microsoft.com/office/drawing/2014/main" id="{3D7E2069-3DDA-41F5-BBFB-DD019B83FF3A}"/>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6" name="Freeform 45">
                <a:extLst>
                  <a:ext uri="{FF2B5EF4-FFF2-40B4-BE49-F238E27FC236}">
                    <a16:creationId xmlns:a16="http://schemas.microsoft.com/office/drawing/2014/main" id="{EA2E0BD9-A75C-4039-854C-0BFDB7996FD2}"/>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46">
                <a:extLst>
                  <a:ext uri="{FF2B5EF4-FFF2-40B4-BE49-F238E27FC236}">
                    <a16:creationId xmlns:a16="http://schemas.microsoft.com/office/drawing/2014/main" id="{ED155D7E-2BE8-4532-8095-D4DECABD6964}"/>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9" name="Freeform 47">
                <a:extLst>
                  <a:ext uri="{FF2B5EF4-FFF2-40B4-BE49-F238E27FC236}">
                    <a16:creationId xmlns:a16="http://schemas.microsoft.com/office/drawing/2014/main" id="{1CE04420-DA13-4EBC-A97B-C13C743900F7}"/>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48">
                <a:extLst>
                  <a:ext uri="{FF2B5EF4-FFF2-40B4-BE49-F238E27FC236}">
                    <a16:creationId xmlns:a16="http://schemas.microsoft.com/office/drawing/2014/main" id="{869BE31D-1ED9-486E-91F1-EE6615B1AF61}"/>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49">
                <a:extLst>
                  <a:ext uri="{FF2B5EF4-FFF2-40B4-BE49-F238E27FC236}">
                    <a16:creationId xmlns:a16="http://schemas.microsoft.com/office/drawing/2014/main" id="{4A8D30A0-8817-40C5-9706-9C0AA7A7ECD6}"/>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2" name="Rectangle 50">
                <a:extLst>
                  <a:ext uri="{FF2B5EF4-FFF2-40B4-BE49-F238E27FC236}">
                    <a16:creationId xmlns:a16="http://schemas.microsoft.com/office/drawing/2014/main" id="{02E0475C-4B96-42A5-BB08-C0529DFEB042}"/>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3" name="Freeform 51">
                <a:extLst>
                  <a:ext uri="{FF2B5EF4-FFF2-40B4-BE49-F238E27FC236}">
                    <a16:creationId xmlns:a16="http://schemas.microsoft.com/office/drawing/2014/main" id="{56BD95AA-69EA-48B0-BF2A-F158A1FAE734}"/>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52">
                <a:extLst>
                  <a:ext uri="{FF2B5EF4-FFF2-40B4-BE49-F238E27FC236}">
                    <a16:creationId xmlns:a16="http://schemas.microsoft.com/office/drawing/2014/main" id="{3E6C1058-AF27-4E89-B9AD-37C16F4EE597}"/>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5" name="Freeform 53">
                <a:extLst>
                  <a:ext uri="{FF2B5EF4-FFF2-40B4-BE49-F238E27FC236}">
                    <a16:creationId xmlns:a16="http://schemas.microsoft.com/office/drawing/2014/main" id="{93D9647C-903D-46E8-8061-D6086DB7777E}"/>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6" name="Freeform 54">
                <a:extLst>
                  <a:ext uri="{FF2B5EF4-FFF2-40B4-BE49-F238E27FC236}">
                    <a16:creationId xmlns:a16="http://schemas.microsoft.com/office/drawing/2014/main" id="{3658F98C-1E73-4156-9354-3E707A5C4CED}"/>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55">
                <a:extLst>
                  <a:ext uri="{FF2B5EF4-FFF2-40B4-BE49-F238E27FC236}">
                    <a16:creationId xmlns:a16="http://schemas.microsoft.com/office/drawing/2014/main" id="{C8CA6485-191E-4015-9C27-D71EBC8257F8}"/>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8" name="Freeform 56">
                <a:extLst>
                  <a:ext uri="{FF2B5EF4-FFF2-40B4-BE49-F238E27FC236}">
                    <a16:creationId xmlns:a16="http://schemas.microsoft.com/office/drawing/2014/main" id="{B4EE4BA2-A1C3-47AA-AB66-A570E3A1BFD9}"/>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9" name="Freeform 57">
                <a:extLst>
                  <a:ext uri="{FF2B5EF4-FFF2-40B4-BE49-F238E27FC236}">
                    <a16:creationId xmlns:a16="http://schemas.microsoft.com/office/drawing/2014/main" id="{616459EF-4AFD-4E1E-8A95-5A88660B2379}"/>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58">
                <a:extLst>
                  <a:ext uri="{FF2B5EF4-FFF2-40B4-BE49-F238E27FC236}">
                    <a16:creationId xmlns:a16="http://schemas.microsoft.com/office/drawing/2014/main" id="{AE88C655-D0CF-4EC8-AFA0-C555BE83B91A}"/>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113" name="Slide Number Placeholder 1">
            <a:extLst>
              <a:ext uri="{FF2B5EF4-FFF2-40B4-BE49-F238E27FC236}">
                <a16:creationId xmlns:a16="http://schemas.microsoft.com/office/drawing/2014/main" id="{51B50E4B-5886-44FE-B1DA-E5888AFE0070}"/>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24</a:t>
            </a:fld>
            <a:endParaRPr lang="en-GB"/>
          </a:p>
        </p:txBody>
      </p:sp>
    </p:spTree>
    <p:extLst>
      <p:ext uri="{BB962C8B-B14F-4D97-AF65-F5344CB8AC3E}">
        <p14:creationId xmlns:p14="http://schemas.microsoft.com/office/powerpoint/2010/main" val="896320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03173688"/>
              </p:ext>
            </p:extLst>
          </p:nvPr>
        </p:nvGraphicFramePr>
        <p:xfrm>
          <a:off x="685800" y="1210543"/>
          <a:ext cx="10820401" cy="4504457"/>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2952523182"/>
                    </a:ext>
                  </a:extLst>
                </a:gridCol>
                <a:gridCol w="2131376">
                  <a:extLst>
                    <a:ext uri="{9D8B030D-6E8A-4147-A177-3AD203B41FA5}">
                      <a16:colId xmlns:a16="http://schemas.microsoft.com/office/drawing/2014/main" val="2269582937"/>
                    </a:ext>
                  </a:extLst>
                </a:gridCol>
                <a:gridCol w="1974526">
                  <a:extLst>
                    <a:ext uri="{9D8B030D-6E8A-4147-A177-3AD203B41FA5}">
                      <a16:colId xmlns:a16="http://schemas.microsoft.com/office/drawing/2014/main" val="2919416796"/>
                    </a:ext>
                  </a:extLst>
                </a:gridCol>
                <a:gridCol w="4580899">
                  <a:extLst>
                    <a:ext uri="{9D8B030D-6E8A-4147-A177-3AD203B41FA5}">
                      <a16:colId xmlns:a16="http://schemas.microsoft.com/office/drawing/2014/main" val="2387317080"/>
                    </a:ext>
                  </a:extLst>
                </a:gridCol>
              </a:tblGrid>
              <a:tr h="533072">
                <a:tc>
                  <a:txBody>
                    <a:bodyPr/>
                    <a:lstStyle/>
                    <a:p>
                      <a:r>
                        <a:rPr lang="en-US" sz="1600" b="1" i="0">
                          <a:latin typeface="Assistant" pitchFamily="2" charset="-79"/>
                          <a:cs typeface="Assistant" pitchFamily="2" charset="-79"/>
                        </a:rPr>
                        <a:t>Parameter</a:t>
                      </a:r>
                    </a:p>
                  </a:txBody>
                  <a:tcPr marL="45720" marR="45720" marT="0" marB="0" anchor="ctr">
                    <a:lnR w="12700" cap="flat" cmpd="sng" algn="ctr">
                      <a:solidFill>
                        <a:srgbClr val="003E7E"/>
                      </a:solidFill>
                      <a:prstDash val="solid"/>
                      <a:round/>
                      <a:headEnd type="none" w="med" len="med"/>
                      <a:tailEnd type="none" w="med" len="med"/>
                    </a:lnR>
                    <a:solidFill>
                      <a:srgbClr val="003E7E"/>
                    </a:solidFill>
                  </a:tcPr>
                </a:tc>
                <a:tc>
                  <a:txBody>
                    <a:bodyPr/>
                    <a:lstStyle/>
                    <a:p>
                      <a:pPr algn="ctr"/>
                      <a:r>
                        <a:rPr lang="en-US" sz="1600" b="1" i="0">
                          <a:latin typeface="Assistant" pitchFamily="2" charset="-79"/>
                          <a:cs typeface="Assistant" pitchFamily="2" charset="-79"/>
                        </a:rPr>
                        <a:t>CardiacSense</a:t>
                      </a:r>
                    </a:p>
                  </a:txBody>
                  <a:tcPr marL="45720" marR="45720" marT="0" marB="0" anchor="ctr">
                    <a:lnL w="12700" cap="flat" cmpd="sng" algn="ctr">
                      <a:solidFill>
                        <a:srgbClr val="003E7E"/>
                      </a:solidFill>
                      <a:prstDash val="solid"/>
                      <a:round/>
                      <a:headEnd type="none" w="med" len="med"/>
                      <a:tailEnd type="none" w="med" len="med"/>
                    </a:lnL>
                    <a:lnR w="12700" cap="flat" cmpd="sng" algn="ctr">
                      <a:solidFill>
                        <a:srgbClr val="003E7E"/>
                      </a:solidFill>
                      <a:prstDash val="solid"/>
                      <a:round/>
                      <a:headEnd type="none" w="med" len="med"/>
                      <a:tailEnd type="none" w="med" len="med"/>
                    </a:lnR>
                    <a:solidFill>
                      <a:srgbClr val="003E7E"/>
                    </a:solidFill>
                  </a:tcPr>
                </a:tc>
                <a:tc>
                  <a:txBody>
                    <a:bodyPr/>
                    <a:lstStyle/>
                    <a:p>
                      <a:pPr algn="ctr"/>
                      <a:r>
                        <a:rPr lang="en-US" sz="1600" b="1" i="0">
                          <a:latin typeface="Assistant" pitchFamily="2" charset="-79"/>
                          <a:cs typeface="Assistant" pitchFamily="2" charset="-79"/>
                        </a:rPr>
                        <a:t>Leading Consumer Benchmark</a:t>
                      </a:r>
                      <a:r>
                        <a:rPr lang="en-US" sz="1600" b="1" i="0" baseline="30000">
                          <a:latin typeface="Assistant" pitchFamily="2" charset="-79"/>
                          <a:cs typeface="Assistant" pitchFamily="2" charset="-79"/>
                        </a:rPr>
                        <a:t>1</a:t>
                      </a:r>
                      <a:endParaRPr lang="en-US" sz="1600" b="1" i="0">
                        <a:latin typeface="Assistant" pitchFamily="2" charset="-79"/>
                        <a:cs typeface="Assistant" pitchFamily="2" charset="-79"/>
                      </a:endParaRPr>
                    </a:p>
                  </a:txBody>
                  <a:tcPr marL="45720" marR="45720" marT="0" marB="0" anchor="ctr">
                    <a:lnL w="12700" cap="flat" cmpd="sng" algn="ctr">
                      <a:solidFill>
                        <a:srgbClr val="003E7E"/>
                      </a:solidFill>
                      <a:prstDash val="solid"/>
                      <a:round/>
                      <a:headEnd type="none" w="med" len="med"/>
                      <a:tailEnd type="none" w="med" len="med"/>
                    </a:lnL>
                    <a:lnR w="12700" cap="flat" cmpd="sng" algn="ctr">
                      <a:solidFill>
                        <a:srgbClr val="003E7E"/>
                      </a:solidFill>
                      <a:prstDash val="solid"/>
                      <a:round/>
                      <a:headEnd type="none" w="med" len="med"/>
                      <a:tailEnd type="none" w="med" len="med"/>
                    </a:lnR>
                    <a:solidFill>
                      <a:srgbClr val="003E7E"/>
                    </a:solidFill>
                  </a:tcPr>
                </a:tc>
                <a:tc>
                  <a:txBody>
                    <a:bodyPr/>
                    <a:lstStyle/>
                    <a:p>
                      <a:pPr algn="l"/>
                      <a:r>
                        <a:rPr lang="en-US" sz="1600" b="1" i="0">
                          <a:latin typeface="Assistant" pitchFamily="2" charset="-79"/>
                          <a:cs typeface="Assistant" pitchFamily="2" charset="-79"/>
                        </a:rPr>
                        <a:t>CardiacSense Advantage</a:t>
                      </a:r>
                    </a:p>
                  </a:txBody>
                  <a:tcPr marL="45720" marR="45720" marT="0" marB="0" anchor="ctr">
                    <a:lnL w="12700" cap="flat" cmpd="sng" algn="ctr">
                      <a:solidFill>
                        <a:srgbClr val="003E7E"/>
                      </a:solidFill>
                      <a:prstDash val="solid"/>
                      <a:round/>
                      <a:headEnd type="none" w="med" len="med"/>
                      <a:tailEnd type="none" w="med" len="med"/>
                    </a:lnL>
                    <a:solidFill>
                      <a:srgbClr val="003E7E"/>
                    </a:solidFill>
                  </a:tcPr>
                </a:tc>
                <a:extLst>
                  <a:ext uri="{0D108BD9-81ED-4DB2-BD59-A6C34878D82A}">
                    <a16:rowId xmlns:a16="http://schemas.microsoft.com/office/drawing/2014/main" val="3116979037"/>
                  </a:ext>
                </a:extLst>
              </a:tr>
              <a:tr h="493092">
                <a:tc>
                  <a:txBody>
                    <a:bodyPr/>
                    <a:lstStyle/>
                    <a:p>
                      <a:r>
                        <a:rPr lang="en-US" sz="1400" b="0" i="0">
                          <a:solidFill>
                            <a:schemeClr val="tx1"/>
                          </a:solidFill>
                          <a:latin typeface="Assistant" pitchFamily="2" charset="-79"/>
                          <a:cs typeface="Assistant" pitchFamily="2" charset="-79"/>
                        </a:rPr>
                        <a:t>Application/Label</a:t>
                      </a:r>
                    </a:p>
                  </a:txBody>
                  <a:tcPr marL="45720" marR="45720" marT="0" marB="0" anchor="ctr">
                    <a:lnB w="12700" cmpd="sng">
                      <a:noFill/>
                    </a:lnB>
                    <a:noFill/>
                  </a:tcPr>
                </a:tc>
                <a:tc>
                  <a:txBody>
                    <a:bodyPr/>
                    <a:lstStyle/>
                    <a:p>
                      <a:pPr algn="ctr"/>
                      <a:r>
                        <a:rPr lang="en-US" sz="1400" b="0" i="0">
                          <a:latin typeface="Assistant" pitchFamily="2" charset="-79"/>
                          <a:cs typeface="Assistant" pitchFamily="2" charset="-79"/>
                        </a:rPr>
                        <a:t>AF Detection</a:t>
                      </a:r>
                    </a:p>
                  </a:txBody>
                  <a:tcPr marL="45720" marR="45720" marT="0" marB="0" anchor="ctr">
                    <a:lnB w="12700" cmpd="sng">
                      <a:noFill/>
                    </a:lnB>
                    <a:noFill/>
                  </a:tcPr>
                </a:tc>
                <a:tc>
                  <a:txBody>
                    <a:bodyPr/>
                    <a:lstStyle/>
                    <a:p>
                      <a:pPr algn="ctr"/>
                      <a:r>
                        <a:rPr lang="en-US" sz="1400" b="0" i="0">
                          <a:solidFill>
                            <a:schemeClr val="tx1"/>
                          </a:solidFill>
                          <a:latin typeface="Assistant" pitchFamily="2" charset="-79"/>
                          <a:cs typeface="Assistant" pitchFamily="2" charset="-79"/>
                        </a:rPr>
                        <a:t>Irregular</a:t>
                      </a:r>
                      <a:r>
                        <a:rPr lang="en-US" sz="1400" b="0" i="0" baseline="0">
                          <a:solidFill>
                            <a:schemeClr val="tx1"/>
                          </a:solidFill>
                          <a:latin typeface="Assistant" pitchFamily="2" charset="-79"/>
                          <a:cs typeface="Assistant" pitchFamily="2" charset="-79"/>
                        </a:rPr>
                        <a:t> Rhythm Suggestive of AF</a:t>
                      </a:r>
                      <a:endParaRPr lang="en-US" sz="1400" b="0" i="0">
                        <a:solidFill>
                          <a:schemeClr val="tx1"/>
                        </a:solidFill>
                        <a:latin typeface="Assistant" pitchFamily="2" charset="-79"/>
                        <a:cs typeface="Assistant" pitchFamily="2" charset="-79"/>
                      </a:endParaRPr>
                    </a:p>
                  </a:txBody>
                  <a:tcPr marL="45720" marR="45720" marT="0" marB="0" anchor="ctr">
                    <a:lnB w="12700" cmpd="sng">
                      <a:noFill/>
                    </a:lnB>
                    <a:noFill/>
                  </a:tcPr>
                </a:tc>
                <a:tc>
                  <a:txBody>
                    <a:bodyPr/>
                    <a:lstStyle/>
                    <a:p>
                      <a:pPr algn="l"/>
                      <a:r>
                        <a:rPr lang="en-US" sz="1400" b="0" i="0">
                          <a:solidFill>
                            <a:schemeClr val="tx1"/>
                          </a:solidFill>
                          <a:latin typeface="Assistant" pitchFamily="2" charset="-79"/>
                          <a:cs typeface="Assistant" pitchFamily="2" charset="-79"/>
                        </a:rPr>
                        <a:t>Specific label</a:t>
                      </a:r>
                      <a:r>
                        <a:rPr lang="en-US" sz="1400" b="0" i="0" baseline="0">
                          <a:solidFill>
                            <a:schemeClr val="tx1"/>
                          </a:solidFill>
                          <a:latin typeface="Assistant" pitchFamily="2" charset="-79"/>
                          <a:cs typeface="Assistant" pitchFamily="2" charset="-79"/>
                        </a:rPr>
                        <a:t> for AF detection; strong marketing benefit relative to competition</a:t>
                      </a:r>
                      <a:endParaRPr lang="en-US" sz="1400" b="0" i="0">
                        <a:solidFill>
                          <a:schemeClr val="tx1"/>
                        </a:solidFill>
                        <a:latin typeface="Assistant" pitchFamily="2" charset="-79"/>
                        <a:cs typeface="Assistant" pitchFamily="2" charset="-79"/>
                      </a:endParaRPr>
                    </a:p>
                  </a:txBody>
                  <a:tcPr marL="45720" marR="45720" marT="0" marB="0" anchor="ctr">
                    <a:lnB w="12700" cmpd="sng">
                      <a:noFill/>
                    </a:lnB>
                    <a:noFill/>
                  </a:tcPr>
                </a:tc>
                <a:extLst>
                  <a:ext uri="{0D108BD9-81ED-4DB2-BD59-A6C34878D82A}">
                    <a16:rowId xmlns:a16="http://schemas.microsoft.com/office/drawing/2014/main" val="1597249176"/>
                  </a:ext>
                </a:extLst>
              </a:tr>
              <a:tr h="666339">
                <a:tc>
                  <a:txBody>
                    <a:bodyPr/>
                    <a:lstStyle/>
                    <a:p>
                      <a:r>
                        <a:rPr lang="en-US" sz="1400" b="0" i="0">
                          <a:solidFill>
                            <a:schemeClr val="tx1"/>
                          </a:solidFill>
                          <a:latin typeface="Assistant" pitchFamily="2" charset="-79"/>
                          <a:cs typeface="Assistant" pitchFamily="2" charset="-79"/>
                        </a:rPr>
                        <a:t>Quickest Time to</a:t>
                      </a:r>
                      <a:r>
                        <a:rPr lang="en-US" sz="1400" b="0" i="0" baseline="0">
                          <a:solidFill>
                            <a:schemeClr val="tx1"/>
                          </a:solidFill>
                          <a:latin typeface="Assistant" pitchFamily="2" charset="-79"/>
                          <a:cs typeface="Assistant" pitchFamily="2" charset="-79"/>
                        </a:rPr>
                        <a:t> Detection of AF</a:t>
                      </a:r>
                      <a:endParaRPr lang="en-US" sz="1400" b="0" i="0">
                        <a:solidFill>
                          <a:schemeClr val="tx1"/>
                        </a:solidFill>
                        <a:latin typeface="Assistant" pitchFamily="2" charset="-79"/>
                        <a:cs typeface="Assistant" pitchFamily="2" charset="-79"/>
                      </a:endParaRPr>
                    </a:p>
                  </a:txBody>
                  <a:tcPr marL="45720" marR="45720" marT="0" marB="0" anchor="ctr">
                    <a:lnL w="12700" cmpd="sng">
                      <a:noFill/>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ctr"/>
                      <a:r>
                        <a:rPr lang="en-US" sz="1400" b="0" i="0" baseline="0">
                          <a:latin typeface="Assistant" pitchFamily="2" charset="-79"/>
                          <a:cs typeface="Assistant" pitchFamily="2" charset="-79"/>
                        </a:rPr>
                        <a:t>~5 minutes</a:t>
                      </a:r>
                      <a:endParaRPr lang="en-US" sz="1400" b="0" i="0">
                        <a:latin typeface="Assistant" pitchFamily="2" charset="-79"/>
                        <a:cs typeface="Assistant" pitchFamily="2" charset="-79"/>
                      </a:endParaRP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ctr"/>
                      <a:r>
                        <a:rPr lang="en-US" sz="1400" b="0" i="0">
                          <a:solidFill>
                            <a:schemeClr val="tx1"/>
                          </a:solidFill>
                          <a:latin typeface="Assistant" pitchFamily="2" charset="-79"/>
                          <a:cs typeface="Assistant" pitchFamily="2" charset="-79"/>
                        </a:rPr>
                        <a:t>Requires at least</a:t>
                      </a:r>
                    </a:p>
                    <a:p>
                      <a:pPr algn="ctr"/>
                      <a:r>
                        <a:rPr lang="en-US" sz="1400" b="0" i="0">
                          <a:solidFill>
                            <a:schemeClr val="tx1"/>
                          </a:solidFill>
                          <a:latin typeface="Assistant" pitchFamily="2" charset="-79"/>
                          <a:cs typeface="Assistant" pitchFamily="2" charset="-79"/>
                        </a:rPr>
                        <a:t>10 hours</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l"/>
                      <a:r>
                        <a:rPr lang="en-US" sz="1400" b="0" i="0">
                          <a:solidFill>
                            <a:schemeClr val="tx1"/>
                          </a:solidFill>
                          <a:latin typeface="Assistant" pitchFamily="2" charset="-79"/>
                          <a:cs typeface="Assistant" pitchFamily="2" charset="-79"/>
                        </a:rPr>
                        <a:t>CardiacSense technology,</a:t>
                      </a:r>
                      <a:r>
                        <a:rPr lang="en-US" sz="1400" b="0" i="0" baseline="0">
                          <a:solidFill>
                            <a:schemeClr val="tx1"/>
                          </a:solidFill>
                          <a:latin typeface="Assistant" pitchFamily="2" charset="-79"/>
                          <a:cs typeface="Assistant" pitchFamily="2" charset="-79"/>
                        </a:rPr>
                        <a:t> which correlates beat by beat, can detect AF much more rapidly</a:t>
                      </a:r>
                      <a:endParaRPr lang="en-US" sz="1400" b="0" i="0">
                        <a:solidFill>
                          <a:schemeClr val="tx1"/>
                        </a:solidFill>
                        <a:latin typeface="Assistant" pitchFamily="2" charset="-79"/>
                        <a:cs typeface="Assistant" pitchFamily="2" charset="-79"/>
                      </a:endParaRPr>
                    </a:p>
                  </a:txBody>
                  <a:tcPr marL="45720" marR="45720" marT="0" marB="0" anchor="ctr">
                    <a:lnL w="12700" cap="flat" cmpd="sng" algn="ctr">
                      <a:solidFill>
                        <a:srgbClr val="C9E4FF"/>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C9E4FF"/>
                    </a:solidFill>
                  </a:tcPr>
                </a:tc>
                <a:extLst>
                  <a:ext uri="{0D108BD9-81ED-4DB2-BD59-A6C34878D82A}">
                    <a16:rowId xmlns:a16="http://schemas.microsoft.com/office/drawing/2014/main" val="2447442435"/>
                  </a:ext>
                </a:extLst>
              </a:tr>
              <a:tr h="666339">
                <a:tc>
                  <a:txBody>
                    <a:bodyPr/>
                    <a:lstStyle/>
                    <a:p>
                      <a:r>
                        <a:rPr lang="en-US" sz="1400" b="0" i="0">
                          <a:solidFill>
                            <a:schemeClr val="tx1"/>
                          </a:solidFill>
                          <a:latin typeface="Assistant" pitchFamily="2" charset="-79"/>
                          <a:cs typeface="Assistant" pitchFamily="2" charset="-79"/>
                        </a:rPr>
                        <a:t>Sensitivity (beat</a:t>
                      </a:r>
                      <a:r>
                        <a:rPr lang="en-US" sz="1400" b="0" i="0" baseline="0">
                          <a:solidFill>
                            <a:schemeClr val="tx1"/>
                          </a:solidFill>
                          <a:latin typeface="Assistant" pitchFamily="2" charset="-79"/>
                          <a:cs typeface="Assistant" pitchFamily="2" charset="-79"/>
                        </a:rPr>
                        <a:t> by beat detection)</a:t>
                      </a:r>
                      <a:endParaRPr lang="en-US" sz="1400" b="0" i="0">
                        <a:solidFill>
                          <a:schemeClr val="tx1"/>
                        </a:solidFill>
                        <a:latin typeface="Assistant" pitchFamily="2" charset="-79"/>
                        <a:cs typeface="Assistant" pitchFamily="2" charset="-79"/>
                      </a:endParaRPr>
                    </a:p>
                  </a:txBody>
                  <a:tcPr marL="45720" marR="45720" marT="0" marB="0" anchor="ctr">
                    <a:lnT w="12700" cmpd="sng">
                      <a:noFill/>
                    </a:lnT>
                    <a:lnB w="12700" cmpd="sng">
                      <a:noFill/>
                    </a:lnB>
                    <a:noFill/>
                  </a:tcPr>
                </a:tc>
                <a:tc>
                  <a:txBody>
                    <a:bodyPr/>
                    <a:lstStyle/>
                    <a:p>
                      <a:pPr algn="ctr"/>
                      <a:r>
                        <a:rPr lang="en-US" sz="1400" b="1" i="0">
                          <a:latin typeface="Assistant" pitchFamily="2" charset="-79"/>
                          <a:cs typeface="Assistant" pitchFamily="2" charset="-79"/>
                        </a:rPr>
                        <a:t>99%</a:t>
                      </a:r>
                      <a:r>
                        <a:rPr lang="en-US" sz="1400" b="0" i="0">
                          <a:latin typeface="Assistant" pitchFamily="2" charset="-79"/>
                          <a:cs typeface="Assistant" pitchFamily="2" charset="-79"/>
                        </a:rPr>
                        <a:t> </a:t>
                      </a:r>
                      <a:r>
                        <a:rPr lang="en-US" sz="1400" b="0" i="0">
                          <a:solidFill>
                            <a:srgbClr val="39B54A"/>
                          </a:solidFill>
                          <a:latin typeface="Assistant" pitchFamily="2" charset="-79"/>
                          <a:cs typeface="Assistant" pitchFamily="2" charset="-79"/>
                        </a:rPr>
                        <a:t>(FDA</a:t>
                      </a:r>
                      <a:r>
                        <a:rPr lang="en-US" sz="1400" b="0" i="0" baseline="0">
                          <a:solidFill>
                            <a:srgbClr val="39B54A"/>
                          </a:solidFill>
                          <a:latin typeface="Assistant" pitchFamily="2" charset="-79"/>
                          <a:cs typeface="Assistant" pitchFamily="2" charset="-79"/>
                        </a:rPr>
                        <a:t> </a:t>
                      </a:r>
                      <a:r>
                        <a:rPr lang="en-US" sz="1400" b="0" i="0">
                          <a:solidFill>
                            <a:srgbClr val="39B54A"/>
                          </a:solidFill>
                          <a:latin typeface="Assistant" pitchFamily="2" charset="-79"/>
                          <a:cs typeface="Assistant" pitchFamily="2" charset="-79"/>
                        </a:rPr>
                        <a:t>threshold is ≥96%)</a:t>
                      </a:r>
                    </a:p>
                  </a:txBody>
                  <a:tcPr marL="45720" marR="45720" marT="0" marB="0" anchor="ctr">
                    <a:lnT w="12700" cmpd="sng">
                      <a:noFill/>
                    </a:lnT>
                    <a:lnB w="12700" cmpd="sng">
                      <a:noFill/>
                    </a:lnB>
                    <a:noFill/>
                  </a:tcPr>
                </a:tc>
                <a:tc>
                  <a:txBody>
                    <a:bodyPr/>
                    <a:lstStyle/>
                    <a:p>
                      <a:pPr algn="ctr"/>
                      <a:r>
                        <a:rPr lang="en-US" sz="1400" b="0" i="0">
                          <a:solidFill>
                            <a:schemeClr val="tx1"/>
                          </a:solidFill>
                          <a:latin typeface="Assistant" pitchFamily="2" charset="-79"/>
                          <a:cs typeface="Assistant" pitchFamily="2" charset="-79"/>
                        </a:rPr>
                        <a:t>N/A</a:t>
                      </a:r>
                    </a:p>
                  </a:txBody>
                  <a:tcPr marL="45720" marR="45720" marT="0" marB="0" anchor="ctr">
                    <a:lnT w="12700" cmpd="sng">
                      <a:noFill/>
                    </a:lnT>
                    <a:lnB w="12700" cmpd="sng">
                      <a:noFill/>
                    </a:lnB>
                    <a:noFill/>
                  </a:tcPr>
                </a:tc>
                <a:tc>
                  <a:txBody>
                    <a:bodyPr/>
                    <a:lstStyle/>
                    <a:p>
                      <a:pPr algn="l"/>
                      <a:r>
                        <a:rPr lang="en-US" sz="1400" b="0" i="0">
                          <a:solidFill>
                            <a:schemeClr val="tx1"/>
                          </a:solidFill>
                          <a:latin typeface="Assistant" pitchFamily="2" charset="-79"/>
                          <a:cs typeface="Assistant" pitchFamily="2" charset="-79"/>
                        </a:rPr>
                        <a:t>Substantially</a:t>
                      </a:r>
                      <a:r>
                        <a:rPr lang="en-US" sz="1400" b="0" i="0" baseline="0">
                          <a:solidFill>
                            <a:schemeClr val="tx1"/>
                          </a:solidFill>
                          <a:latin typeface="Assistant" pitchFamily="2" charset="-79"/>
                          <a:cs typeface="Assistant" pitchFamily="2" charset="-79"/>
                        </a:rPr>
                        <a:t> better sensitivity than competing benchmark devices on a beat by beat basis</a:t>
                      </a:r>
                      <a:endParaRPr lang="en-US" sz="1400" b="0" i="0">
                        <a:solidFill>
                          <a:schemeClr val="tx1"/>
                        </a:solidFill>
                        <a:latin typeface="Assistant" pitchFamily="2" charset="-79"/>
                        <a:cs typeface="Assistant" pitchFamily="2" charset="-79"/>
                      </a:endParaRPr>
                    </a:p>
                  </a:txBody>
                  <a:tcPr marL="45720" marR="45720" marT="0" marB="0" anchor="ctr">
                    <a:lnT w="12700" cmpd="sng">
                      <a:noFill/>
                    </a:lnT>
                    <a:lnB w="12700" cmpd="sng">
                      <a:noFill/>
                    </a:lnB>
                    <a:noFill/>
                  </a:tcPr>
                </a:tc>
                <a:extLst>
                  <a:ext uri="{0D108BD9-81ED-4DB2-BD59-A6C34878D82A}">
                    <a16:rowId xmlns:a16="http://schemas.microsoft.com/office/drawing/2014/main" val="1862317688"/>
                  </a:ext>
                </a:extLst>
              </a:tr>
              <a:tr h="493092">
                <a:tc>
                  <a:txBody>
                    <a:bodyPr/>
                    <a:lstStyle/>
                    <a:p>
                      <a:r>
                        <a:rPr lang="en-US" sz="1400" b="0" i="0">
                          <a:solidFill>
                            <a:schemeClr val="tx1"/>
                          </a:solidFill>
                          <a:latin typeface="Assistant" pitchFamily="2" charset="-79"/>
                          <a:cs typeface="Assistant" pitchFamily="2" charset="-79"/>
                        </a:rPr>
                        <a:t>False Detection Rate</a:t>
                      </a:r>
                    </a:p>
                    <a:p>
                      <a:r>
                        <a:rPr lang="en-US" sz="1400" b="0" i="0">
                          <a:solidFill>
                            <a:schemeClr val="tx1"/>
                          </a:solidFill>
                          <a:latin typeface="Assistant" pitchFamily="2" charset="-79"/>
                          <a:cs typeface="Assistant" pitchFamily="2" charset="-79"/>
                        </a:rPr>
                        <a:t>(beat-by-beat)</a:t>
                      </a:r>
                    </a:p>
                  </a:txBody>
                  <a:tcPr marL="45720" marR="45720" marT="0" marB="0" anchor="ctr">
                    <a:lnL w="12700" cmpd="sng">
                      <a:noFill/>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ctr"/>
                      <a:r>
                        <a:rPr lang="en-US" sz="1400" b="1" i="0">
                          <a:latin typeface="Assistant" pitchFamily="2" charset="-79"/>
                          <a:cs typeface="Assistant" pitchFamily="2" charset="-79"/>
                        </a:rPr>
                        <a:t>0.6%</a:t>
                      </a:r>
                      <a:r>
                        <a:rPr lang="en-US" sz="1400" b="0" i="0" baseline="0">
                          <a:solidFill>
                            <a:srgbClr val="FF0000"/>
                          </a:solidFill>
                          <a:latin typeface="Assistant" pitchFamily="2" charset="-79"/>
                          <a:cs typeface="Assistant" pitchFamily="2" charset="-79"/>
                        </a:rPr>
                        <a:t> </a:t>
                      </a:r>
                      <a:r>
                        <a:rPr lang="en-US" sz="1400" b="0" i="0" baseline="0">
                          <a:solidFill>
                            <a:srgbClr val="39B54A"/>
                          </a:solidFill>
                          <a:latin typeface="Assistant" pitchFamily="2" charset="-79"/>
                          <a:cs typeface="Assistant" pitchFamily="2" charset="-79"/>
                        </a:rPr>
                        <a:t>(FDA threshold is </a:t>
                      </a:r>
                      <a:r>
                        <a:rPr lang="en-US" sz="1400" b="0" i="0">
                          <a:solidFill>
                            <a:srgbClr val="39B54A"/>
                          </a:solidFill>
                          <a:latin typeface="Assistant" pitchFamily="2" charset="-79"/>
                          <a:cs typeface="Assistant" pitchFamily="2" charset="-79"/>
                        </a:rPr>
                        <a:t>≤2%)</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ctr"/>
                      <a:r>
                        <a:rPr lang="en-US" sz="1400" b="0" i="0">
                          <a:solidFill>
                            <a:schemeClr val="tx1"/>
                          </a:solidFill>
                          <a:latin typeface="Assistant" pitchFamily="2" charset="-79"/>
                          <a:cs typeface="Assistant" pitchFamily="2" charset="-79"/>
                        </a:rPr>
                        <a:t>N/A</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l"/>
                      <a:r>
                        <a:rPr lang="en-US" sz="1400" b="0" i="0">
                          <a:solidFill>
                            <a:schemeClr val="tx1"/>
                          </a:solidFill>
                          <a:latin typeface="Assistant" pitchFamily="2" charset="-79"/>
                          <a:cs typeface="Assistant" pitchFamily="2" charset="-79"/>
                        </a:rPr>
                        <a:t>CardiacSense proprietary artifact sensor helps</a:t>
                      </a:r>
                      <a:r>
                        <a:rPr lang="en-US" sz="1400" b="0" i="0" baseline="0">
                          <a:solidFill>
                            <a:schemeClr val="tx1"/>
                          </a:solidFill>
                          <a:latin typeface="Assistant" pitchFamily="2" charset="-79"/>
                          <a:cs typeface="Assistant" pitchFamily="2" charset="-79"/>
                        </a:rPr>
                        <a:t> avoid false positives</a:t>
                      </a:r>
                      <a:endParaRPr lang="en-US" sz="1400" b="0" i="0">
                        <a:solidFill>
                          <a:schemeClr val="tx1"/>
                        </a:solidFill>
                        <a:latin typeface="Assistant" pitchFamily="2" charset="-79"/>
                        <a:cs typeface="Assistant" pitchFamily="2" charset="-79"/>
                      </a:endParaRPr>
                    </a:p>
                  </a:txBody>
                  <a:tcPr marL="45720" marR="45720" marT="0" marB="0" anchor="ctr">
                    <a:lnL w="12700" cap="flat" cmpd="sng" algn="ctr">
                      <a:solidFill>
                        <a:srgbClr val="C9E4FF"/>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C9E4FF"/>
                    </a:solidFill>
                  </a:tcPr>
                </a:tc>
                <a:extLst>
                  <a:ext uri="{0D108BD9-81ED-4DB2-BD59-A6C34878D82A}">
                    <a16:rowId xmlns:a16="http://schemas.microsoft.com/office/drawing/2014/main" val="1360421712"/>
                  </a:ext>
                </a:extLst>
              </a:tr>
              <a:tr h="666339">
                <a:tc>
                  <a:txBody>
                    <a:bodyPr/>
                    <a:lstStyle/>
                    <a:p>
                      <a:r>
                        <a:rPr lang="en-US" sz="1400" b="0" i="0">
                          <a:solidFill>
                            <a:schemeClr val="tx1"/>
                          </a:solidFill>
                          <a:latin typeface="Assistant" pitchFamily="2" charset="-79"/>
                          <a:cs typeface="Assistant" pitchFamily="2" charset="-79"/>
                        </a:rPr>
                        <a:t>Operation</a:t>
                      </a:r>
                      <a:r>
                        <a:rPr lang="en-US" sz="1400" b="0" i="0" baseline="0">
                          <a:solidFill>
                            <a:schemeClr val="tx1"/>
                          </a:solidFill>
                          <a:latin typeface="Assistant" pitchFamily="2" charset="-79"/>
                          <a:cs typeface="Assistant" pitchFamily="2" charset="-79"/>
                        </a:rPr>
                        <a:t> Mode</a:t>
                      </a:r>
                      <a:endParaRPr lang="en-US" sz="1400" b="0" i="0">
                        <a:solidFill>
                          <a:schemeClr val="tx1"/>
                        </a:solidFill>
                        <a:latin typeface="Assistant" pitchFamily="2" charset="-79"/>
                        <a:cs typeface="Assistant" pitchFamily="2" charset="-79"/>
                      </a:endParaRPr>
                    </a:p>
                  </a:txBody>
                  <a:tcPr marL="45720" marR="45720" marT="0" marB="0" anchor="ctr">
                    <a:lnT w="12700" cmpd="sng">
                      <a:noFill/>
                    </a:lnT>
                    <a:noFill/>
                  </a:tcPr>
                </a:tc>
                <a:tc>
                  <a:txBody>
                    <a:bodyPr/>
                    <a:lstStyle/>
                    <a:p>
                      <a:pPr algn="ctr"/>
                      <a:r>
                        <a:rPr lang="en-US" sz="1400" b="0" i="0">
                          <a:latin typeface="Assistant" pitchFamily="2" charset="-79"/>
                          <a:cs typeface="Assistant" pitchFamily="2" charset="-79"/>
                        </a:rPr>
                        <a:t>Continuous</a:t>
                      </a:r>
                    </a:p>
                  </a:txBody>
                  <a:tcPr marL="45720" marR="45720" marT="0" marB="0" anchor="ctr">
                    <a:lnT w="12700" cmpd="sng">
                      <a:noFill/>
                    </a:lnT>
                    <a:noFill/>
                  </a:tcPr>
                </a:tc>
                <a:tc>
                  <a:txBody>
                    <a:bodyPr/>
                    <a:lstStyle/>
                    <a:p>
                      <a:pPr algn="ctr"/>
                      <a:r>
                        <a:rPr lang="en-US" sz="1400" b="0" i="0">
                          <a:solidFill>
                            <a:schemeClr val="tx1"/>
                          </a:solidFill>
                          <a:latin typeface="Assistant" pitchFamily="2" charset="-79"/>
                          <a:cs typeface="Assistant" pitchFamily="2" charset="-79"/>
                        </a:rPr>
                        <a:t>Intermittent </a:t>
                      </a:r>
                    </a:p>
                    <a:p>
                      <a:pPr algn="ctr"/>
                      <a:r>
                        <a:rPr lang="en-US" sz="1400" b="0" i="0">
                          <a:solidFill>
                            <a:schemeClr val="tx1"/>
                          </a:solidFill>
                          <a:latin typeface="Assistant" pitchFamily="2" charset="-79"/>
                          <a:cs typeface="Assistant" pitchFamily="2" charset="-79"/>
                        </a:rPr>
                        <a:t>(once</a:t>
                      </a:r>
                      <a:r>
                        <a:rPr lang="en-US" sz="1400" b="0" i="0" baseline="0">
                          <a:solidFill>
                            <a:schemeClr val="tx1"/>
                          </a:solidFill>
                          <a:latin typeface="Assistant" pitchFamily="2" charset="-79"/>
                          <a:cs typeface="Assistant" pitchFamily="2" charset="-79"/>
                        </a:rPr>
                        <a:t> every 2 hours)</a:t>
                      </a:r>
                      <a:endParaRPr lang="en-US" sz="1400" b="0" i="0">
                        <a:solidFill>
                          <a:schemeClr val="tx1"/>
                        </a:solidFill>
                        <a:latin typeface="Assistant" pitchFamily="2" charset="-79"/>
                        <a:cs typeface="Assistant" pitchFamily="2" charset="-79"/>
                      </a:endParaRPr>
                    </a:p>
                  </a:txBody>
                  <a:tcPr marL="45720" marR="45720" marT="0" marB="0" anchor="ctr">
                    <a:lnT w="12700" cmpd="sng">
                      <a:noFill/>
                    </a:lnT>
                    <a:noFill/>
                  </a:tcPr>
                </a:tc>
                <a:tc>
                  <a:txBody>
                    <a:bodyPr/>
                    <a:lstStyle/>
                    <a:p>
                      <a:pPr algn="l"/>
                      <a:r>
                        <a:rPr lang="en-US" sz="1400" b="0" i="0">
                          <a:solidFill>
                            <a:schemeClr val="tx1"/>
                          </a:solidFill>
                          <a:latin typeface="Assistant" pitchFamily="2" charset="-79"/>
                          <a:cs typeface="Assistant" pitchFamily="2" charset="-79"/>
                        </a:rPr>
                        <a:t>CardiacSense</a:t>
                      </a:r>
                      <a:r>
                        <a:rPr lang="en-US" sz="1400" b="0" i="0" baseline="0">
                          <a:solidFill>
                            <a:schemeClr val="tx1"/>
                          </a:solidFill>
                          <a:latin typeface="Assistant" pitchFamily="2" charset="-79"/>
                          <a:cs typeface="Assistant" pitchFamily="2" charset="-79"/>
                        </a:rPr>
                        <a:t> medical watch performs continuous monitoring and has 4-day battery life</a:t>
                      </a:r>
                      <a:endParaRPr lang="en-US" sz="1400" b="0" i="0">
                        <a:solidFill>
                          <a:schemeClr val="tx1"/>
                        </a:solidFill>
                        <a:latin typeface="Assistant" pitchFamily="2" charset="-79"/>
                        <a:cs typeface="Assistant" pitchFamily="2" charset="-79"/>
                      </a:endParaRPr>
                    </a:p>
                  </a:txBody>
                  <a:tcPr marL="45720" marR="45720" marT="0" marB="0" anchor="ctr">
                    <a:lnT w="12700" cmpd="sng">
                      <a:noFill/>
                    </a:lnT>
                    <a:noFill/>
                  </a:tcPr>
                </a:tc>
                <a:extLst>
                  <a:ext uri="{0D108BD9-81ED-4DB2-BD59-A6C34878D82A}">
                    <a16:rowId xmlns:a16="http://schemas.microsoft.com/office/drawing/2014/main" val="2031431520"/>
                  </a:ext>
                </a:extLst>
              </a:tr>
              <a:tr h="493092">
                <a:tc>
                  <a:txBody>
                    <a:bodyPr/>
                    <a:lstStyle/>
                    <a:p>
                      <a:r>
                        <a:rPr lang="en-US" sz="1400" b="0" i="0">
                          <a:solidFill>
                            <a:schemeClr val="tx1"/>
                          </a:solidFill>
                          <a:latin typeface="Assistant" pitchFamily="2" charset="-79"/>
                          <a:cs typeface="Assistant" pitchFamily="2" charset="-79"/>
                        </a:rPr>
                        <a:t>Specificity for </a:t>
                      </a:r>
                    </a:p>
                    <a:p>
                      <a:r>
                        <a:rPr lang="en-US" sz="1400" b="0" i="0">
                          <a:solidFill>
                            <a:schemeClr val="tx1"/>
                          </a:solidFill>
                          <a:latin typeface="Assistant" pitchFamily="2" charset="-79"/>
                          <a:cs typeface="Assistant" pitchFamily="2" charset="-79"/>
                        </a:rPr>
                        <a:t>AF Detection</a:t>
                      </a:r>
                    </a:p>
                  </a:txBody>
                  <a:tcPr marL="45720" marR="45720" marT="0" marB="0" anchor="ctr">
                    <a:lnR w="12700" cap="flat" cmpd="sng" algn="ctr">
                      <a:solidFill>
                        <a:srgbClr val="C9E4FF"/>
                      </a:solidFill>
                      <a:prstDash val="solid"/>
                      <a:round/>
                      <a:headEnd type="none" w="med" len="med"/>
                      <a:tailEnd type="none" w="med" len="med"/>
                    </a:lnR>
                    <a:solidFill>
                      <a:srgbClr val="C9E4FF"/>
                    </a:solidFill>
                  </a:tcPr>
                </a:tc>
                <a:tc>
                  <a:txBody>
                    <a:bodyPr/>
                    <a:lstStyle/>
                    <a:p>
                      <a:pPr algn="ctr"/>
                      <a:r>
                        <a:rPr lang="en-US" sz="1400" b="1" i="0">
                          <a:latin typeface="Assistant" pitchFamily="2" charset="-79"/>
                          <a:cs typeface="Assistant" pitchFamily="2" charset="-79"/>
                        </a:rPr>
                        <a:t>99%</a:t>
                      </a:r>
                      <a:r>
                        <a:rPr lang="en-US" sz="1400" b="0" i="0">
                          <a:latin typeface="Assistant" pitchFamily="2" charset="-79"/>
                          <a:cs typeface="Assistant" pitchFamily="2" charset="-79"/>
                        </a:rPr>
                        <a:t> </a:t>
                      </a:r>
                      <a:r>
                        <a:rPr lang="en-US" sz="1400" b="0" i="0">
                          <a:solidFill>
                            <a:srgbClr val="39B54A"/>
                          </a:solidFill>
                          <a:latin typeface="Assistant" pitchFamily="2" charset="-79"/>
                          <a:cs typeface="Assistant" pitchFamily="2" charset="-79"/>
                        </a:rPr>
                        <a:t>(FDA threshold is</a:t>
                      </a:r>
                      <a:r>
                        <a:rPr lang="en-US" sz="1400" b="0" i="0" baseline="0">
                          <a:solidFill>
                            <a:srgbClr val="39B54A"/>
                          </a:solidFill>
                          <a:latin typeface="Assistant" pitchFamily="2" charset="-79"/>
                          <a:cs typeface="Assistant" pitchFamily="2" charset="-79"/>
                        </a:rPr>
                        <a:t> </a:t>
                      </a:r>
                      <a:r>
                        <a:rPr lang="en-US" sz="1400" b="0" i="0">
                          <a:solidFill>
                            <a:srgbClr val="39B54A"/>
                          </a:solidFill>
                          <a:latin typeface="Assistant" pitchFamily="2" charset="-79"/>
                          <a:cs typeface="Assistant" pitchFamily="2" charset="-79"/>
                        </a:rPr>
                        <a:t>≥95%)</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solidFill>
                      <a:srgbClr val="C9E4FF"/>
                    </a:solidFill>
                  </a:tcPr>
                </a:tc>
                <a:tc>
                  <a:txBody>
                    <a:bodyPr/>
                    <a:lstStyle/>
                    <a:p>
                      <a:pPr algn="ctr"/>
                      <a:r>
                        <a:rPr lang="en-US" sz="1400" b="0" i="0">
                          <a:solidFill>
                            <a:schemeClr val="tx1"/>
                          </a:solidFill>
                          <a:latin typeface="Assistant" pitchFamily="2" charset="-79"/>
                          <a:cs typeface="Assistant" pitchFamily="2" charset="-79"/>
                        </a:rPr>
                        <a:t>71%</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solidFill>
                      <a:srgbClr val="C9E4FF"/>
                    </a:solidFill>
                  </a:tcPr>
                </a:tc>
                <a:tc>
                  <a:txBody>
                    <a:bodyPr/>
                    <a:lstStyle/>
                    <a:p>
                      <a:pPr algn="l"/>
                      <a:r>
                        <a:rPr lang="en-US" sz="1400" b="0" i="0">
                          <a:solidFill>
                            <a:schemeClr val="tx1"/>
                          </a:solidFill>
                          <a:latin typeface="Assistant" pitchFamily="2" charset="-79"/>
                          <a:cs typeface="Assistant" pitchFamily="2" charset="-79"/>
                        </a:rPr>
                        <a:t>CardiacSense</a:t>
                      </a:r>
                      <a:r>
                        <a:rPr lang="en-US" sz="1400" b="0" i="0" baseline="0">
                          <a:solidFill>
                            <a:schemeClr val="tx1"/>
                          </a:solidFill>
                          <a:latin typeface="Assistant" pitchFamily="2" charset="-79"/>
                          <a:cs typeface="Assistant" pitchFamily="2" charset="-79"/>
                        </a:rPr>
                        <a:t> has demonstrated avoidance of false positives, key to consumer success</a:t>
                      </a:r>
                      <a:endParaRPr lang="en-US" sz="1400" b="0" i="0">
                        <a:solidFill>
                          <a:schemeClr val="tx1"/>
                        </a:solidFill>
                        <a:latin typeface="Assistant" pitchFamily="2" charset="-79"/>
                        <a:cs typeface="Assistant" pitchFamily="2" charset="-79"/>
                      </a:endParaRPr>
                    </a:p>
                  </a:txBody>
                  <a:tcPr marL="45720" marR="45720" marT="0" marB="0" anchor="ctr">
                    <a:lnL w="12700" cap="flat" cmpd="sng" algn="ctr">
                      <a:solidFill>
                        <a:srgbClr val="C9E4FF"/>
                      </a:solidFill>
                      <a:prstDash val="solid"/>
                      <a:round/>
                      <a:headEnd type="none" w="med" len="med"/>
                      <a:tailEnd type="none" w="med" len="med"/>
                    </a:lnL>
                    <a:solidFill>
                      <a:srgbClr val="C9E4FF"/>
                    </a:solidFill>
                  </a:tcPr>
                </a:tc>
                <a:extLst>
                  <a:ext uri="{0D108BD9-81ED-4DB2-BD59-A6C34878D82A}">
                    <a16:rowId xmlns:a16="http://schemas.microsoft.com/office/drawing/2014/main" val="2876754958"/>
                  </a:ext>
                </a:extLst>
              </a:tr>
              <a:tr h="493092">
                <a:tc>
                  <a:txBody>
                    <a:bodyPr/>
                    <a:lstStyle/>
                    <a:p>
                      <a:r>
                        <a:rPr lang="en-US" sz="1400" b="0" i="0">
                          <a:solidFill>
                            <a:schemeClr val="tx1"/>
                          </a:solidFill>
                          <a:latin typeface="Assistant" pitchFamily="2" charset="-79"/>
                          <a:cs typeface="Assistant" pitchFamily="2" charset="-79"/>
                        </a:rPr>
                        <a:t>Sensitivity for </a:t>
                      </a:r>
                    </a:p>
                    <a:p>
                      <a:r>
                        <a:rPr lang="en-US" sz="1400" b="0" i="0">
                          <a:solidFill>
                            <a:schemeClr val="tx1"/>
                          </a:solidFill>
                          <a:latin typeface="Assistant" pitchFamily="2" charset="-79"/>
                          <a:cs typeface="Assistant" pitchFamily="2" charset="-79"/>
                        </a:rPr>
                        <a:t>AF Detection</a:t>
                      </a:r>
                    </a:p>
                  </a:txBody>
                  <a:tcPr marL="45720" marR="45720" marT="0" marB="0" anchor="ctr">
                    <a:noFill/>
                  </a:tcPr>
                </a:tc>
                <a:tc>
                  <a:txBody>
                    <a:bodyPr/>
                    <a:lstStyle/>
                    <a:p>
                      <a:pPr algn="ctr"/>
                      <a:r>
                        <a:rPr lang="en-US" sz="1400" b="1" i="0">
                          <a:latin typeface="Assistant" pitchFamily="2" charset="-79"/>
                          <a:cs typeface="Assistant" pitchFamily="2" charset="-79"/>
                        </a:rPr>
                        <a:t>99%</a:t>
                      </a:r>
                      <a:r>
                        <a:rPr lang="en-US" sz="1400" b="0" i="0">
                          <a:latin typeface="Assistant" pitchFamily="2" charset="-79"/>
                          <a:cs typeface="Assistant" pitchFamily="2" charset="-79"/>
                        </a:rPr>
                        <a:t> </a:t>
                      </a:r>
                      <a:r>
                        <a:rPr lang="en-US" sz="1400" b="0" i="0">
                          <a:solidFill>
                            <a:srgbClr val="39B54A"/>
                          </a:solidFill>
                          <a:latin typeface="Assistant" pitchFamily="2" charset="-79"/>
                          <a:cs typeface="Assistant" pitchFamily="2" charset="-79"/>
                        </a:rPr>
                        <a:t>(FDA threshold is</a:t>
                      </a:r>
                      <a:r>
                        <a:rPr lang="en-US" sz="1400" b="0" i="0" baseline="0">
                          <a:solidFill>
                            <a:srgbClr val="39B54A"/>
                          </a:solidFill>
                          <a:latin typeface="Assistant" pitchFamily="2" charset="-79"/>
                          <a:cs typeface="Assistant" pitchFamily="2" charset="-79"/>
                        </a:rPr>
                        <a:t> </a:t>
                      </a:r>
                      <a:r>
                        <a:rPr lang="en-US" sz="1400" b="0" i="0">
                          <a:solidFill>
                            <a:srgbClr val="39B54A"/>
                          </a:solidFill>
                          <a:latin typeface="Assistant" pitchFamily="2" charset="-79"/>
                          <a:cs typeface="Assistant" pitchFamily="2" charset="-79"/>
                        </a:rPr>
                        <a:t>≥95%)</a:t>
                      </a:r>
                      <a:endParaRPr lang="en-US" sz="1400" b="0" i="0">
                        <a:latin typeface="Assistant" pitchFamily="2" charset="-79"/>
                        <a:cs typeface="Assistant" pitchFamily="2" charset="-79"/>
                      </a:endParaRPr>
                    </a:p>
                  </a:txBody>
                  <a:tcPr marL="45720" marR="45720" marT="0" marB="0" anchor="ctr">
                    <a:noFill/>
                  </a:tcPr>
                </a:tc>
                <a:tc>
                  <a:txBody>
                    <a:bodyPr/>
                    <a:lstStyle/>
                    <a:p>
                      <a:pPr algn="ctr"/>
                      <a:r>
                        <a:rPr lang="en-US" sz="1400" b="0" i="0">
                          <a:solidFill>
                            <a:schemeClr val="tx1"/>
                          </a:solidFill>
                          <a:latin typeface="Assistant" pitchFamily="2" charset="-79"/>
                          <a:cs typeface="Assistant" pitchFamily="2" charset="-79"/>
                        </a:rPr>
                        <a:t>79%</a:t>
                      </a:r>
                    </a:p>
                  </a:txBody>
                  <a:tcPr marL="45720" marR="45720" marT="0" marB="0" anchor="c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dirty="0">
                          <a:solidFill>
                            <a:schemeClr val="tx1"/>
                          </a:solidFill>
                          <a:latin typeface="Assistant" pitchFamily="2" charset="-79"/>
                          <a:cs typeface="Assistant" pitchFamily="2" charset="-79"/>
                        </a:rPr>
                        <a:t>CardiacSense</a:t>
                      </a:r>
                      <a:r>
                        <a:rPr lang="en-US" sz="1400" b="0" i="0" baseline="0" dirty="0">
                          <a:solidFill>
                            <a:schemeClr val="tx1"/>
                          </a:solidFill>
                          <a:latin typeface="Assistant" pitchFamily="2" charset="-79"/>
                          <a:cs typeface="Assistant" pitchFamily="2" charset="-79"/>
                        </a:rPr>
                        <a:t> has well surpassed FDA threshold levels and is best-in-class</a:t>
                      </a:r>
                      <a:endParaRPr lang="en-US" sz="1400" b="0" i="0" dirty="0">
                        <a:solidFill>
                          <a:schemeClr val="tx1"/>
                        </a:solidFill>
                        <a:latin typeface="Assistant" pitchFamily="2" charset="-79"/>
                        <a:cs typeface="Assistant" pitchFamily="2" charset="-79"/>
                      </a:endParaRPr>
                    </a:p>
                  </a:txBody>
                  <a:tcPr marL="45720" marR="45720" marT="0" marB="0" anchor="ctr">
                    <a:noFill/>
                  </a:tcPr>
                </a:tc>
                <a:extLst>
                  <a:ext uri="{0D108BD9-81ED-4DB2-BD59-A6C34878D82A}">
                    <a16:rowId xmlns:a16="http://schemas.microsoft.com/office/drawing/2014/main" val="3614809404"/>
                  </a:ext>
                </a:extLst>
              </a:tr>
            </a:tbl>
          </a:graphicData>
        </a:graphic>
      </p:graphicFrame>
      <p:sp>
        <p:nvSpPr>
          <p:cNvPr id="8" name="Slide Number Placeholder 1">
            <a:extLst>
              <a:ext uri="{FF2B5EF4-FFF2-40B4-BE49-F238E27FC236}">
                <a16:creationId xmlns:a16="http://schemas.microsoft.com/office/drawing/2014/main" id="{648983E4-A868-264E-9872-7C9F592F464A}"/>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25</a:t>
            </a:fld>
            <a:endParaRPr lang="en-GB"/>
          </a:p>
        </p:txBody>
      </p:sp>
      <p:sp>
        <p:nvSpPr>
          <p:cNvPr id="6" name="Rectangle 2">
            <a:extLst>
              <a:ext uri="{FF2B5EF4-FFF2-40B4-BE49-F238E27FC236}">
                <a16:creationId xmlns:a16="http://schemas.microsoft.com/office/drawing/2014/main" id="{B419E1FD-9C11-E44D-973D-DF51A1A2B428}"/>
              </a:ext>
            </a:extLst>
          </p:cNvPr>
          <p:cNvSpPr/>
          <p:nvPr/>
        </p:nvSpPr>
        <p:spPr>
          <a:xfrm>
            <a:off x="623392" y="548680"/>
            <a:ext cx="11154886"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a:solidFill>
                  <a:srgbClr val="2567D1"/>
                </a:solidFill>
                <a:latin typeface="Assistant" pitchFamily="2" charset="-79"/>
                <a:ea typeface="Roboto" panose="02000000000000000000" pitchFamily="2" charset="0"/>
                <a:cs typeface="Assistant" pitchFamily="2" charset="-79"/>
              </a:rPr>
              <a:t>Competition – Atrial Fibrillation (AF) Detection</a:t>
            </a:r>
            <a:endParaRPr kumimoji="0" lang="en-GB"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sp>
        <p:nvSpPr>
          <p:cNvPr id="7" name="TextBox 6">
            <a:extLst>
              <a:ext uri="{FF2B5EF4-FFF2-40B4-BE49-F238E27FC236}">
                <a16:creationId xmlns:a16="http://schemas.microsoft.com/office/drawing/2014/main" id="{87180D26-8F88-497E-A5BA-52865133CB65}"/>
              </a:ext>
            </a:extLst>
          </p:cNvPr>
          <p:cNvSpPr txBox="1"/>
          <p:nvPr/>
        </p:nvSpPr>
        <p:spPr>
          <a:xfrm>
            <a:off x="697632" y="5877272"/>
            <a:ext cx="9430816" cy="923330"/>
          </a:xfrm>
          <a:prstGeom prst="rect">
            <a:avLst/>
          </a:prstGeom>
          <a:noFill/>
        </p:spPr>
        <p:txBody>
          <a:bodyPr wrap="square">
            <a:spAutoFit/>
          </a:bodyPr>
          <a:lstStyle/>
          <a:p>
            <a:r>
              <a:rPr lang="en-US" b="1" dirty="0"/>
              <a:t>More recent studies by Mayo Clinic indicates Specificity of 15% for Leading Consumer Benchmark</a:t>
            </a:r>
            <a:endParaRPr lang="en-US" b="1" dirty="0">
              <a:hlinkClick r:id="rId3"/>
            </a:endParaRPr>
          </a:p>
          <a:p>
            <a:r>
              <a:rPr lang="en-US" dirty="0">
                <a:hlinkClick r:id="rId3"/>
              </a:rPr>
              <a:t>https://www.theverge.com/2020/10/1/21496813/apple-watch-heart-monitor-ekg-false-positive</a:t>
            </a:r>
            <a:endParaRPr lang="en-US" dirty="0"/>
          </a:p>
          <a:p>
            <a:endParaRPr lang="en-US" dirty="0"/>
          </a:p>
        </p:txBody>
      </p:sp>
    </p:spTree>
    <p:extLst>
      <p:ext uri="{BB962C8B-B14F-4D97-AF65-F5344CB8AC3E}">
        <p14:creationId xmlns:p14="http://schemas.microsoft.com/office/powerpoint/2010/main" val="36191053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Rectangle 8">
            <a:extLst>
              <a:ext uri="{FF2B5EF4-FFF2-40B4-BE49-F238E27FC236}">
                <a16:creationId xmlns:a16="http://schemas.microsoft.com/office/drawing/2014/main" id="{B47DE8A5-28D1-42F9-B4CC-5D2963B736BE}"/>
              </a:ext>
            </a:extLst>
          </p:cNvPr>
          <p:cNvSpPr/>
          <p:nvPr/>
        </p:nvSpPr>
        <p:spPr>
          <a:xfrm>
            <a:off x="-1345" y="12606"/>
            <a:ext cx="2594624"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5E02493A-4273-4629-8974-91DE9D49F4BD}"/>
              </a:ext>
            </a:extLst>
          </p:cNvPr>
          <p:cNvSpPr/>
          <p:nvPr/>
        </p:nvSpPr>
        <p:spPr>
          <a:xfrm>
            <a:off x="9019782" y="5436297"/>
            <a:ext cx="1094542" cy="8392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 name="Rectangle 1">
            <a:extLst>
              <a:ext uri="{FF2B5EF4-FFF2-40B4-BE49-F238E27FC236}">
                <a16:creationId xmlns:a16="http://schemas.microsoft.com/office/drawing/2014/main" id="{7FF58B56-91CA-4D70-B886-565F99A1F71F}"/>
              </a:ext>
            </a:extLst>
          </p:cNvPr>
          <p:cNvSpPr/>
          <p:nvPr/>
        </p:nvSpPr>
        <p:spPr>
          <a:xfrm>
            <a:off x="301837" y="3645024"/>
            <a:ext cx="1905731" cy="2062103"/>
          </a:xfrm>
          <a:prstGeom prst="rect">
            <a:avLst/>
          </a:prstGeom>
        </p:spPr>
        <p:txBody>
          <a:bodyPr wrap="square">
            <a:spAutoFit/>
          </a:bodyPr>
          <a:lstStyle/>
          <a:p>
            <a:r>
              <a:rPr lang="en-US" sz="1600">
                <a:solidFill>
                  <a:schemeClr val="bg1">
                    <a:lumMod val="85000"/>
                  </a:schemeClr>
                </a:solidFill>
                <a:latin typeface="Assistant Light" panose="00000400000000000000" pitchFamily="2" charset="-79"/>
                <a:ea typeface="Calibri" panose="020F0502020204030204" pitchFamily="34" charset="0"/>
                <a:cs typeface="Assistant Light" panose="00000400000000000000" pitchFamily="2" charset="-79"/>
              </a:rPr>
              <a:t>Patient Big Data &amp; AI Analytics</a:t>
            </a:r>
            <a:r>
              <a:rPr lang="en-US" sz="1600">
                <a:solidFill>
                  <a:schemeClr val="bg1">
                    <a:lumMod val="85000"/>
                  </a:schemeClr>
                </a:solidFill>
                <a:latin typeface="Assistant Light" panose="00000400000000000000" pitchFamily="2" charset="-79"/>
                <a:ea typeface="Times New Roman" panose="02020603050405020304" pitchFamily="18" charset="0"/>
                <a:cs typeface="Assistant Light" panose="00000400000000000000" pitchFamily="2" charset="-79"/>
              </a:rPr>
              <a:t> for early detection of critical events through digital health applications such as Google Fit and Apple HealthKit</a:t>
            </a:r>
            <a:endParaRPr lang="en-GB" sz="1600">
              <a:solidFill>
                <a:schemeClr val="bg1">
                  <a:lumMod val="85000"/>
                </a:schemeClr>
              </a:solidFill>
              <a:latin typeface="Assistant Light" panose="00000400000000000000" pitchFamily="2" charset="-79"/>
              <a:cs typeface="Assistant Light" panose="00000400000000000000" pitchFamily="2" charset="-79"/>
            </a:endParaRPr>
          </a:p>
        </p:txBody>
      </p:sp>
      <p:grpSp>
        <p:nvGrpSpPr>
          <p:cNvPr id="12" name="Group 11">
            <a:extLst>
              <a:ext uri="{FF2B5EF4-FFF2-40B4-BE49-F238E27FC236}">
                <a16:creationId xmlns:a16="http://schemas.microsoft.com/office/drawing/2014/main" id="{1FBFEE99-1601-4A4B-A9B0-5E7DE6AF6B3F}"/>
              </a:ext>
            </a:extLst>
          </p:cNvPr>
          <p:cNvGrpSpPr/>
          <p:nvPr/>
        </p:nvGrpSpPr>
        <p:grpSpPr>
          <a:xfrm>
            <a:off x="6806311" y="2300536"/>
            <a:ext cx="2064322" cy="2210728"/>
            <a:chOff x="3280721" y="2300536"/>
            <a:chExt cx="2064322" cy="2210728"/>
          </a:xfrm>
        </p:grpSpPr>
        <p:pic>
          <p:nvPicPr>
            <p:cNvPr id="184" name="Graphic 183">
              <a:extLst>
                <a:ext uri="{FF2B5EF4-FFF2-40B4-BE49-F238E27FC236}">
                  <a16:creationId xmlns:a16="http://schemas.microsoft.com/office/drawing/2014/main" id="{904FC0A0-3442-488D-B841-299452C6AE9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80721" y="2300536"/>
              <a:ext cx="2064322" cy="2064322"/>
            </a:xfrm>
            <a:prstGeom prst="rect">
              <a:avLst/>
            </a:prstGeom>
          </p:spPr>
        </p:pic>
        <p:grpSp>
          <p:nvGrpSpPr>
            <p:cNvPr id="185" name="Group 184">
              <a:extLst>
                <a:ext uri="{FF2B5EF4-FFF2-40B4-BE49-F238E27FC236}">
                  <a16:creationId xmlns:a16="http://schemas.microsoft.com/office/drawing/2014/main" id="{956BE3D8-CEA3-4DE3-BF61-778914C8D600}"/>
                </a:ext>
              </a:extLst>
            </p:cNvPr>
            <p:cNvGrpSpPr/>
            <p:nvPr/>
          </p:nvGrpSpPr>
          <p:grpSpPr>
            <a:xfrm>
              <a:off x="3962893" y="3133392"/>
              <a:ext cx="692521" cy="695408"/>
              <a:chOff x="5527675" y="2855913"/>
              <a:chExt cx="1141413" cy="1146175"/>
            </a:xfrm>
            <a:solidFill>
              <a:srgbClr val="2567D1"/>
            </a:solidFill>
          </p:grpSpPr>
          <p:sp>
            <p:nvSpPr>
              <p:cNvPr id="261" name="Freeform 5">
                <a:extLst>
                  <a:ext uri="{FF2B5EF4-FFF2-40B4-BE49-F238E27FC236}">
                    <a16:creationId xmlns:a16="http://schemas.microsoft.com/office/drawing/2014/main" id="{57D0F4EA-CA4B-4E8E-A983-303FFB935F98}"/>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2" name="Freeform 6">
                <a:extLst>
                  <a:ext uri="{FF2B5EF4-FFF2-40B4-BE49-F238E27FC236}">
                    <a16:creationId xmlns:a16="http://schemas.microsoft.com/office/drawing/2014/main" id="{97401C65-3D42-414F-B6EA-17AD9B1FCBA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3" name="Freeform 7">
                <a:extLst>
                  <a:ext uri="{FF2B5EF4-FFF2-40B4-BE49-F238E27FC236}">
                    <a16:creationId xmlns:a16="http://schemas.microsoft.com/office/drawing/2014/main" id="{501A3943-D2E1-41FB-9853-FF6DC73B1FDE}"/>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4" name="Freeform 8">
                <a:extLst>
                  <a:ext uri="{FF2B5EF4-FFF2-40B4-BE49-F238E27FC236}">
                    <a16:creationId xmlns:a16="http://schemas.microsoft.com/office/drawing/2014/main" id="{AA2751A8-CCAB-4FBC-A131-D2A579FF2BF1}"/>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5" name="Freeform 9">
                <a:extLst>
                  <a:ext uri="{FF2B5EF4-FFF2-40B4-BE49-F238E27FC236}">
                    <a16:creationId xmlns:a16="http://schemas.microsoft.com/office/drawing/2014/main" id="{24227E2E-BA15-4CB1-AF60-CE89B4227C46}"/>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6" name="Freeform 10">
                <a:extLst>
                  <a:ext uri="{FF2B5EF4-FFF2-40B4-BE49-F238E27FC236}">
                    <a16:creationId xmlns:a16="http://schemas.microsoft.com/office/drawing/2014/main" id="{430D060C-E2EB-4837-B549-A2C65004D761}"/>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7" name="Freeform 11">
                <a:extLst>
                  <a:ext uri="{FF2B5EF4-FFF2-40B4-BE49-F238E27FC236}">
                    <a16:creationId xmlns:a16="http://schemas.microsoft.com/office/drawing/2014/main" id="{482DA153-6EEB-4146-9F63-2A80ACB09A63}"/>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8" name="Freeform 12">
                <a:extLst>
                  <a:ext uri="{FF2B5EF4-FFF2-40B4-BE49-F238E27FC236}">
                    <a16:creationId xmlns:a16="http://schemas.microsoft.com/office/drawing/2014/main" id="{9A31DF05-909C-4C3A-8368-4966EDB06D6A}"/>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9" name="Freeform 13">
                <a:extLst>
                  <a:ext uri="{FF2B5EF4-FFF2-40B4-BE49-F238E27FC236}">
                    <a16:creationId xmlns:a16="http://schemas.microsoft.com/office/drawing/2014/main" id="{87063070-5A01-466C-B1AE-839F1398C5B7}"/>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0" name="Freeform 14">
                <a:extLst>
                  <a:ext uri="{FF2B5EF4-FFF2-40B4-BE49-F238E27FC236}">
                    <a16:creationId xmlns:a16="http://schemas.microsoft.com/office/drawing/2014/main" id="{1EF5B809-BE63-4D11-BBEE-FA8B89C477A2}"/>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1" name="Freeform 15">
                <a:extLst>
                  <a:ext uri="{FF2B5EF4-FFF2-40B4-BE49-F238E27FC236}">
                    <a16:creationId xmlns:a16="http://schemas.microsoft.com/office/drawing/2014/main" id="{1EA74647-BDFC-4458-B661-B136626369DA}"/>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2" name="Freeform 16">
                <a:extLst>
                  <a:ext uri="{FF2B5EF4-FFF2-40B4-BE49-F238E27FC236}">
                    <a16:creationId xmlns:a16="http://schemas.microsoft.com/office/drawing/2014/main" id="{BB6E6831-53DB-457A-BC9B-06F59196FA86}"/>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3" name="Freeform 17">
                <a:extLst>
                  <a:ext uri="{FF2B5EF4-FFF2-40B4-BE49-F238E27FC236}">
                    <a16:creationId xmlns:a16="http://schemas.microsoft.com/office/drawing/2014/main" id="{B0C904B8-2DDC-4F86-B010-4C5251C59139}"/>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4" name="Freeform 18">
                <a:extLst>
                  <a:ext uri="{FF2B5EF4-FFF2-40B4-BE49-F238E27FC236}">
                    <a16:creationId xmlns:a16="http://schemas.microsoft.com/office/drawing/2014/main" id="{9FD44941-6301-4088-83D4-848DFEB9BE5D}"/>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5" name="Freeform 19">
                <a:extLst>
                  <a:ext uri="{FF2B5EF4-FFF2-40B4-BE49-F238E27FC236}">
                    <a16:creationId xmlns:a16="http://schemas.microsoft.com/office/drawing/2014/main" id="{E68BE1BC-721F-4C88-85CD-46F7DF48FAF1}"/>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6" name="Freeform 20">
                <a:extLst>
                  <a:ext uri="{FF2B5EF4-FFF2-40B4-BE49-F238E27FC236}">
                    <a16:creationId xmlns:a16="http://schemas.microsoft.com/office/drawing/2014/main" id="{BE166589-D0AC-45FA-B581-3AC89C617510}"/>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7" name="Freeform 21">
                <a:extLst>
                  <a:ext uri="{FF2B5EF4-FFF2-40B4-BE49-F238E27FC236}">
                    <a16:creationId xmlns:a16="http://schemas.microsoft.com/office/drawing/2014/main" id="{F24EA059-DFDC-4E67-8C22-4B7B5269F949}"/>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8" name="Freeform 22">
                <a:extLst>
                  <a:ext uri="{FF2B5EF4-FFF2-40B4-BE49-F238E27FC236}">
                    <a16:creationId xmlns:a16="http://schemas.microsoft.com/office/drawing/2014/main" id="{53E06D58-55EA-43EF-B047-435DEB412A35}"/>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9" name="Freeform 23">
                <a:extLst>
                  <a:ext uri="{FF2B5EF4-FFF2-40B4-BE49-F238E27FC236}">
                    <a16:creationId xmlns:a16="http://schemas.microsoft.com/office/drawing/2014/main" id="{0EF197D4-0EE4-4EFB-98F4-4F75D06E1EF6}"/>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0" name="Freeform 24">
                <a:extLst>
                  <a:ext uri="{FF2B5EF4-FFF2-40B4-BE49-F238E27FC236}">
                    <a16:creationId xmlns:a16="http://schemas.microsoft.com/office/drawing/2014/main" id="{ABB45066-BACE-45D2-8594-AC1B1D52F279}"/>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1" name="Freeform 25">
                <a:extLst>
                  <a:ext uri="{FF2B5EF4-FFF2-40B4-BE49-F238E27FC236}">
                    <a16:creationId xmlns:a16="http://schemas.microsoft.com/office/drawing/2014/main" id="{A4792702-072B-4150-9159-DF56365E3B3C}"/>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2" name="Freeform 26">
                <a:extLst>
                  <a:ext uri="{FF2B5EF4-FFF2-40B4-BE49-F238E27FC236}">
                    <a16:creationId xmlns:a16="http://schemas.microsoft.com/office/drawing/2014/main" id="{A3257E38-F45A-4A2E-81CD-E09D0A96AF6B}"/>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3" name="Freeform 27">
                <a:extLst>
                  <a:ext uri="{FF2B5EF4-FFF2-40B4-BE49-F238E27FC236}">
                    <a16:creationId xmlns:a16="http://schemas.microsoft.com/office/drawing/2014/main" id="{4EAB453A-B0D1-4785-9A84-85C904C39982}"/>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4" name="Freeform 28">
                <a:extLst>
                  <a:ext uri="{FF2B5EF4-FFF2-40B4-BE49-F238E27FC236}">
                    <a16:creationId xmlns:a16="http://schemas.microsoft.com/office/drawing/2014/main" id="{CEBC559A-8533-4EC1-A8A0-0FC94372A437}"/>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5" name="Freeform 30">
                <a:extLst>
                  <a:ext uri="{FF2B5EF4-FFF2-40B4-BE49-F238E27FC236}">
                    <a16:creationId xmlns:a16="http://schemas.microsoft.com/office/drawing/2014/main" id="{F3317212-420F-4C72-94AB-2E9E8E9A4B8B}"/>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pic>
            <p:nvPicPr>
              <p:cNvPr id="286" name="Graphic 4">
                <a:extLst>
                  <a:ext uri="{FF2B5EF4-FFF2-40B4-BE49-F238E27FC236}">
                    <a16:creationId xmlns:a16="http://schemas.microsoft.com/office/drawing/2014/main" id="{A2C7FA53-F4FF-41C0-99A5-A5D1DBB652E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507" y="3350417"/>
                <a:ext cx="210986" cy="195262"/>
              </a:xfrm>
              <a:prstGeom prst="rect">
                <a:avLst/>
              </a:prstGeom>
            </p:spPr>
          </p:pic>
        </p:grpSp>
        <p:sp>
          <p:nvSpPr>
            <p:cNvPr id="195" name="TextBox 194">
              <a:extLst>
                <a:ext uri="{FF2B5EF4-FFF2-40B4-BE49-F238E27FC236}">
                  <a16:creationId xmlns:a16="http://schemas.microsoft.com/office/drawing/2014/main" id="{35994D78-F4C7-4EA9-A383-BA803BA35639}"/>
                </a:ext>
              </a:extLst>
            </p:cNvPr>
            <p:cNvSpPr txBox="1"/>
            <p:nvPr/>
          </p:nvSpPr>
          <p:spPr>
            <a:xfrm>
              <a:off x="3679714" y="3988044"/>
              <a:ext cx="1264874" cy="523220"/>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400">
                  <a:latin typeface="Assistant" pitchFamily="2" charset="-79"/>
                  <a:cs typeface="Assistant" pitchFamily="2" charset="-79"/>
                </a:rPr>
                <a:t>CardiacSense Cloud</a:t>
              </a:r>
            </a:p>
          </p:txBody>
        </p:sp>
      </p:grpSp>
      <p:grpSp>
        <p:nvGrpSpPr>
          <p:cNvPr id="28" name="Group 27">
            <a:extLst>
              <a:ext uri="{FF2B5EF4-FFF2-40B4-BE49-F238E27FC236}">
                <a16:creationId xmlns:a16="http://schemas.microsoft.com/office/drawing/2014/main" id="{6F69AA94-D1E6-44E5-9D8C-96BA3BE23ECD}"/>
              </a:ext>
            </a:extLst>
          </p:cNvPr>
          <p:cNvGrpSpPr/>
          <p:nvPr/>
        </p:nvGrpSpPr>
        <p:grpSpPr>
          <a:xfrm flipH="1">
            <a:off x="5386145" y="1261569"/>
            <a:ext cx="1879897" cy="4639512"/>
            <a:chOff x="4827719" y="1261569"/>
            <a:chExt cx="1879897" cy="4639512"/>
          </a:xfrm>
        </p:grpSpPr>
        <p:grpSp>
          <p:nvGrpSpPr>
            <p:cNvPr id="18" name="Group 17">
              <a:extLst>
                <a:ext uri="{FF2B5EF4-FFF2-40B4-BE49-F238E27FC236}">
                  <a16:creationId xmlns:a16="http://schemas.microsoft.com/office/drawing/2014/main" id="{6350362F-BC05-474A-B41F-2EB33E3562F3}"/>
                </a:ext>
              </a:extLst>
            </p:cNvPr>
            <p:cNvGrpSpPr/>
            <p:nvPr/>
          </p:nvGrpSpPr>
          <p:grpSpPr>
            <a:xfrm>
              <a:off x="4827719" y="3668310"/>
              <a:ext cx="1674098" cy="2232771"/>
              <a:chOff x="4827719" y="3668310"/>
              <a:chExt cx="1674098" cy="2232771"/>
            </a:xfrm>
          </p:grpSpPr>
          <p:cxnSp>
            <p:nvCxnSpPr>
              <p:cNvPr id="199" name="Elbow Connector 182">
                <a:extLst>
                  <a:ext uri="{FF2B5EF4-FFF2-40B4-BE49-F238E27FC236}">
                    <a16:creationId xmlns:a16="http://schemas.microsoft.com/office/drawing/2014/main" id="{EB162349-8D21-415E-956A-0DB1E41B91E1}"/>
                  </a:ext>
                </a:extLst>
              </p:cNvPr>
              <p:cNvCxnSpPr>
                <a:cxnSpLocks/>
              </p:cNvCxnSpPr>
              <p:nvPr/>
            </p:nvCxnSpPr>
            <p:spPr>
              <a:xfrm rot="16200000" flipH="1">
                <a:off x="4761897" y="3734132"/>
                <a:ext cx="1753901" cy="1622257"/>
              </a:xfrm>
              <a:prstGeom prst="bentConnector2">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90290E36-5168-410E-82F0-F3A9A3805ADE}"/>
                  </a:ext>
                </a:extLst>
              </p:cNvPr>
              <p:cNvGrpSpPr/>
              <p:nvPr/>
            </p:nvGrpSpPr>
            <p:grpSpPr>
              <a:xfrm>
                <a:off x="5061657" y="5197266"/>
                <a:ext cx="1440160" cy="703815"/>
                <a:chOff x="5061657" y="5197266"/>
                <a:chExt cx="1440160" cy="703815"/>
              </a:xfrm>
            </p:grpSpPr>
            <p:grpSp>
              <p:nvGrpSpPr>
                <p:cNvPr id="201" name="Group 200">
                  <a:extLst>
                    <a:ext uri="{FF2B5EF4-FFF2-40B4-BE49-F238E27FC236}">
                      <a16:creationId xmlns:a16="http://schemas.microsoft.com/office/drawing/2014/main" id="{2D10E844-DA8F-4972-AC3E-0757C1FAEED2}"/>
                    </a:ext>
                  </a:extLst>
                </p:cNvPr>
                <p:cNvGrpSpPr/>
                <p:nvPr/>
              </p:nvGrpSpPr>
              <p:grpSpPr>
                <a:xfrm>
                  <a:off x="5570139" y="5197266"/>
                  <a:ext cx="449889" cy="449889"/>
                  <a:chOff x="6128939" y="5007365"/>
                  <a:chExt cx="449889" cy="449889"/>
                </a:xfrm>
              </p:grpSpPr>
              <p:sp>
                <p:nvSpPr>
                  <p:cNvPr id="255" name="Oval 254">
                    <a:extLst>
                      <a:ext uri="{FF2B5EF4-FFF2-40B4-BE49-F238E27FC236}">
                        <a16:creationId xmlns:a16="http://schemas.microsoft.com/office/drawing/2014/main" id="{CF7BE1B1-0615-4BCC-A851-FC28F7554BB9}"/>
                      </a:ext>
                    </a:extLst>
                  </p:cNvPr>
                  <p:cNvSpPr/>
                  <p:nvPr/>
                </p:nvSpPr>
                <p:spPr>
                  <a:xfrm>
                    <a:off x="6128939" y="5007365"/>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6" name="Graphic 255">
                    <a:extLst>
                      <a:ext uri="{FF2B5EF4-FFF2-40B4-BE49-F238E27FC236}">
                        <a16:creationId xmlns:a16="http://schemas.microsoft.com/office/drawing/2014/main" id="{F0B61A28-B330-494E-B313-6CD134EFE52C}"/>
                      </a:ext>
                    </a:extLst>
                  </p:cNvPr>
                  <p:cNvPicPr>
                    <a:picLocks noChangeAspect="1"/>
                  </p:cNvPicPr>
                  <p:nvPr/>
                </p:nvPicPr>
                <p:blipFill>
                  <a:blip r:embed="rId6">
                    <a:lum bright="75000"/>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191883" y="5070309"/>
                    <a:ext cx="324000" cy="324000"/>
                  </a:xfrm>
                  <a:prstGeom prst="rect">
                    <a:avLst/>
                  </a:prstGeom>
                </p:spPr>
              </p:pic>
            </p:grpSp>
            <p:sp>
              <p:nvSpPr>
                <p:cNvPr id="207" name="Rectangle 206">
                  <a:extLst>
                    <a:ext uri="{FF2B5EF4-FFF2-40B4-BE49-F238E27FC236}">
                      <a16:creationId xmlns:a16="http://schemas.microsoft.com/office/drawing/2014/main" id="{C5708EE1-8169-4413-9F49-88C803095D27}"/>
                    </a:ext>
                  </a:extLst>
                </p:cNvPr>
                <p:cNvSpPr/>
                <p:nvPr/>
              </p:nvSpPr>
              <p:spPr>
                <a:xfrm>
                  <a:off x="5061657" y="5624082"/>
                  <a:ext cx="1440160" cy="276999"/>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(all raw data)</a:t>
                  </a:r>
                </a:p>
              </p:txBody>
            </p:sp>
          </p:grpSp>
        </p:grpSp>
        <p:grpSp>
          <p:nvGrpSpPr>
            <p:cNvPr id="19" name="Group 18">
              <a:extLst>
                <a:ext uri="{FF2B5EF4-FFF2-40B4-BE49-F238E27FC236}">
                  <a16:creationId xmlns:a16="http://schemas.microsoft.com/office/drawing/2014/main" id="{3D2E5C26-A7BF-4866-AD60-6E13961BE6D0}"/>
                </a:ext>
              </a:extLst>
            </p:cNvPr>
            <p:cNvGrpSpPr/>
            <p:nvPr/>
          </p:nvGrpSpPr>
          <p:grpSpPr>
            <a:xfrm>
              <a:off x="4827719" y="1261569"/>
              <a:ext cx="1879897" cy="1871822"/>
              <a:chOff x="4827719" y="1261569"/>
              <a:chExt cx="1879897" cy="1871822"/>
            </a:xfrm>
          </p:grpSpPr>
          <p:cxnSp>
            <p:nvCxnSpPr>
              <p:cNvPr id="198" name="Elbow Connector 181">
                <a:extLst>
                  <a:ext uri="{FF2B5EF4-FFF2-40B4-BE49-F238E27FC236}">
                    <a16:creationId xmlns:a16="http://schemas.microsoft.com/office/drawing/2014/main" id="{50B09EB8-F752-460C-BC64-403EFE0E6CB6}"/>
                  </a:ext>
                </a:extLst>
              </p:cNvPr>
              <p:cNvCxnSpPr>
                <a:cxnSpLocks/>
              </p:cNvCxnSpPr>
              <p:nvPr/>
            </p:nvCxnSpPr>
            <p:spPr>
              <a:xfrm rot="5400000" flipH="1" flipV="1">
                <a:off x="4816941" y="1499724"/>
                <a:ext cx="1644445" cy="1622890"/>
              </a:xfrm>
              <a:prstGeom prst="bentConnector2">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B11C8E48-8BF7-43FB-A967-01B310FE8CBC}"/>
                  </a:ext>
                </a:extLst>
              </p:cNvPr>
              <p:cNvGrpSpPr/>
              <p:nvPr/>
            </p:nvGrpSpPr>
            <p:grpSpPr>
              <a:xfrm>
                <a:off x="4917641" y="1261569"/>
                <a:ext cx="1789975" cy="1270236"/>
                <a:chOff x="4917641" y="1261569"/>
                <a:chExt cx="1789975" cy="1270236"/>
              </a:xfrm>
            </p:grpSpPr>
            <p:grpSp>
              <p:nvGrpSpPr>
                <p:cNvPr id="200" name="Group 199">
                  <a:extLst>
                    <a:ext uri="{FF2B5EF4-FFF2-40B4-BE49-F238E27FC236}">
                      <a16:creationId xmlns:a16="http://schemas.microsoft.com/office/drawing/2014/main" id="{926293CD-B90D-41FB-A2B7-CBBD86DF40C0}"/>
                    </a:ext>
                  </a:extLst>
                </p:cNvPr>
                <p:cNvGrpSpPr/>
                <p:nvPr/>
              </p:nvGrpSpPr>
              <p:grpSpPr>
                <a:xfrm>
                  <a:off x="5570139" y="1261569"/>
                  <a:ext cx="449889" cy="449889"/>
                  <a:chOff x="6128939" y="1071668"/>
                  <a:chExt cx="449889" cy="449889"/>
                </a:xfrm>
              </p:grpSpPr>
              <p:sp>
                <p:nvSpPr>
                  <p:cNvPr id="257" name="Oval 256">
                    <a:extLst>
                      <a:ext uri="{FF2B5EF4-FFF2-40B4-BE49-F238E27FC236}">
                        <a16:creationId xmlns:a16="http://schemas.microsoft.com/office/drawing/2014/main" id="{A02FF48A-4493-4ED0-8303-4A9B241ADB8D}"/>
                      </a:ext>
                    </a:extLst>
                  </p:cNvPr>
                  <p:cNvSpPr/>
                  <p:nvPr/>
                </p:nvSpPr>
                <p:spPr>
                  <a:xfrm>
                    <a:off x="6128939" y="1071668"/>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8" name="Graphic 257">
                    <a:extLst>
                      <a:ext uri="{FF2B5EF4-FFF2-40B4-BE49-F238E27FC236}">
                        <a16:creationId xmlns:a16="http://schemas.microsoft.com/office/drawing/2014/main" id="{C3B0F205-FE04-4CE4-9313-D138DEB82036}"/>
                      </a:ext>
                    </a:extLst>
                  </p:cNvPr>
                  <p:cNvPicPr>
                    <a:picLocks/>
                  </p:cNvPicPr>
                  <p:nvPr/>
                </p:nvPicPr>
                <p:blipFill>
                  <a:blip r:embed="rId8">
                    <a:lum bright="75000"/>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196981" y="1152612"/>
                    <a:ext cx="313804" cy="288000"/>
                  </a:xfrm>
                  <a:prstGeom prst="rect">
                    <a:avLst/>
                  </a:prstGeom>
                </p:spPr>
              </p:pic>
            </p:grpSp>
            <p:sp>
              <p:nvSpPr>
                <p:cNvPr id="210" name="Rectangle 209">
                  <a:extLst>
                    <a:ext uri="{FF2B5EF4-FFF2-40B4-BE49-F238E27FC236}">
                      <a16:creationId xmlns:a16="http://schemas.microsoft.com/office/drawing/2014/main" id="{69A2199B-5F3C-4B08-AF19-338DCC3FE728}"/>
                    </a:ext>
                  </a:extLst>
                </p:cNvPr>
                <p:cNvSpPr/>
                <p:nvPr/>
              </p:nvSpPr>
              <p:spPr>
                <a:xfrm>
                  <a:off x="4917641" y="1700808"/>
                  <a:ext cx="1789975" cy="830997"/>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Instantaneous real-time data in case of event detection, and continuous processed data</a:t>
                  </a:r>
                </a:p>
              </p:txBody>
            </p:sp>
          </p:grpSp>
        </p:grpSp>
      </p:grpSp>
      <p:grpSp>
        <p:nvGrpSpPr>
          <p:cNvPr id="21" name="Group 20">
            <a:extLst>
              <a:ext uri="{FF2B5EF4-FFF2-40B4-BE49-F238E27FC236}">
                <a16:creationId xmlns:a16="http://schemas.microsoft.com/office/drawing/2014/main" id="{D18D190D-B469-4BB6-8071-214062237785}"/>
              </a:ext>
            </a:extLst>
          </p:cNvPr>
          <p:cNvGrpSpPr/>
          <p:nvPr/>
        </p:nvGrpSpPr>
        <p:grpSpPr>
          <a:xfrm flipH="1">
            <a:off x="5344571" y="582459"/>
            <a:ext cx="2918617" cy="2402305"/>
            <a:chOff x="3911502" y="582459"/>
            <a:chExt cx="2918617" cy="2402305"/>
          </a:xfrm>
        </p:grpSpPr>
        <p:cxnSp>
          <p:nvCxnSpPr>
            <p:cNvPr id="213" name="Elbow Connector 224">
              <a:extLst>
                <a:ext uri="{FF2B5EF4-FFF2-40B4-BE49-F238E27FC236}">
                  <a16:creationId xmlns:a16="http://schemas.microsoft.com/office/drawing/2014/main" id="{4096D121-3A96-4856-879F-4C71CDE91C9F}"/>
                </a:ext>
              </a:extLst>
            </p:cNvPr>
            <p:cNvCxnSpPr>
              <a:cxnSpLocks/>
            </p:cNvCxnSpPr>
            <p:nvPr/>
          </p:nvCxnSpPr>
          <p:spPr>
            <a:xfrm flipV="1">
              <a:off x="4320901" y="919485"/>
              <a:ext cx="2509218" cy="2065279"/>
            </a:xfrm>
            <a:prstGeom prst="bentConnector3">
              <a:avLst>
                <a:gd name="adj1" fmla="val 268"/>
              </a:avLst>
            </a:prstGeom>
            <a:ln w="3175">
              <a:solidFill>
                <a:schemeClr val="tx1">
                  <a:lumMod val="85000"/>
                  <a:lumOff val="15000"/>
                </a:schemeClr>
              </a:solidFill>
              <a:prstDash val="sysDash"/>
              <a:headEnd type="none"/>
              <a:tailEnd type="stealth" w="lg" len="med"/>
            </a:ln>
          </p:spPr>
          <p:style>
            <a:lnRef idx="1">
              <a:schemeClr val="accent1"/>
            </a:lnRef>
            <a:fillRef idx="0">
              <a:schemeClr val="accent1"/>
            </a:fillRef>
            <a:effectRef idx="0">
              <a:schemeClr val="accent1"/>
            </a:effectRef>
            <a:fontRef idx="minor">
              <a:schemeClr val="tx1"/>
            </a:fontRef>
          </p:style>
        </p:cxnSp>
        <p:sp>
          <p:nvSpPr>
            <p:cNvPr id="214" name="Rectangle 213">
              <a:extLst>
                <a:ext uri="{FF2B5EF4-FFF2-40B4-BE49-F238E27FC236}">
                  <a16:creationId xmlns:a16="http://schemas.microsoft.com/office/drawing/2014/main" id="{D01F8EA9-5B51-4A90-A0C9-A21F4CED9F09}"/>
                </a:ext>
              </a:extLst>
            </p:cNvPr>
            <p:cNvSpPr/>
            <p:nvPr/>
          </p:nvSpPr>
          <p:spPr>
            <a:xfrm>
              <a:off x="4020683" y="582459"/>
              <a:ext cx="561530" cy="1048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15" name="TextBox 214">
              <a:extLst>
                <a:ext uri="{FF2B5EF4-FFF2-40B4-BE49-F238E27FC236}">
                  <a16:creationId xmlns:a16="http://schemas.microsoft.com/office/drawing/2014/main" id="{D19AB87B-0B3E-4D03-BA79-D9B10487C028}"/>
                </a:ext>
              </a:extLst>
            </p:cNvPr>
            <p:cNvSpPr txBox="1"/>
            <p:nvPr/>
          </p:nvSpPr>
          <p:spPr>
            <a:xfrm>
              <a:off x="3911502" y="1199389"/>
              <a:ext cx="769296" cy="461665"/>
            </a:xfrm>
            <a:prstGeom prst="rect">
              <a:avLst/>
            </a:prstGeom>
            <a:noFill/>
          </p:spPr>
          <p:txBody>
            <a:bodyPr wrap="square" rtlCol="0">
              <a:spAutoFit/>
            </a:bodyPr>
            <a:lstStyle/>
            <a:p>
              <a:pPr algn="ctr"/>
              <a:r>
                <a:rPr lang="en-US" sz="1200" b="1">
                  <a:latin typeface="Assistant ExtraLight" pitchFamily="2" charset="-79"/>
                  <a:cs typeface="Assistant ExtraLight" pitchFamily="2" charset="-79"/>
                </a:rPr>
                <a:t>Patient reports</a:t>
              </a:r>
            </a:p>
          </p:txBody>
        </p:sp>
        <p:pic>
          <p:nvPicPr>
            <p:cNvPr id="216" name="Graphic 215">
              <a:extLst>
                <a:ext uri="{FF2B5EF4-FFF2-40B4-BE49-F238E27FC236}">
                  <a16:creationId xmlns:a16="http://schemas.microsoft.com/office/drawing/2014/main" id="{DD628E33-413C-44AE-A856-2C6F2605387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93638" y="582459"/>
              <a:ext cx="617620" cy="617620"/>
            </a:xfrm>
            <a:prstGeom prst="rect">
              <a:avLst/>
            </a:prstGeom>
          </p:spPr>
        </p:pic>
      </p:grpSp>
      <p:cxnSp>
        <p:nvCxnSpPr>
          <p:cNvPr id="191" name="Straight Connector 190">
            <a:extLst>
              <a:ext uri="{FF2B5EF4-FFF2-40B4-BE49-F238E27FC236}">
                <a16:creationId xmlns:a16="http://schemas.microsoft.com/office/drawing/2014/main" id="{789FFE62-1FF7-441E-A88B-1731F828C1EF}"/>
              </a:ext>
            </a:extLst>
          </p:cNvPr>
          <p:cNvCxnSpPr>
            <a:cxnSpLocks/>
          </p:cNvCxnSpPr>
          <p:nvPr/>
        </p:nvCxnSpPr>
        <p:spPr>
          <a:xfrm>
            <a:off x="8421514" y="3461988"/>
            <a:ext cx="1622890" cy="0"/>
          </a:xfrm>
          <a:prstGeom prst="line">
            <a:avLst/>
          </a:prstGeom>
          <a:ln w="3175">
            <a:solidFill>
              <a:schemeClr val="tx1">
                <a:lumMod val="85000"/>
                <a:lumOff val="15000"/>
              </a:schemeClr>
            </a:solidFill>
            <a:prstDash val="sysDash"/>
            <a:headEnd type="stealth" w="lg" len="med"/>
            <a:tailEnd type="stealth" w="lg" len="med"/>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C787BC76-E86C-44E2-ADA6-8299734BA305}"/>
              </a:ext>
            </a:extLst>
          </p:cNvPr>
          <p:cNvGrpSpPr/>
          <p:nvPr/>
        </p:nvGrpSpPr>
        <p:grpSpPr>
          <a:xfrm>
            <a:off x="8867731" y="3220185"/>
            <a:ext cx="716793" cy="1054536"/>
            <a:chOff x="-4950" y="3220185"/>
            <a:chExt cx="716793" cy="1054536"/>
          </a:xfrm>
        </p:grpSpPr>
        <p:grpSp>
          <p:nvGrpSpPr>
            <p:cNvPr id="202" name="Group 201">
              <a:extLst>
                <a:ext uri="{FF2B5EF4-FFF2-40B4-BE49-F238E27FC236}">
                  <a16:creationId xmlns:a16="http://schemas.microsoft.com/office/drawing/2014/main" id="{8E2121FF-FB2C-464B-867B-99C5A30098AD}"/>
                </a:ext>
              </a:extLst>
            </p:cNvPr>
            <p:cNvGrpSpPr/>
            <p:nvPr/>
          </p:nvGrpSpPr>
          <p:grpSpPr>
            <a:xfrm>
              <a:off x="148784" y="3220185"/>
              <a:ext cx="449889" cy="449889"/>
              <a:chOff x="707584" y="5023841"/>
              <a:chExt cx="449889" cy="449889"/>
            </a:xfrm>
          </p:grpSpPr>
          <p:sp>
            <p:nvSpPr>
              <p:cNvPr id="253" name="Oval 252">
                <a:extLst>
                  <a:ext uri="{FF2B5EF4-FFF2-40B4-BE49-F238E27FC236}">
                    <a16:creationId xmlns:a16="http://schemas.microsoft.com/office/drawing/2014/main" id="{E1370128-0729-4251-B313-D702BE6F9AB1}"/>
                  </a:ext>
                </a:extLst>
              </p:cNvPr>
              <p:cNvSpPr/>
              <p:nvPr/>
            </p:nvSpPr>
            <p:spPr>
              <a:xfrm>
                <a:off x="707584"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4" name="Graphic 253">
                <a:extLst>
                  <a:ext uri="{FF2B5EF4-FFF2-40B4-BE49-F238E27FC236}">
                    <a16:creationId xmlns:a16="http://schemas.microsoft.com/office/drawing/2014/main" id="{91D66352-C6DA-4510-851D-B717C1519052}"/>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57346" y="5091883"/>
                <a:ext cx="313804" cy="313804"/>
              </a:xfrm>
              <a:prstGeom prst="rect">
                <a:avLst/>
              </a:prstGeom>
            </p:spPr>
          </p:pic>
        </p:grpSp>
        <p:sp>
          <p:nvSpPr>
            <p:cNvPr id="208" name="Rectangle 207">
              <a:extLst>
                <a:ext uri="{FF2B5EF4-FFF2-40B4-BE49-F238E27FC236}">
                  <a16:creationId xmlns:a16="http://schemas.microsoft.com/office/drawing/2014/main" id="{9E60FC63-40C8-46CF-A12F-24616688476F}"/>
                </a:ext>
              </a:extLst>
            </p:cNvPr>
            <p:cNvSpPr/>
            <p:nvPr/>
          </p:nvSpPr>
          <p:spPr>
            <a:xfrm>
              <a:off x="-4950" y="3628390"/>
              <a:ext cx="716793" cy="646331"/>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 online data</a:t>
              </a:r>
            </a:p>
          </p:txBody>
        </p:sp>
      </p:grpSp>
      <p:grpSp>
        <p:nvGrpSpPr>
          <p:cNvPr id="6" name="Group 5">
            <a:extLst>
              <a:ext uri="{FF2B5EF4-FFF2-40B4-BE49-F238E27FC236}">
                <a16:creationId xmlns:a16="http://schemas.microsoft.com/office/drawing/2014/main" id="{F7B4C235-43BD-43D3-B9B8-DD7C99FDC980}"/>
              </a:ext>
            </a:extLst>
          </p:cNvPr>
          <p:cNvGrpSpPr/>
          <p:nvPr/>
        </p:nvGrpSpPr>
        <p:grpSpPr>
          <a:xfrm>
            <a:off x="9740168" y="2769649"/>
            <a:ext cx="1404417" cy="1492896"/>
            <a:chOff x="778657" y="2769649"/>
            <a:chExt cx="1404417" cy="1492896"/>
          </a:xfrm>
        </p:grpSpPr>
        <p:pic>
          <p:nvPicPr>
            <p:cNvPr id="187" name="Graphic 186">
              <a:extLst>
                <a:ext uri="{FF2B5EF4-FFF2-40B4-BE49-F238E27FC236}">
                  <a16:creationId xmlns:a16="http://schemas.microsoft.com/office/drawing/2014/main" id="{B416C979-39EE-43C9-B9EE-1B714E645B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2769649"/>
              <a:ext cx="1212160" cy="1212160"/>
            </a:xfrm>
            <a:prstGeom prst="rect">
              <a:avLst/>
            </a:prstGeom>
          </p:spPr>
        </p:pic>
        <p:sp>
          <p:nvSpPr>
            <p:cNvPr id="193" name="TextBox 192">
              <a:extLst>
                <a:ext uri="{FF2B5EF4-FFF2-40B4-BE49-F238E27FC236}">
                  <a16:creationId xmlns:a16="http://schemas.microsoft.com/office/drawing/2014/main" id="{0D550844-F43F-417B-B40F-7B1808FDA32C}"/>
                </a:ext>
              </a:extLst>
            </p:cNvPr>
            <p:cNvSpPr txBox="1"/>
            <p:nvPr/>
          </p:nvSpPr>
          <p:spPr>
            <a:xfrm>
              <a:off x="778657" y="3800880"/>
              <a:ext cx="1404417" cy="461665"/>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200" b="1"/>
                <a:t>Big Data &amp; AI Analytics Cloud</a:t>
              </a:r>
            </a:p>
          </p:txBody>
        </p:sp>
        <p:pic>
          <p:nvPicPr>
            <p:cNvPr id="217" name="Graphic 216">
              <a:extLst>
                <a:ext uri="{FF2B5EF4-FFF2-40B4-BE49-F238E27FC236}">
                  <a16:creationId xmlns:a16="http://schemas.microsoft.com/office/drawing/2014/main" id="{C8D1A96E-384C-48DD-B3C9-3CB5247AB60C}"/>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325913" y="3316681"/>
              <a:ext cx="311709" cy="311709"/>
            </a:xfrm>
            <a:prstGeom prst="rect">
              <a:avLst/>
            </a:prstGeom>
          </p:spPr>
        </p:pic>
      </p:grpSp>
      <p:cxnSp>
        <p:nvCxnSpPr>
          <p:cNvPr id="190" name="Elbow Connector 129">
            <a:extLst>
              <a:ext uri="{FF2B5EF4-FFF2-40B4-BE49-F238E27FC236}">
                <a16:creationId xmlns:a16="http://schemas.microsoft.com/office/drawing/2014/main" id="{31760C2A-9E58-400D-8B97-8B46765002F2}"/>
              </a:ext>
            </a:extLst>
          </p:cNvPr>
          <p:cNvCxnSpPr>
            <a:cxnSpLocks/>
          </p:cNvCxnSpPr>
          <p:nvPr/>
        </p:nvCxnSpPr>
        <p:spPr>
          <a:xfrm rot="16200000" flipH="1">
            <a:off x="8352000" y="3760035"/>
            <a:ext cx="1753901" cy="1622259"/>
          </a:xfrm>
          <a:prstGeom prst="bentConnector2">
            <a:avLst/>
          </a:prstGeom>
          <a:ln w="3175">
            <a:solidFill>
              <a:schemeClr val="tx1">
                <a:lumMod val="85000"/>
                <a:lumOff val="15000"/>
              </a:schemeClr>
            </a:solidFill>
            <a:prstDash val="sysDash"/>
            <a:headEnd type="none" w="lg" len="med"/>
            <a:tailEnd type="stealth" w="lg" len="med"/>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8BCAF3B-A9CF-45E3-85F7-CF84DB1F6F87}"/>
              </a:ext>
            </a:extLst>
          </p:cNvPr>
          <p:cNvGrpSpPr/>
          <p:nvPr/>
        </p:nvGrpSpPr>
        <p:grpSpPr>
          <a:xfrm>
            <a:off x="8521385" y="5213742"/>
            <a:ext cx="1308786" cy="1241337"/>
            <a:chOff x="-351296" y="5213742"/>
            <a:chExt cx="1308786" cy="1241337"/>
          </a:xfrm>
        </p:grpSpPr>
        <p:sp>
          <p:nvSpPr>
            <p:cNvPr id="196" name="Rectangle 195">
              <a:extLst>
                <a:ext uri="{FF2B5EF4-FFF2-40B4-BE49-F238E27FC236}">
                  <a16:creationId xmlns:a16="http://schemas.microsoft.com/office/drawing/2014/main" id="{B65409D4-6394-472C-ACF2-2ABF6E4BD023}"/>
                </a:ext>
              </a:extLst>
            </p:cNvPr>
            <p:cNvSpPr/>
            <p:nvPr/>
          </p:nvSpPr>
          <p:spPr>
            <a:xfrm>
              <a:off x="-351296" y="5624082"/>
              <a:ext cx="1308786" cy="830997"/>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(Full Disclosure) </a:t>
              </a:r>
              <a:br>
                <a:rPr lang="en-US" sz="1200" b="1">
                  <a:solidFill>
                    <a:srgbClr val="2567D1"/>
                  </a:solidFill>
                  <a:latin typeface="Assistant ExtraLight" pitchFamily="2" charset="-79"/>
                  <a:cs typeface="Assistant ExtraLight" pitchFamily="2" charset="-79"/>
                </a:rPr>
              </a:br>
              <a:r>
                <a:rPr lang="en-US" sz="1200" b="1">
                  <a:solidFill>
                    <a:srgbClr val="2567D1"/>
                  </a:solidFill>
                  <a:latin typeface="Assistant ExtraLight" pitchFamily="2" charset="-79"/>
                  <a:cs typeface="Assistant ExtraLight" pitchFamily="2" charset="-79"/>
                </a:rPr>
                <a:t>and real-time (event) data</a:t>
              </a:r>
            </a:p>
          </p:txBody>
        </p:sp>
        <p:grpSp>
          <p:nvGrpSpPr>
            <p:cNvPr id="197" name="Group 196">
              <a:extLst>
                <a:ext uri="{FF2B5EF4-FFF2-40B4-BE49-F238E27FC236}">
                  <a16:creationId xmlns:a16="http://schemas.microsoft.com/office/drawing/2014/main" id="{AEFCAB96-CBAA-4819-B986-75D912C485C3}"/>
                </a:ext>
              </a:extLst>
            </p:cNvPr>
            <p:cNvGrpSpPr/>
            <p:nvPr/>
          </p:nvGrpSpPr>
          <p:grpSpPr>
            <a:xfrm>
              <a:off x="145090" y="5213742"/>
              <a:ext cx="449889" cy="449889"/>
              <a:chOff x="703890" y="5023841"/>
              <a:chExt cx="449889" cy="449889"/>
            </a:xfrm>
          </p:grpSpPr>
          <p:sp>
            <p:nvSpPr>
              <p:cNvPr id="259" name="Oval 258">
                <a:extLst>
                  <a:ext uri="{FF2B5EF4-FFF2-40B4-BE49-F238E27FC236}">
                    <a16:creationId xmlns:a16="http://schemas.microsoft.com/office/drawing/2014/main" id="{5B509843-6CB9-49FF-B2C9-8E861B1DD1AF}"/>
                  </a:ext>
                </a:extLst>
              </p:cNvPr>
              <p:cNvSpPr/>
              <p:nvPr/>
            </p:nvSpPr>
            <p:spPr>
              <a:xfrm>
                <a:off x="703890"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60" name="Graphic 259">
                <a:extLst>
                  <a:ext uri="{FF2B5EF4-FFF2-40B4-BE49-F238E27FC236}">
                    <a16:creationId xmlns:a16="http://schemas.microsoft.com/office/drawing/2014/main" id="{43521848-7513-4F30-8EB5-967733EF860D}"/>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53652" y="5091883"/>
                <a:ext cx="313804" cy="313804"/>
              </a:xfrm>
              <a:prstGeom prst="rect">
                <a:avLst/>
              </a:prstGeom>
            </p:spPr>
          </p:pic>
        </p:grpSp>
      </p:grpSp>
      <p:grpSp>
        <p:nvGrpSpPr>
          <p:cNvPr id="7" name="Group 6">
            <a:extLst>
              <a:ext uri="{FF2B5EF4-FFF2-40B4-BE49-F238E27FC236}">
                <a16:creationId xmlns:a16="http://schemas.microsoft.com/office/drawing/2014/main" id="{3532769E-A6E3-4307-9DE6-0513858CE4F6}"/>
              </a:ext>
            </a:extLst>
          </p:cNvPr>
          <p:cNvGrpSpPr/>
          <p:nvPr/>
        </p:nvGrpSpPr>
        <p:grpSpPr>
          <a:xfrm>
            <a:off x="9604176" y="4797152"/>
            <a:ext cx="1676400" cy="1308228"/>
            <a:chOff x="642665" y="4842035"/>
            <a:chExt cx="1676400" cy="1308228"/>
          </a:xfrm>
        </p:grpSpPr>
        <p:pic>
          <p:nvPicPr>
            <p:cNvPr id="188" name="Graphic 187">
              <a:extLst>
                <a:ext uri="{FF2B5EF4-FFF2-40B4-BE49-F238E27FC236}">
                  <a16:creationId xmlns:a16="http://schemas.microsoft.com/office/drawing/2014/main" id="{41BBA313-EBE2-400E-AD54-05AC898DFA3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4842035"/>
              <a:ext cx="1212160" cy="1212160"/>
            </a:xfrm>
            <a:prstGeom prst="rect">
              <a:avLst/>
            </a:prstGeom>
          </p:spPr>
        </p:pic>
        <p:sp>
          <p:nvSpPr>
            <p:cNvPr id="194" name="TextBox 193">
              <a:extLst>
                <a:ext uri="{FF2B5EF4-FFF2-40B4-BE49-F238E27FC236}">
                  <a16:creationId xmlns:a16="http://schemas.microsoft.com/office/drawing/2014/main" id="{15B1D18F-92B5-4AD6-B044-21FE44368149}"/>
                </a:ext>
              </a:extLst>
            </p:cNvPr>
            <p:cNvSpPr txBox="1"/>
            <p:nvPr/>
          </p:nvSpPr>
          <p:spPr>
            <a:xfrm>
              <a:off x="642665" y="5873264"/>
              <a:ext cx="1676400" cy="276999"/>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200" b="1"/>
                <a:t>Monitoring Center Cloud</a:t>
              </a:r>
            </a:p>
          </p:txBody>
        </p:sp>
        <p:pic>
          <p:nvPicPr>
            <p:cNvPr id="218" name="Graphic 217">
              <a:extLst>
                <a:ext uri="{FF2B5EF4-FFF2-40B4-BE49-F238E27FC236}">
                  <a16:creationId xmlns:a16="http://schemas.microsoft.com/office/drawing/2014/main" id="{58CF6A95-D008-47DC-BA56-50580EC3A2EB}"/>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324265" y="5422210"/>
              <a:ext cx="313200" cy="313200"/>
            </a:xfrm>
            <a:prstGeom prst="rect">
              <a:avLst/>
            </a:prstGeom>
          </p:spPr>
        </p:pic>
      </p:grpSp>
      <p:cxnSp>
        <p:nvCxnSpPr>
          <p:cNvPr id="189" name="Elbow Connector 128">
            <a:extLst>
              <a:ext uri="{FF2B5EF4-FFF2-40B4-BE49-F238E27FC236}">
                <a16:creationId xmlns:a16="http://schemas.microsoft.com/office/drawing/2014/main" id="{583032E5-EDCB-4D2E-B724-C0BF1D740EE0}"/>
              </a:ext>
            </a:extLst>
          </p:cNvPr>
          <p:cNvCxnSpPr>
            <a:cxnSpLocks/>
          </p:cNvCxnSpPr>
          <p:nvPr/>
        </p:nvCxnSpPr>
        <p:spPr>
          <a:xfrm rot="5400000" flipH="1" flipV="1">
            <a:off x="8389478" y="1525628"/>
            <a:ext cx="1644445" cy="1622890"/>
          </a:xfrm>
          <a:prstGeom prst="bentConnector2">
            <a:avLst/>
          </a:prstGeom>
          <a:ln w="3175">
            <a:solidFill>
              <a:schemeClr val="tx1">
                <a:lumMod val="85000"/>
                <a:lumOff val="15000"/>
              </a:schemeClr>
            </a:solidFill>
            <a:prstDash val="sysDash"/>
            <a:headEnd type="none"/>
            <a:tailEnd type="stealth" w="lg" len="med"/>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C101F0AA-6633-436A-AAB3-2049F09A2A98}"/>
              </a:ext>
            </a:extLst>
          </p:cNvPr>
          <p:cNvGrpSpPr/>
          <p:nvPr/>
        </p:nvGrpSpPr>
        <p:grpSpPr>
          <a:xfrm>
            <a:off x="8875852" y="1300769"/>
            <a:ext cx="716793" cy="871034"/>
            <a:chOff x="3171" y="1300769"/>
            <a:chExt cx="716793" cy="871034"/>
          </a:xfrm>
        </p:grpSpPr>
        <p:grpSp>
          <p:nvGrpSpPr>
            <p:cNvPr id="203" name="Group 202">
              <a:extLst>
                <a:ext uri="{FF2B5EF4-FFF2-40B4-BE49-F238E27FC236}">
                  <a16:creationId xmlns:a16="http://schemas.microsoft.com/office/drawing/2014/main" id="{51204DCA-EAA6-42E6-BA61-5D2E230A53D2}"/>
                </a:ext>
              </a:extLst>
            </p:cNvPr>
            <p:cNvGrpSpPr/>
            <p:nvPr/>
          </p:nvGrpSpPr>
          <p:grpSpPr>
            <a:xfrm>
              <a:off x="127525" y="1300769"/>
              <a:ext cx="449889" cy="449889"/>
              <a:chOff x="686325" y="5023841"/>
              <a:chExt cx="449889" cy="449889"/>
            </a:xfrm>
          </p:grpSpPr>
          <p:sp>
            <p:nvSpPr>
              <p:cNvPr id="251" name="Oval 250">
                <a:extLst>
                  <a:ext uri="{FF2B5EF4-FFF2-40B4-BE49-F238E27FC236}">
                    <a16:creationId xmlns:a16="http://schemas.microsoft.com/office/drawing/2014/main" id="{E4F59749-420E-4787-8732-1993C447353A}"/>
                  </a:ext>
                </a:extLst>
              </p:cNvPr>
              <p:cNvSpPr/>
              <p:nvPr/>
            </p:nvSpPr>
            <p:spPr>
              <a:xfrm>
                <a:off x="686325"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2" name="Graphic 251">
                <a:extLst>
                  <a:ext uri="{FF2B5EF4-FFF2-40B4-BE49-F238E27FC236}">
                    <a16:creationId xmlns:a16="http://schemas.microsoft.com/office/drawing/2014/main" id="{78A845F4-18D7-47D1-BB0F-D99F548CE81D}"/>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36087" y="5091883"/>
                <a:ext cx="313804" cy="313804"/>
              </a:xfrm>
              <a:prstGeom prst="rect">
                <a:avLst/>
              </a:prstGeom>
            </p:spPr>
          </p:pic>
        </p:grpSp>
        <p:sp>
          <p:nvSpPr>
            <p:cNvPr id="209" name="Rectangle 208">
              <a:extLst>
                <a:ext uri="{FF2B5EF4-FFF2-40B4-BE49-F238E27FC236}">
                  <a16:creationId xmlns:a16="http://schemas.microsoft.com/office/drawing/2014/main" id="{4E7525F2-4C83-41FC-B14A-24E8B052F507}"/>
                </a:ext>
              </a:extLst>
            </p:cNvPr>
            <p:cNvSpPr/>
            <p:nvPr/>
          </p:nvSpPr>
          <p:spPr>
            <a:xfrm>
              <a:off x="3171" y="1710138"/>
              <a:ext cx="716793" cy="461665"/>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data</a:t>
              </a:r>
            </a:p>
          </p:txBody>
        </p:sp>
      </p:grpSp>
      <p:grpSp>
        <p:nvGrpSpPr>
          <p:cNvPr id="4" name="Group 3">
            <a:extLst>
              <a:ext uri="{FF2B5EF4-FFF2-40B4-BE49-F238E27FC236}">
                <a16:creationId xmlns:a16="http://schemas.microsoft.com/office/drawing/2014/main" id="{D84D70C4-B359-4BD0-9D20-7EB2DE7E30DE}"/>
              </a:ext>
            </a:extLst>
          </p:cNvPr>
          <p:cNvGrpSpPr/>
          <p:nvPr/>
        </p:nvGrpSpPr>
        <p:grpSpPr>
          <a:xfrm>
            <a:off x="9712203" y="836712"/>
            <a:ext cx="1460347" cy="1702408"/>
            <a:chOff x="750692" y="908770"/>
            <a:chExt cx="1460347" cy="1702408"/>
          </a:xfrm>
        </p:grpSpPr>
        <p:pic>
          <p:nvPicPr>
            <p:cNvPr id="186" name="Graphic 185">
              <a:extLst>
                <a:ext uri="{FF2B5EF4-FFF2-40B4-BE49-F238E27FC236}">
                  <a16:creationId xmlns:a16="http://schemas.microsoft.com/office/drawing/2014/main" id="{558CEFF7-943E-4FF7-BE54-DC9DFA3E43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908770"/>
              <a:ext cx="1212160" cy="1212160"/>
            </a:xfrm>
            <a:prstGeom prst="rect">
              <a:avLst/>
            </a:prstGeom>
          </p:spPr>
        </p:pic>
        <p:sp>
          <p:nvSpPr>
            <p:cNvPr id="192" name="TextBox 191">
              <a:extLst>
                <a:ext uri="{FF2B5EF4-FFF2-40B4-BE49-F238E27FC236}">
                  <a16:creationId xmlns:a16="http://schemas.microsoft.com/office/drawing/2014/main" id="{E6F40D71-34AE-4621-ACF0-B3AA39C29A91}"/>
                </a:ext>
              </a:extLst>
            </p:cNvPr>
            <p:cNvSpPr txBox="1"/>
            <p:nvPr/>
          </p:nvSpPr>
          <p:spPr>
            <a:xfrm>
              <a:off x="750692" y="1964847"/>
              <a:ext cx="1460347" cy="646331"/>
            </a:xfrm>
            <a:prstGeom prst="rect">
              <a:avLst/>
            </a:prstGeom>
            <a:noFill/>
          </p:spPr>
          <p:txBody>
            <a:bodyPr wrap="square" rtlCol="0">
              <a:spAutoFit/>
            </a:bodyPr>
            <a:lstStyle>
              <a:defPPr>
                <a:defRPr lang="en-US"/>
              </a:defPPr>
              <a:lvl1pPr algn="ctr">
                <a:defRPr sz="1400" b="1">
                  <a:solidFill>
                    <a:schemeClr val="accent6">
                      <a:lumMod val="75000"/>
                    </a:schemeClr>
                  </a:solidFill>
                </a:defRPr>
              </a:lvl1pPr>
            </a:lstStyle>
            <a:p>
              <a:r>
                <a:rPr lang="en-US" sz="1200">
                  <a:solidFill>
                    <a:schemeClr val="tx1">
                      <a:lumMod val="85000"/>
                      <a:lumOff val="15000"/>
                    </a:schemeClr>
                  </a:solidFill>
                  <a:latin typeface="Assistant ExtraLight" pitchFamily="2" charset="-79"/>
                  <a:cs typeface="Assistant ExtraLight" pitchFamily="2" charset="-79"/>
                </a:rPr>
                <a:t>Hospital Electronic Medical Records Cloud</a:t>
              </a:r>
            </a:p>
          </p:txBody>
        </p:sp>
        <p:grpSp>
          <p:nvGrpSpPr>
            <p:cNvPr id="219" name="Group 33">
              <a:extLst>
                <a:ext uri="{FF2B5EF4-FFF2-40B4-BE49-F238E27FC236}">
                  <a16:creationId xmlns:a16="http://schemas.microsoft.com/office/drawing/2014/main" id="{1FA1E0E8-561E-4F92-BC38-0B44C19E4314}"/>
                </a:ext>
              </a:extLst>
            </p:cNvPr>
            <p:cNvGrpSpPr/>
            <p:nvPr/>
          </p:nvGrpSpPr>
          <p:grpSpPr>
            <a:xfrm>
              <a:off x="1341257" y="1471439"/>
              <a:ext cx="320677" cy="320918"/>
              <a:chOff x="1945015" y="895350"/>
              <a:chExt cx="4856205" cy="4859863"/>
            </a:xfrm>
          </p:grpSpPr>
          <p:grpSp>
            <p:nvGrpSpPr>
              <p:cNvPr id="220" name="Group 219">
                <a:extLst>
                  <a:ext uri="{FF2B5EF4-FFF2-40B4-BE49-F238E27FC236}">
                    <a16:creationId xmlns:a16="http://schemas.microsoft.com/office/drawing/2014/main" id="{C5E9CDA1-1842-4877-B8A9-091B8E837712}"/>
                  </a:ext>
                </a:extLst>
              </p:cNvPr>
              <p:cNvGrpSpPr/>
              <p:nvPr/>
            </p:nvGrpSpPr>
            <p:grpSpPr>
              <a:xfrm>
                <a:off x="2152650" y="895350"/>
                <a:ext cx="1475316" cy="4818128"/>
                <a:chOff x="2152650" y="895350"/>
                <a:chExt cx="1475316" cy="4818128"/>
              </a:xfrm>
            </p:grpSpPr>
            <p:sp>
              <p:nvSpPr>
                <p:cNvPr id="238" name="Rectangle 237">
                  <a:extLst>
                    <a:ext uri="{FF2B5EF4-FFF2-40B4-BE49-F238E27FC236}">
                      <a16:creationId xmlns:a16="http://schemas.microsoft.com/office/drawing/2014/main" id="{6441EA1F-ADF9-4538-8C20-12E91275A5B7}"/>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39" name="Flowchart: Connector 238">
                  <a:extLst>
                    <a:ext uri="{FF2B5EF4-FFF2-40B4-BE49-F238E27FC236}">
                      <a16:creationId xmlns:a16="http://schemas.microsoft.com/office/drawing/2014/main" id="{E4127BE3-A921-4F64-BE8A-0BF1F1334919}"/>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40" name="Straight Connector 239">
                  <a:extLst>
                    <a:ext uri="{FF2B5EF4-FFF2-40B4-BE49-F238E27FC236}">
                      <a16:creationId xmlns:a16="http://schemas.microsoft.com/office/drawing/2014/main" id="{18096F04-CC52-41E9-AAC2-C8E12FED7E8A}"/>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3AF629E3-B016-41A6-A843-76697F791DAC}"/>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54F826AB-6118-40C6-A43A-D678836B4B5B}"/>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201DAE01-4DC4-4065-9024-A2403043EE80}"/>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44" name="Cross 243">
                  <a:extLst>
                    <a:ext uri="{FF2B5EF4-FFF2-40B4-BE49-F238E27FC236}">
                      <a16:creationId xmlns:a16="http://schemas.microsoft.com/office/drawing/2014/main" id="{B0FDA1CC-8B11-4275-B0F9-9275C8633F0A}"/>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nvGrpSpPr>
              <p:cNvPr id="221" name="Group 220">
                <a:extLst>
                  <a:ext uri="{FF2B5EF4-FFF2-40B4-BE49-F238E27FC236}">
                    <a16:creationId xmlns:a16="http://schemas.microsoft.com/office/drawing/2014/main" id="{8EAB1204-7D8D-4BE0-B3A6-C31B32F58D5D}"/>
                  </a:ext>
                </a:extLst>
              </p:cNvPr>
              <p:cNvGrpSpPr/>
              <p:nvPr/>
            </p:nvGrpSpPr>
            <p:grpSpPr>
              <a:xfrm>
                <a:off x="3635459" y="895350"/>
                <a:ext cx="1475316" cy="4818128"/>
                <a:chOff x="2152650" y="895350"/>
                <a:chExt cx="1475316" cy="4818128"/>
              </a:xfrm>
            </p:grpSpPr>
            <p:sp>
              <p:nvSpPr>
                <p:cNvPr id="231" name="Rectangle 230">
                  <a:extLst>
                    <a:ext uri="{FF2B5EF4-FFF2-40B4-BE49-F238E27FC236}">
                      <a16:creationId xmlns:a16="http://schemas.microsoft.com/office/drawing/2014/main" id="{4B1E4DFF-59B4-4164-8719-EC0BAB176A5F}"/>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32" name="Flowchart: Connector 231">
                  <a:extLst>
                    <a:ext uri="{FF2B5EF4-FFF2-40B4-BE49-F238E27FC236}">
                      <a16:creationId xmlns:a16="http://schemas.microsoft.com/office/drawing/2014/main" id="{E907E648-E235-44E0-85A9-FA92E572586B}"/>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33" name="Straight Connector 232">
                  <a:extLst>
                    <a:ext uri="{FF2B5EF4-FFF2-40B4-BE49-F238E27FC236}">
                      <a16:creationId xmlns:a16="http://schemas.microsoft.com/office/drawing/2014/main" id="{9B7D1F8A-9FAC-48E9-8AF5-068628E6B930}"/>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D7B99C8F-C1E5-4815-A3E7-EE0D37068BFD}"/>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68B08FBD-FF90-4289-8486-964857338D27}"/>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57731154-5418-4575-B09C-D8B796A66A98}"/>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37" name="Cross 236">
                  <a:extLst>
                    <a:ext uri="{FF2B5EF4-FFF2-40B4-BE49-F238E27FC236}">
                      <a16:creationId xmlns:a16="http://schemas.microsoft.com/office/drawing/2014/main" id="{2E5540A6-C5CF-40A2-8F4A-CE07BB1F4BFB}"/>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nvGrpSpPr>
              <p:cNvPr id="222" name="Group 221">
                <a:extLst>
                  <a:ext uri="{FF2B5EF4-FFF2-40B4-BE49-F238E27FC236}">
                    <a16:creationId xmlns:a16="http://schemas.microsoft.com/office/drawing/2014/main" id="{8B1E6E60-5A85-4505-9158-A510190A3DA4}"/>
                  </a:ext>
                </a:extLst>
              </p:cNvPr>
              <p:cNvGrpSpPr/>
              <p:nvPr/>
            </p:nvGrpSpPr>
            <p:grpSpPr>
              <a:xfrm>
                <a:off x="5105914" y="895350"/>
                <a:ext cx="1475316" cy="4818128"/>
                <a:chOff x="2152650" y="895350"/>
                <a:chExt cx="1475316" cy="4818128"/>
              </a:xfrm>
            </p:grpSpPr>
            <p:sp>
              <p:nvSpPr>
                <p:cNvPr id="224" name="Rectangle 223">
                  <a:extLst>
                    <a:ext uri="{FF2B5EF4-FFF2-40B4-BE49-F238E27FC236}">
                      <a16:creationId xmlns:a16="http://schemas.microsoft.com/office/drawing/2014/main" id="{1F94220F-A74D-434E-9191-0CA668DF6E14}"/>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25" name="Flowchart: Connector 224">
                  <a:extLst>
                    <a:ext uri="{FF2B5EF4-FFF2-40B4-BE49-F238E27FC236}">
                      <a16:creationId xmlns:a16="http://schemas.microsoft.com/office/drawing/2014/main" id="{646BB386-A68B-4F1D-B234-493D538F6577}"/>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26" name="Straight Connector 225">
                  <a:extLst>
                    <a:ext uri="{FF2B5EF4-FFF2-40B4-BE49-F238E27FC236}">
                      <a16:creationId xmlns:a16="http://schemas.microsoft.com/office/drawing/2014/main" id="{8AEF1DD5-CF2D-4223-BCE3-961B72F6DBAA}"/>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16089854-F5E4-4F77-9399-CD7F0135A610}"/>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DA139FC7-FA69-4589-85D4-D000AB8A3812}"/>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C9E7357A-C308-482A-BB18-D2E821E48616}"/>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30" name="Cross 229">
                  <a:extLst>
                    <a:ext uri="{FF2B5EF4-FFF2-40B4-BE49-F238E27FC236}">
                      <a16:creationId xmlns:a16="http://schemas.microsoft.com/office/drawing/2014/main" id="{AFA51E99-8784-4639-8472-8391451CCAF4}"/>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sp>
            <p:nvSpPr>
              <p:cNvPr id="223" name="Rectangle 222">
                <a:extLst>
                  <a:ext uri="{FF2B5EF4-FFF2-40B4-BE49-F238E27FC236}">
                    <a16:creationId xmlns:a16="http://schemas.microsoft.com/office/drawing/2014/main" id="{5691BB99-9CDE-446A-A7C3-BAD21D9390DD}"/>
                  </a:ext>
                </a:extLst>
              </p:cNvPr>
              <p:cNvSpPr/>
              <p:nvPr/>
            </p:nvSpPr>
            <p:spPr>
              <a:xfrm>
                <a:off x="1945015" y="5163074"/>
                <a:ext cx="4856205" cy="592139"/>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grpSp>
        <p:nvGrpSpPr>
          <p:cNvPr id="350" name="Group 349">
            <a:extLst>
              <a:ext uri="{FF2B5EF4-FFF2-40B4-BE49-F238E27FC236}">
                <a16:creationId xmlns:a16="http://schemas.microsoft.com/office/drawing/2014/main" id="{BA34A05D-4D63-4120-9DCC-1975B1E3E59F}"/>
              </a:ext>
            </a:extLst>
          </p:cNvPr>
          <p:cNvGrpSpPr/>
          <p:nvPr/>
        </p:nvGrpSpPr>
        <p:grpSpPr>
          <a:xfrm>
            <a:off x="3510575" y="589561"/>
            <a:ext cx="1980092" cy="5756983"/>
            <a:chOff x="3582010" y="596662"/>
            <a:chExt cx="1980092" cy="5756983"/>
          </a:xfrm>
        </p:grpSpPr>
        <p:grpSp>
          <p:nvGrpSpPr>
            <p:cNvPr id="351" name="Group 350">
              <a:extLst>
                <a:ext uri="{FF2B5EF4-FFF2-40B4-BE49-F238E27FC236}">
                  <a16:creationId xmlns:a16="http://schemas.microsoft.com/office/drawing/2014/main" id="{AB1AAD23-C2F1-4441-B4FC-2818D2A0CFE7}"/>
                </a:ext>
              </a:extLst>
            </p:cNvPr>
            <p:cNvGrpSpPr/>
            <p:nvPr/>
          </p:nvGrpSpPr>
          <p:grpSpPr>
            <a:xfrm>
              <a:off x="3582010" y="596662"/>
              <a:ext cx="1980092" cy="2335383"/>
              <a:chOff x="6834059" y="596662"/>
              <a:chExt cx="1980092" cy="2335383"/>
            </a:xfrm>
          </p:grpSpPr>
          <p:grpSp>
            <p:nvGrpSpPr>
              <p:cNvPr id="363" name="Group 362">
                <a:extLst>
                  <a:ext uri="{FF2B5EF4-FFF2-40B4-BE49-F238E27FC236}">
                    <a16:creationId xmlns:a16="http://schemas.microsoft.com/office/drawing/2014/main" id="{A37DE336-45F7-4F1D-B8F4-0737EACD9368}"/>
                  </a:ext>
                </a:extLst>
              </p:cNvPr>
              <p:cNvGrpSpPr/>
              <p:nvPr/>
            </p:nvGrpSpPr>
            <p:grpSpPr>
              <a:xfrm>
                <a:off x="6834059" y="596662"/>
                <a:ext cx="1785047" cy="1698992"/>
                <a:chOff x="4034006" y="0"/>
                <a:chExt cx="7205364" cy="6858000"/>
              </a:xfrm>
            </p:grpSpPr>
            <p:pic>
              <p:nvPicPr>
                <p:cNvPr id="371" name="Picture 370">
                  <a:extLst>
                    <a:ext uri="{FF2B5EF4-FFF2-40B4-BE49-F238E27FC236}">
                      <a16:creationId xmlns:a16="http://schemas.microsoft.com/office/drawing/2014/main" id="{6E23E2D9-1F7F-46AB-88A6-D621259F9EDD}"/>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506046" y="618565"/>
                  <a:ext cx="3033486" cy="5791200"/>
                </a:xfrm>
                <a:prstGeom prst="rect">
                  <a:avLst/>
                </a:prstGeom>
              </p:spPr>
            </p:pic>
            <p:pic>
              <p:nvPicPr>
                <p:cNvPr id="372" name="Picture 371">
                  <a:extLst>
                    <a:ext uri="{FF2B5EF4-FFF2-40B4-BE49-F238E27FC236}">
                      <a16:creationId xmlns:a16="http://schemas.microsoft.com/office/drawing/2014/main" id="{E8EAE470-C8E6-4F96-A2FD-883F775166B1}"/>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7894704" y="618565"/>
                  <a:ext cx="3033486" cy="5791200"/>
                </a:xfrm>
                <a:prstGeom prst="rect">
                  <a:avLst/>
                </a:prstGeom>
              </p:spPr>
            </p:pic>
            <p:sp>
              <p:nvSpPr>
                <p:cNvPr id="373" name="Rectangle 372">
                  <a:extLst>
                    <a:ext uri="{FF2B5EF4-FFF2-40B4-BE49-F238E27FC236}">
                      <a16:creationId xmlns:a16="http://schemas.microsoft.com/office/drawing/2014/main" id="{026C7FD4-F849-43BE-A8A7-BFE7DDD970EF}"/>
                    </a:ext>
                  </a:extLst>
                </p:cNvPr>
                <p:cNvSpPr/>
                <p:nvPr/>
              </p:nvSpPr>
              <p:spPr>
                <a:xfrm>
                  <a:off x="6320118" y="708212"/>
                  <a:ext cx="2958353" cy="523538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nvGrpSpPr>
                <p:cNvPr id="374" name="Group 373">
                  <a:extLst>
                    <a:ext uri="{FF2B5EF4-FFF2-40B4-BE49-F238E27FC236}">
                      <a16:creationId xmlns:a16="http://schemas.microsoft.com/office/drawing/2014/main" id="{0A511C26-FD74-4DAE-8DA5-710470AE1A9F}"/>
                    </a:ext>
                  </a:extLst>
                </p:cNvPr>
                <p:cNvGrpSpPr/>
                <p:nvPr/>
              </p:nvGrpSpPr>
              <p:grpSpPr>
                <a:xfrm>
                  <a:off x="7228587" y="2367990"/>
                  <a:ext cx="1141413" cy="1146175"/>
                  <a:chOff x="5527675" y="2855913"/>
                  <a:chExt cx="1141413" cy="1146175"/>
                </a:xfrm>
                <a:solidFill>
                  <a:schemeClr val="bg1"/>
                </a:solidFill>
              </p:grpSpPr>
              <p:sp>
                <p:nvSpPr>
                  <p:cNvPr id="408" name="Freeform 5">
                    <a:extLst>
                      <a:ext uri="{FF2B5EF4-FFF2-40B4-BE49-F238E27FC236}">
                        <a16:creationId xmlns:a16="http://schemas.microsoft.com/office/drawing/2014/main" id="{5C72887E-61FC-433E-80A0-52D328C5C4FB}"/>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9" name="Freeform 6">
                    <a:extLst>
                      <a:ext uri="{FF2B5EF4-FFF2-40B4-BE49-F238E27FC236}">
                        <a16:creationId xmlns:a16="http://schemas.microsoft.com/office/drawing/2014/main" id="{33EDCD55-DAE1-469D-AE93-F5C719C22B0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0" name="Freeform 7">
                    <a:extLst>
                      <a:ext uri="{FF2B5EF4-FFF2-40B4-BE49-F238E27FC236}">
                        <a16:creationId xmlns:a16="http://schemas.microsoft.com/office/drawing/2014/main" id="{7EE9B311-6174-4DDA-BE41-45012C1A3D66}"/>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1" name="Freeform 8">
                    <a:extLst>
                      <a:ext uri="{FF2B5EF4-FFF2-40B4-BE49-F238E27FC236}">
                        <a16:creationId xmlns:a16="http://schemas.microsoft.com/office/drawing/2014/main" id="{7A02BC9F-2C54-4108-8A66-471D2A5DD830}"/>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2" name="Freeform 9">
                    <a:extLst>
                      <a:ext uri="{FF2B5EF4-FFF2-40B4-BE49-F238E27FC236}">
                        <a16:creationId xmlns:a16="http://schemas.microsoft.com/office/drawing/2014/main" id="{139A10F5-D212-4B5A-A057-44A30A8CDF87}"/>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3" name="Freeform 10">
                    <a:extLst>
                      <a:ext uri="{FF2B5EF4-FFF2-40B4-BE49-F238E27FC236}">
                        <a16:creationId xmlns:a16="http://schemas.microsoft.com/office/drawing/2014/main" id="{70FEE6DF-8951-41C5-936C-B277F5524683}"/>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4" name="Freeform 11">
                    <a:extLst>
                      <a:ext uri="{FF2B5EF4-FFF2-40B4-BE49-F238E27FC236}">
                        <a16:creationId xmlns:a16="http://schemas.microsoft.com/office/drawing/2014/main" id="{8781A293-8949-4FD0-9E8D-46B5DCCD6B40}"/>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5" name="Freeform 12">
                    <a:extLst>
                      <a:ext uri="{FF2B5EF4-FFF2-40B4-BE49-F238E27FC236}">
                        <a16:creationId xmlns:a16="http://schemas.microsoft.com/office/drawing/2014/main" id="{890CB1E5-3085-4317-B1C4-B148D2D5F127}"/>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6" name="Freeform 13">
                    <a:extLst>
                      <a:ext uri="{FF2B5EF4-FFF2-40B4-BE49-F238E27FC236}">
                        <a16:creationId xmlns:a16="http://schemas.microsoft.com/office/drawing/2014/main" id="{2BE9D931-7D63-4A5F-842A-433CA7CDC571}"/>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7" name="Freeform 14">
                    <a:extLst>
                      <a:ext uri="{FF2B5EF4-FFF2-40B4-BE49-F238E27FC236}">
                        <a16:creationId xmlns:a16="http://schemas.microsoft.com/office/drawing/2014/main" id="{DB26FB1F-2F51-4719-826F-07D449377540}"/>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8" name="Freeform 15">
                    <a:extLst>
                      <a:ext uri="{FF2B5EF4-FFF2-40B4-BE49-F238E27FC236}">
                        <a16:creationId xmlns:a16="http://schemas.microsoft.com/office/drawing/2014/main" id="{2ABC4F1B-ADEB-431E-AE4C-4A5FB8F66ED9}"/>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9" name="Freeform 16">
                    <a:extLst>
                      <a:ext uri="{FF2B5EF4-FFF2-40B4-BE49-F238E27FC236}">
                        <a16:creationId xmlns:a16="http://schemas.microsoft.com/office/drawing/2014/main" id="{0DEF48B5-5EAE-45D1-8721-EFD5C1F8A2EC}"/>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0" name="Freeform 17">
                    <a:extLst>
                      <a:ext uri="{FF2B5EF4-FFF2-40B4-BE49-F238E27FC236}">
                        <a16:creationId xmlns:a16="http://schemas.microsoft.com/office/drawing/2014/main" id="{D775E6F1-BBAB-47F7-B6FC-12752D58333E}"/>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1" name="Freeform 18">
                    <a:extLst>
                      <a:ext uri="{FF2B5EF4-FFF2-40B4-BE49-F238E27FC236}">
                        <a16:creationId xmlns:a16="http://schemas.microsoft.com/office/drawing/2014/main" id="{870F3842-BDC8-4247-AAF0-9945E0AE02E9}"/>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2" name="Freeform 19">
                    <a:extLst>
                      <a:ext uri="{FF2B5EF4-FFF2-40B4-BE49-F238E27FC236}">
                        <a16:creationId xmlns:a16="http://schemas.microsoft.com/office/drawing/2014/main" id="{3439F31F-2A06-483E-A269-5B918411E616}"/>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3" name="Freeform 20">
                    <a:extLst>
                      <a:ext uri="{FF2B5EF4-FFF2-40B4-BE49-F238E27FC236}">
                        <a16:creationId xmlns:a16="http://schemas.microsoft.com/office/drawing/2014/main" id="{56A908B5-76C1-4E45-87EC-CF7F487EC1C8}"/>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4" name="Freeform 21">
                    <a:extLst>
                      <a:ext uri="{FF2B5EF4-FFF2-40B4-BE49-F238E27FC236}">
                        <a16:creationId xmlns:a16="http://schemas.microsoft.com/office/drawing/2014/main" id="{5C2647A0-16D7-43B6-B216-6D6C86A0135B}"/>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5" name="Freeform 22">
                    <a:extLst>
                      <a:ext uri="{FF2B5EF4-FFF2-40B4-BE49-F238E27FC236}">
                        <a16:creationId xmlns:a16="http://schemas.microsoft.com/office/drawing/2014/main" id="{89AAB2E5-A5AE-4DAC-86BD-177173B2CBCE}"/>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6" name="Freeform 23">
                    <a:extLst>
                      <a:ext uri="{FF2B5EF4-FFF2-40B4-BE49-F238E27FC236}">
                        <a16:creationId xmlns:a16="http://schemas.microsoft.com/office/drawing/2014/main" id="{5316F801-2ADE-4D3D-B4DD-E295AD92ED59}"/>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7" name="Freeform 24">
                    <a:extLst>
                      <a:ext uri="{FF2B5EF4-FFF2-40B4-BE49-F238E27FC236}">
                        <a16:creationId xmlns:a16="http://schemas.microsoft.com/office/drawing/2014/main" id="{CBC56297-2E8D-429A-B802-483CB371C74B}"/>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8" name="Freeform 25">
                    <a:extLst>
                      <a:ext uri="{FF2B5EF4-FFF2-40B4-BE49-F238E27FC236}">
                        <a16:creationId xmlns:a16="http://schemas.microsoft.com/office/drawing/2014/main" id="{73DF9D04-B516-45F0-B29D-051FCA81E9B0}"/>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9" name="Freeform 26">
                    <a:extLst>
                      <a:ext uri="{FF2B5EF4-FFF2-40B4-BE49-F238E27FC236}">
                        <a16:creationId xmlns:a16="http://schemas.microsoft.com/office/drawing/2014/main" id="{FDFE0FAD-9C0B-4648-B0DB-9379A1101A28}"/>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0" name="Freeform 27">
                    <a:extLst>
                      <a:ext uri="{FF2B5EF4-FFF2-40B4-BE49-F238E27FC236}">
                        <a16:creationId xmlns:a16="http://schemas.microsoft.com/office/drawing/2014/main" id="{751A6194-57BA-4AC9-ABFA-949405FE06D8}"/>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1" name="Freeform 28">
                    <a:extLst>
                      <a:ext uri="{FF2B5EF4-FFF2-40B4-BE49-F238E27FC236}">
                        <a16:creationId xmlns:a16="http://schemas.microsoft.com/office/drawing/2014/main" id="{16DAC802-14D3-4A96-9B39-9E026B767EAE}"/>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2" name="Freeform 30">
                    <a:extLst>
                      <a:ext uri="{FF2B5EF4-FFF2-40B4-BE49-F238E27FC236}">
                        <a16:creationId xmlns:a16="http://schemas.microsoft.com/office/drawing/2014/main" id="{C7357AA3-7EA8-43FD-90BF-F858FC63F41D}"/>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pic>
                <p:nvPicPr>
                  <p:cNvPr id="433" name="Graphic 4">
                    <a:extLst>
                      <a:ext uri="{FF2B5EF4-FFF2-40B4-BE49-F238E27FC236}">
                        <a16:creationId xmlns:a16="http://schemas.microsoft.com/office/drawing/2014/main" id="{59BB4784-D7E1-4AE5-8FDE-DD553345974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507" y="3350417"/>
                    <a:ext cx="210986" cy="195262"/>
                  </a:xfrm>
                  <a:prstGeom prst="rect">
                    <a:avLst/>
                  </a:prstGeom>
                </p:spPr>
              </p:pic>
            </p:grpSp>
            <p:pic>
              <p:nvPicPr>
                <p:cNvPr id="375" name="Picture 374">
                  <a:extLst>
                    <a:ext uri="{FF2B5EF4-FFF2-40B4-BE49-F238E27FC236}">
                      <a16:creationId xmlns:a16="http://schemas.microsoft.com/office/drawing/2014/main" id="{AAEA8EB3-6605-4C94-9B0B-D57D0D822D61}"/>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039010" y="0"/>
                  <a:ext cx="3592286" cy="6858000"/>
                </a:xfrm>
                <a:prstGeom prst="rect">
                  <a:avLst/>
                </a:prstGeom>
              </p:spPr>
            </p:pic>
            <p:grpSp>
              <p:nvGrpSpPr>
                <p:cNvPr id="376" name="Group 61">
                  <a:extLst>
                    <a:ext uri="{FF2B5EF4-FFF2-40B4-BE49-F238E27FC236}">
                      <a16:creationId xmlns:a16="http://schemas.microsoft.com/office/drawing/2014/main" id="{18DE3442-D3EB-419F-BC96-6C8C68845032}"/>
                    </a:ext>
                  </a:extLst>
                </p:cNvPr>
                <p:cNvGrpSpPr/>
                <p:nvPr/>
              </p:nvGrpSpPr>
              <p:grpSpPr>
                <a:xfrm>
                  <a:off x="7010930" y="3756280"/>
                  <a:ext cx="1619420" cy="270133"/>
                  <a:chOff x="3925888" y="2995613"/>
                  <a:chExt cx="5595937" cy="933451"/>
                </a:xfrm>
                <a:solidFill>
                  <a:schemeClr val="bg1"/>
                </a:solidFill>
              </p:grpSpPr>
              <p:sp>
                <p:nvSpPr>
                  <p:cNvPr id="380" name="Freeform 31">
                    <a:extLst>
                      <a:ext uri="{FF2B5EF4-FFF2-40B4-BE49-F238E27FC236}">
                        <a16:creationId xmlns:a16="http://schemas.microsoft.com/office/drawing/2014/main" id="{B09F2576-9BC5-462F-9339-F19979054D02}"/>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1" name="Freeform 32">
                    <a:extLst>
                      <a:ext uri="{FF2B5EF4-FFF2-40B4-BE49-F238E27FC236}">
                        <a16:creationId xmlns:a16="http://schemas.microsoft.com/office/drawing/2014/main" id="{5DDDBA34-7BCB-441C-B044-5916E1490F7C}"/>
                      </a:ext>
                    </a:extLst>
                  </p:cNvPr>
                  <p:cNvSpPr>
                    <a:spLocks noEditPoints="1"/>
                  </p:cNvSpPr>
                  <p:nvPr/>
                </p:nvSpPr>
                <p:spPr bwMode="auto">
                  <a:xfrm>
                    <a:off x="5511803" y="3748210"/>
                    <a:ext cx="79379" cy="106356"/>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2" name="Freeform 33">
                    <a:extLst>
                      <a:ext uri="{FF2B5EF4-FFF2-40B4-BE49-F238E27FC236}">
                        <a16:creationId xmlns:a16="http://schemas.microsoft.com/office/drawing/2014/main" id="{A0CCF8A6-625F-4D8A-B043-CF6542EDB42B}"/>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3" name="Freeform 34">
                    <a:extLst>
                      <a:ext uri="{FF2B5EF4-FFF2-40B4-BE49-F238E27FC236}">
                        <a16:creationId xmlns:a16="http://schemas.microsoft.com/office/drawing/2014/main" id="{57DB83FC-E052-476F-AAD7-F5CADCBC645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4" name="Freeform 35">
                    <a:extLst>
                      <a:ext uri="{FF2B5EF4-FFF2-40B4-BE49-F238E27FC236}">
                        <a16:creationId xmlns:a16="http://schemas.microsoft.com/office/drawing/2014/main" id="{29422273-E744-4F8F-8286-768DCF53FF89}"/>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5" name="Freeform 36">
                    <a:extLst>
                      <a:ext uri="{FF2B5EF4-FFF2-40B4-BE49-F238E27FC236}">
                        <a16:creationId xmlns:a16="http://schemas.microsoft.com/office/drawing/2014/main" id="{092DBC07-5F33-4BB2-A9A0-127F03932278}"/>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6" name="Freeform 37">
                    <a:extLst>
                      <a:ext uri="{FF2B5EF4-FFF2-40B4-BE49-F238E27FC236}">
                        <a16:creationId xmlns:a16="http://schemas.microsoft.com/office/drawing/2014/main" id="{B7830858-9C92-479D-A81C-DEE3EE73035F}"/>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7" name="Freeform 38">
                    <a:extLst>
                      <a:ext uri="{FF2B5EF4-FFF2-40B4-BE49-F238E27FC236}">
                        <a16:creationId xmlns:a16="http://schemas.microsoft.com/office/drawing/2014/main" id="{3E306FB4-E7FF-4D56-AA7B-B083C95B6991}"/>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8" name="Freeform 39">
                    <a:extLst>
                      <a:ext uri="{FF2B5EF4-FFF2-40B4-BE49-F238E27FC236}">
                        <a16:creationId xmlns:a16="http://schemas.microsoft.com/office/drawing/2014/main" id="{EC5E3583-CAEB-463F-8EAD-7EBCA22D6709}"/>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9" name="Freeform 40">
                    <a:extLst>
                      <a:ext uri="{FF2B5EF4-FFF2-40B4-BE49-F238E27FC236}">
                        <a16:creationId xmlns:a16="http://schemas.microsoft.com/office/drawing/2014/main" id="{084557A4-47FB-4F6C-AABB-7024858E8D35}"/>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0" name="Freeform 41">
                    <a:extLst>
                      <a:ext uri="{FF2B5EF4-FFF2-40B4-BE49-F238E27FC236}">
                        <a16:creationId xmlns:a16="http://schemas.microsoft.com/office/drawing/2014/main" id="{24C26F5E-2ACD-46F0-8606-6B6719A8F64F}"/>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1" name="Freeform 42">
                    <a:extLst>
                      <a:ext uri="{FF2B5EF4-FFF2-40B4-BE49-F238E27FC236}">
                        <a16:creationId xmlns:a16="http://schemas.microsoft.com/office/drawing/2014/main" id="{DAB87D40-6A5F-4557-8C69-4CE89A67766A}"/>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2" name="Freeform 43">
                    <a:extLst>
                      <a:ext uri="{FF2B5EF4-FFF2-40B4-BE49-F238E27FC236}">
                        <a16:creationId xmlns:a16="http://schemas.microsoft.com/office/drawing/2014/main" id="{CDC44D51-0DE3-412E-8083-CA21429C1B05}"/>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3" name="Freeform 44">
                    <a:extLst>
                      <a:ext uri="{FF2B5EF4-FFF2-40B4-BE49-F238E27FC236}">
                        <a16:creationId xmlns:a16="http://schemas.microsoft.com/office/drawing/2014/main" id="{F6CC5C34-FAB4-47FD-AD12-558112C843EE}"/>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4" name="Freeform 45">
                    <a:extLst>
                      <a:ext uri="{FF2B5EF4-FFF2-40B4-BE49-F238E27FC236}">
                        <a16:creationId xmlns:a16="http://schemas.microsoft.com/office/drawing/2014/main" id="{A44AE711-7D1A-40BF-8C10-24277EAAF863}"/>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5" name="Freeform 46">
                    <a:extLst>
                      <a:ext uri="{FF2B5EF4-FFF2-40B4-BE49-F238E27FC236}">
                        <a16:creationId xmlns:a16="http://schemas.microsoft.com/office/drawing/2014/main" id="{122F71BC-138E-453E-A0EF-DEB4D74896A4}"/>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6" name="Freeform 47">
                    <a:extLst>
                      <a:ext uri="{FF2B5EF4-FFF2-40B4-BE49-F238E27FC236}">
                        <a16:creationId xmlns:a16="http://schemas.microsoft.com/office/drawing/2014/main" id="{2E665BFA-7E1B-469F-9989-93FF5CAA2328}"/>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7" name="Freeform 48">
                    <a:extLst>
                      <a:ext uri="{FF2B5EF4-FFF2-40B4-BE49-F238E27FC236}">
                        <a16:creationId xmlns:a16="http://schemas.microsoft.com/office/drawing/2014/main" id="{1F52385A-4DEE-4C51-BB40-25E439AE5745}"/>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8" name="Freeform 49">
                    <a:extLst>
                      <a:ext uri="{FF2B5EF4-FFF2-40B4-BE49-F238E27FC236}">
                        <a16:creationId xmlns:a16="http://schemas.microsoft.com/office/drawing/2014/main" id="{DF830A4D-F63E-4F05-A6CD-D99BE766F75D}"/>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9" name="Rectangle 50">
                    <a:extLst>
                      <a:ext uri="{FF2B5EF4-FFF2-40B4-BE49-F238E27FC236}">
                        <a16:creationId xmlns:a16="http://schemas.microsoft.com/office/drawing/2014/main" id="{68EDFEB2-03B8-438A-B2E9-A18180092543}"/>
                      </a:ext>
                    </a:extLst>
                  </p:cNvPr>
                  <p:cNvSpPr>
                    <a:spLocks noChangeArrowheads="1"/>
                  </p:cNvSpPr>
                  <p:nvPr/>
                </p:nvSpPr>
                <p:spPr bwMode="auto">
                  <a:xfrm>
                    <a:off x="5911850" y="3184526"/>
                    <a:ext cx="111125" cy="438150"/>
                  </a:xfrm>
                  <a:prstGeom prst="rect">
                    <a:avLst/>
                  </a:prstGeom>
                  <a:solidFill>
                    <a:srgbClr val="3AAA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0" name="Freeform 51">
                    <a:extLst>
                      <a:ext uri="{FF2B5EF4-FFF2-40B4-BE49-F238E27FC236}">
                        <a16:creationId xmlns:a16="http://schemas.microsoft.com/office/drawing/2014/main" id="{A86E9E5E-71E0-4F31-98CC-BAD9301CA162}"/>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1" name="Freeform 52">
                    <a:extLst>
                      <a:ext uri="{FF2B5EF4-FFF2-40B4-BE49-F238E27FC236}">
                        <a16:creationId xmlns:a16="http://schemas.microsoft.com/office/drawing/2014/main" id="{8956F0EC-2AB9-46D1-BA75-DA94245B69A8}"/>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2" name="Freeform 53">
                    <a:extLst>
                      <a:ext uri="{FF2B5EF4-FFF2-40B4-BE49-F238E27FC236}">
                        <a16:creationId xmlns:a16="http://schemas.microsoft.com/office/drawing/2014/main" id="{4C9AF9E3-6359-4A79-85CD-A7103F95A10D}"/>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3" name="Freeform 54">
                    <a:extLst>
                      <a:ext uri="{FF2B5EF4-FFF2-40B4-BE49-F238E27FC236}">
                        <a16:creationId xmlns:a16="http://schemas.microsoft.com/office/drawing/2014/main" id="{0EE06AF4-01C5-4FE4-8961-E8B37D7E238B}"/>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4" name="Freeform 55">
                    <a:extLst>
                      <a:ext uri="{FF2B5EF4-FFF2-40B4-BE49-F238E27FC236}">
                        <a16:creationId xmlns:a16="http://schemas.microsoft.com/office/drawing/2014/main" id="{D8EF6389-2211-4C35-8FFE-C3520298B6B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5" name="Freeform 56">
                    <a:extLst>
                      <a:ext uri="{FF2B5EF4-FFF2-40B4-BE49-F238E27FC236}">
                        <a16:creationId xmlns:a16="http://schemas.microsoft.com/office/drawing/2014/main" id="{6006C25B-F7C7-4A12-B7FE-EDEDB61D6698}"/>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6" name="Freeform 57">
                    <a:extLst>
                      <a:ext uri="{FF2B5EF4-FFF2-40B4-BE49-F238E27FC236}">
                        <a16:creationId xmlns:a16="http://schemas.microsoft.com/office/drawing/2014/main" id="{46A6494E-B071-4915-8260-C9AF8EFE4635}"/>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7" name="Freeform 58">
                    <a:extLst>
                      <a:ext uri="{FF2B5EF4-FFF2-40B4-BE49-F238E27FC236}">
                        <a16:creationId xmlns:a16="http://schemas.microsoft.com/office/drawing/2014/main" id="{2014073C-2C29-4633-92B4-8575B5CAEBC3}"/>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grpSp>
            <p:pic>
              <p:nvPicPr>
                <p:cNvPr id="377" name="Picture 376">
                  <a:extLst>
                    <a:ext uri="{FF2B5EF4-FFF2-40B4-BE49-F238E27FC236}">
                      <a16:creationId xmlns:a16="http://schemas.microsoft.com/office/drawing/2014/main" id="{02ED4B38-CAC8-4CE8-A10D-C7AE0EA012D7}"/>
                    </a:ext>
                  </a:extLst>
                </p:cNvPr>
                <p:cNvPicPr>
                  <a:picLocks noChangeAspect="1"/>
                </p:cNvPicPr>
                <p:nvPr/>
              </p:nvPicPr>
              <p:blipFill>
                <a:blip r:embed="rId21"/>
                <a:stretch>
                  <a:fillRect/>
                </a:stretch>
              </p:blipFill>
              <p:spPr>
                <a:xfrm>
                  <a:off x="4034006" y="2751372"/>
                  <a:ext cx="1356883" cy="1356883"/>
                </a:xfrm>
                <a:prstGeom prst="rect">
                  <a:avLst/>
                </a:prstGeom>
                <a:effectLst>
                  <a:glow rad="127000">
                    <a:schemeClr val="tx1">
                      <a:alpha val="25000"/>
                    </a:schemeClr>
                  </a:glow>
                </a:effectLst>
              </p:spPr>
            </p:pic>
            <p:pic>
              <p:nvPicPr>
                <p:cNvPr id="378" name="Graphic 377">
                  <a:extLst>
                    <a:ext uri="{FF2B5EF4-FFF2-40B4-BE49-F238E27FC236}">
                      <a16:creationId xmlns:a16="http://schemas.microsoft.com/office/drawing/2014/main" id="{B1F8BB38-944B-4D8D-866D-2AB30E7FE9A2}"/>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9882487" y="2751372"/>
                  <a:ext cx="1356883" cy="1356883"/>
                </a:xfrm>
                <a:prstGeom prst="rect">
                  <a:avLst/>
                </a:prstGeom>
                <a:effectLst>
                  <a:glow rad="127000">
                    <a:schemeClr val="tx1">
                      <a:alpha val="25000"/>
                    </a:schemeClr>
                  </a:glow>
                </a:effectLst>
              </p:spPr>
            </p:pic>
            <p:pic>
              <p:nvPicPr>
                <p:cNvPr id="379" name="Picture 378">
                  <a:extLst>
                    <a:ext uri="{FF2B5EF4-FFF2-40B4-BE49-F238E27FC236}">
                      <a16:creationId xmlns:a16="http://schemas.microsoft.com/office/drawing/2014/main" id="{C96836C6-F8D6-4E87-9F4D-590563CBB8F3}"/>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0045184" y="2962857"/>
                  <a:ext cx="989162" cy="989162"/>
                </a:xfrm>
                <a:prstGeom prst="rect">
                  <a:avLst/>
                </a:prstGeom>
                <a:effectLst>
                  <a:glow rad="228600">
                    <a:schemeClr val="bg1">
                      <a:alpha val="40000"/>
                    </a:schemeClr>
                  </a:glow>
                </a:effectLst>
              </p:spPr>
            </p:pic>
          </p:grpSp>
          <p:grpSp>
            <p:nvGrpSpPr>
              <p:cNvPr id="364" name="Group 363">
                <a:extLst>
                  <a:ext uri="{FF2B5EF4-FFF2-40B4-BE49-F238E27FC236}">
                    <a16:creationId xmlns:a16="http://schemas.microsoft.com/office/drawing/2014/main" id="{4E082FE8-E0EB-4973-B93C-4808D8C4ECFF}"/>
                  </a:ext>
                </a:extLst>
              </p:cNvPr>
              <p:cNvGrpSpPr/>
              <p:nvPr/>
            </p:nvGrpSpPr>
            <p:grpSpPr>
              <a:xfrm>
                <a:off x="7594212" y="2327272"/>
                <a:ext cx="1219939" cy="604773"/>
                <a:chOff x="7594212" y="2327272"/>
                <a:chExt cx="1219939" cy="604773"/>
              </a:xfrm>
            </p:grpSpPr>
            <p:grpSp>
              <p:nvGrpSpPr>
                <p:cNvPr id="365" name="Group 364">
                  <a:extLst>
                    <a:ext uri="{FF2B5EF4-FFF2-40B4-BE49-F238E27FC236}">
                      <a16:creationId xmlns:a16="http://schemas.microsoft.com/office/drawing/2014/main" id="{B5066C3D-B275-4EA1-99A4-352C42658F76}"/>
                    </a:ext>
                  </a:extLst>
                </p:cNvPr>
                <p:cNvGrpSpPr/>
                <p:nvPr/>
              </p:nvGrpSpPr>
              <p:grpSpPr>
                <a:xfrm>
                  <a:off x="7594212" y="2327272"/>
                  <a:ext cx="226252" cy="589919"/>
                  <a:chOff x="8153012" y="4165398"/>
                  <a:chExt cx="226252" cy="589919"/>
                </a:xfrm>
              </p:grpSpPr>
              <p:cxnSp>
                <p:nvCxnSpPr>
                  <p:cNvPr id="367" name="Straight Connector 366">
                    <a:extLst>
                      <a:ext uri="{FF2B5EF4-FFF2-40B4-BE49-F238E27FC236}">
                        <a16:creationId xmlns:a16="http://schemas.microsoft.com/office/drawing/2014/main" id="{A8802704-16D4-4900-A9BD-E048EEADA023}"/>
                      </a:ext>
                    </a:extLst>
                  </p:cNvPr>
                  <p:cNvCxnSpPr>
                    <a:cxnSpLocks/>
                  </p:cNvCxnSpPr>
                  <p:nvPr/>
                </p:nvCxnSpPr>
                <p:spPr>
                  <a:xfrm>
                    <a:off x="8272952" y="4165398"/>
                    <a:ext cx="1" cy="589919"/>
                  </a:xfrm>
                  <a:prstGeom prst="line">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368" name="Group 367">
                    <a:extLst>
                      <a:ext uri="{FF2B5EF4-FFF2-40B4-BE49-F238E27FC236}">
                        <a16:creationId xmlns:a16="http://schemas.microsoft.com/office/drawing/2014/main" id="{E086F10B-7DCA-4278-AE11-EC263B7FEA10}"/>
                      </a:ext>
                    </a:extLst>
                  </p:cNvPr>
                  <p:cNvGrpSpPr/>
                  <p:nvPr/>
                </p:nvGrpSpPr>
                <p:grpSpPr>
                  <a:xfrm>
                    <a:off x="8153012" y="4437999"/>
                    <a:ext cx="226252" cy="226250"/>
                    <a:chOff x="8153012" y="4437999"/>
                    <a:chExt cx="226252" cy="226250"/>
                  </a:xfrm>
                </p:grpSpPr>
                <p:sp>
                  <p:nvSpPr>
                    <p:cNvPr id="369" name="Oval 368">
                      <a:extLst>
                        <a:ext uri="{FF2B5EF4-FFF2-40B4-BE49-F238E27FC236}">
                          <a16:creationId xmlns:a16="http://schemas.microsoft.com/office/drawing/2014/main" id="{8B78D51F-3AAD-4933-867B-754118BC81B8}"/>
                        </a:ext>
                      </a:extLst>
                    </p:cNvPr>
                    <p:cNvSpPr/>
                    <p:nvPr/>
                  </p:nvSpPr>
                  <p:spPr>
                    <a:xfrm>
                      <a:off x="8153012" y="4437999"/>
                      <a:ext cx="226252" cy="226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370" name="Graphic 369">
                      <a:extLst>
                        <a:ext uri="{FF2B5EF4-FFF2-40B4-BE49-F238E27FC236}">
                          <a16:creationId xmlns:a16="http://schemas.microsoft.com/office/drawing/2014/main" id="{8193A9D8-CBD4-4C17-8360-AC85F8216B15}"/>
                        </a:ext>
                      </a:extLst>
                    </p:cNvPr>
                    <p:cNvPicPr>
                      <a:picLocks noChangeAspect="1"/>
                    </p:cNvPicPr>
                    <p:nvPr/>
                  </p:nvPicPr>
                  <p:blipFill>
                    <a:blip r:embed="rId25">
                      <a:lum bright="75000"/>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8178421" y="4463408"/>
                      <a:ext cx="175432" cy="175431"/>
                    </a:xfrm>
                    <a:prstGeom prst="rect">
                      <a:avLst/>
                    </a:prstGeom>
                  </p:spPr>
                </p:pic>
              </p:grpSp>
            </p:grpSp>
            <p:sp>
              <p:nvSpPr>
                <p:cNvPr id="366" name="Rectangle 365">
                  <a:extLst>
                    <a:ext uri="{FF2B5EF4-FFF2-40B4-BE49-F238E27FC236}">
                      <a16:creationId xmlns:a16="http://schemas.microsoft.com/office/drawing/2014/main" id="{189D065B-3D2B-44F5-BC1E-84B07E7D4EE1}"/>
                    </a:ext>
                  </a:extLst>
                </p:cNvPr>
                <p:cNvSpPr/>
                <p:nvPr/>
              </p:nvSpPr>
              <p:spPr>
                <a:xfrm>
                  <a:off x="7832368" y="2470380"/>
                  <a:ext cx="981783" cy="461665"/>
                </a:xfrm>
                <a:prstGeom prst="rect">
                  <a:avLst/>
                </a:prstGeom>
              </p:spPr>
              <p:txBody>
                <a:bodyPr wrap="square">
                  <a:spAutoFit/>
                </a:bodyPr>
                <a:lstStyle/>
                <a:p>
                  <a:r>
                    <a:rPr lang="en-US" sz="1200" b="1">
                      <a:solidFill>
                        <a:srgbClr val="2567D1"/>
                      </a:solidFill>
                      <a:latin typeface="Assistant ExtraLight" pitchFamily="2" charset="-79"/>
                      <a:cs typeface="Assistant ExtraLight" pitchFamily="2" charset="-79"/>
                    </a:rPr>
                    <a:t>Real-time data</a:t>
                  </a:r>
                </a:p>
              </p:txBody>
            </p:sp>
          </p:grpSp>
        </p:grpSp>
        <p:grpSp>
          <p:nvGrpSpPr>
            <p:cNvPr id="352" name="Group 351">
              <a:extLst>
                <a:ext uri="{FF2B5EF4-FFF2-40B4-BE49-F238E27FC236}">
                  <a16:creationId xmlns:a16="http://schemas.microsoft.com/office/drawing/2014/main" id="{85FD43E8-994C-4B53-A120-CF901D9DDE4B}"/>
                </a:ext>
              </a:extLst>
            </p:cNvPr>
            <p:cNvGrpSpPr/>
            <p:nvPr/>
          </p:nvGrpSpPr>
          <p:grpSpPr>
            <a:xfrm>
              <a:off x="3680157" y="4355299"/>
              <a:ext cx="1609809" cy="1998346"/>
              <a:chOff x="6932206" y="4355299"/>
              <a:chExt cx="1609809" cy="1998346"/>
            </a:xfrm>
          </p:grpSpPr>
          <p:grpSp>
            <p:nvGrpSpPr>
              <p:cNvPr id="354" name="Group 353">
                <a:extLst>
                  <a:ext uri="{FF2B5EF4-FFF2-40B4-BE49-F238E27FC236}">
                    <a16:creationId xmlns:a16="http://schemas.microsoft.com/office/drawing/2014/main" id="{A9DCECA0-CD39-48A9-984B-96B7C2E2C088}"/>
                  </a:ext>
                </a:extLst>
              </p:cNvPr>
              <p:cNvGrpSpPr/>
              <p:nvPr/>
            </p:nvGrpSpPr>
            <p:grpSpPr>
              <a:xfrm>
                <a:off x="7594212" y="4355299"/>
                <a:ext cx="947803" cy="589919"/>
                <a:chOff x="7594212" y="4355299"/>
                <a:chExt cx="947803" cy="589919"/>
              </a:xfrm>
            </p:grpSpPr>
            <p:grpSp>
              <p:nvGrpSpPr>
                <p:cNvPr id="358" name="Group 357">
                  <a:extLst>
                    <a:ext uri="{FF2B5EF4-FFF2-40B4-BE49-F238E27FC236}">
                      <a16:creationId xmlns:a16="http://schemas.microsoft.com/office/drawing/2014/main" id="{5F630C90-5DFF-4658-9BED-AC93506661D8}"/>
                    </a:ext>
                  </a:extLst>
                </p:cNvPr>
                <p:cNvGrpSpPr/>
                <p:nvPr/>
              </p:nvGrpSpPr>
              <p:grpSpPr>
                <a:xfrm>
                  <a:off x="7594212" y="4355299"/>
                  <a:ext cx="226252" cy="589919"/>
                  <a:chOff x="8153012" y="4165398"/>
                  <a:chExt cx="226252" cy="589919"/>
                </a:xfrm>
              </p:grpSpPr>
              <p:cxnSp>
                <p:nvCxnSpPr>
                  <p:cNvPr id="361" name="Straight Connector 360">
                    <a:extLst>
                      <a:ext uri="{FF2B5EF4-FFF2-40B4-BE49-F238E27FC236}">
                        <a16:creationId xmlns:a16="http://schemas.microsoft.com/office/drawing/2014/main" id="{D2CADB5D-ABA9-413E-B390-4D6D3C48567E}"/>
                      </a:ext>
                    </a:extLst>
                  </p:cNvPr>
                  <p:cNvCxnSpPr>
                    <a:cxnSpLocks/>
                  </p:cNvCxnSpPr>
                  <p:nvPr/>
                </p:nvCxnSpPr>
                <p:spPr>
                  <a:xfrm>
                    <a:off x="8272952" y="4165398"/>
                    <a:ext cx="1" cy="589919"/>
                  </a:xfrm>
                  <a:prstGeom prst="line">
                    <a:avLst/>
                  </a:prstGeom>
                  <a:ln w="3175">
                    <a:solidFill>
                      <a:schemeClr val="tx1">
                        <a:lumMod val="85000"/>
                        <a:lumOff val="15000"/>
                      </a:schemeClr>
                    </a:solidFill>
                    <a:prstDash val="sysDash"/>
                    <a:headEnd type="none" w="lg" len="med"/>
                    <a:tailEnd type="stealth" w="lg" len="med"/>
                  </a:ln>
                </p:spPr>
                <p:style>
                  <a:lnRef idx="1">
                    <a:schemeClr val="accent1"/>
                  </a:lnRef>
                  <a:fillRef idx="0">
                    <a:schemeClr val="accent1"/>
                  </a:fillRef>
                  <a:effectRef idx="0">
                    <a:schemeClr val="accent1"/>
                  </a:effectRef>
                  <a:fontRef idx="minor">
                    <a:schemeClr val="tx1"/>
                  </a:fontRef>
                </p:style>
              </p:cxnSp>
              <p:sp>
                <p:nvSpPr>
                  <p:cNvPr id="362" name="Oval 361">
                    <a:extLst>
                      <a:ext uri="{FF2B5EF4-FFF2-40B4-BE49-F238E27FC236}">
                        <a16:creationId xmlns:a16="http://schemas.microsoft.com/office/drawing/2014/main" id="{03E0DC5F-96DD-4D55-B10A-8D9EED6BF5EA}"/>
                      </a:ext>
                    </a:extLst>
                  </p:cNvPr>
                  <p:cNvSpPr/>
                  <p:nvPr/>
                </p:nvSpPr>
                <p:spPr>
                  <a:xfrm>
                    <a:off x="8153012" y="4252559"/>
                    <a:ext cx="226252" cy="226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pic>
              <p:nvPicPr>
                <p:cNvPr id="359" name="Graphic 358">
                  <a:extLst>
                    <a:ext uri="{FF2B5EF4-FFF2-40B4-BE49-F238E27FC236}">
                      <a16:creationId xmlns:a16="http://schemas.microsoft.com/office/drawing/2014/main" id="{BB2913C0-6179-4061-ADCF-84B30A373D6E}"/>
                    </a:ext>
                  </a:extLst>
                </p:cNvPr>
                <p:cNvPicPr>
                  <a:picLocks noChangeAspect="1"/>
                </p:cNvPicPr>
                <p:nvPr/>
              </p:nvPicPr>
              <p:blipFill>
                <a:blip r:embed="rId27">
                  <a:lum bright="75000"/>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7625995" y="4467869"/>
                  <a:ext cx="175432" cy="175432"/>
                </a:xfrm>
                <a:prstGeom prst="rect">
                  <a:avLst/>
                </a:prstGeom>
              </p:spPr>
            </p:pic>
            <p:sp>
              <p:nvSpPr>
                <p:cNvPr id="360" name="Rectangle 359">
                  <a:extLst>
                    <a:ext uri="{FF2B5EF4-FFF2-40B4-BE49-F238E27FC236}">
                      <a16:creationId xmlns:a16="http://schemas.microsoft.com/office/drawing/2014/main" id="{0C621BEE-C018-4954-8206-BC87BB6F0902}"/>
                    </a:ext>
                  </a:extLst>
                </p:cNvPr>
                <p:cNvSpPr/>
                <p:nvPr/>
              </p:nvSpPr>
              <p:spPr>
                <a:xfrm>
                  <a:off x="7832368" y="4355720"/>
                  <a:ext cx="709647" cy="461665"/>
                </a:xfrm>
                <a:prstGeom prst="rect">
                  <a:avLst/>
                </a:prstGeom>
              </p:spPr>
              <p:txBody>
                <a:bodyPr wrap="square">
                  <a:spAutoFit/>
                </a:bodyPr>
                <a:lstStyle/>
                <a:p>
                  <a:r>
                    <a:rPr lang="en-US" sz="1200" b="1">
                      <a:solidFill>
                        <a:srgbClr val="2567D1"/>
                      </a:solidFill>
                      <a:latin typeface="Assistant ExtraLight" pitchFamily="2" charset="-79"/>
                      <a:cs typeface="Assistant ExtraLight" pitchFamily="2" charset="-79"/>
                    </a:rPr>
                    <a:t>Offline data</a:t>
                  </a:r>
                </a:p>
              </p:txBody>
            </p:sp>
          </p:grpSp>
          <p:grpSp>
            <p:nvGrpSpPr>
              <p:cNvPr id="355" name="Group 354">
                <a:extLst>
                  <a:ext uri="{FF2B5EF4-FFF2-40B4-BE49-F238E27FC236}">
                    <a16:creationId xmlns:a16="http://schemas.microsoft.com/office/drawing/2014/main" id="{8917A4B5-BFB3-4861-A97A-CC9A02B2C62D}"/>
                  </a:ext>
                </a:extLst>
              </p:cNvPr>
              <p:cNvGrpSpPr/>
              <p:nvPr/>
            </p:nvGrpSpPr>
            <p:grpSpPr>
              <a:xfrm>
                <a:off x="6932206" y="5037245"/>
                <a:ext cx="1535694" cy="1316400"/>
                <a:chOff x="6932206" y="5037245"/>
                <a:chExt cx="1535694" cy="1316400"/>
              </a:xfrm>
            </p:grpSpPr>
            <p:pic>
              <p:nvPicPr>
                <p:cNvPr id="356" name="Picture 355">
                  <a:extLst>
                    <a:ext uri="{FF2B5EF4-FFF2-40B4-BE49-F238E27FC236}">
                      <a16:creationId xmlns:a16="http://schemas.microsoft.com/office/drawing/2014/main" id="{468B9E09-72AB-4168-A531-5AA416198E1D}"/>
                    </a:ext>
                  </a:extLst>
                </p:cNvPr>
                <p:cNvPicPr>
                  <a:picLocks noChangeAspect="1"/>
                </p:cNvPicPr>
                <p:nvPr/>
              </p:nvPicPr>
              <p:blipFill rotWithShape="1">
                <a:blip r:embed="rId29"/>
                <a:srcRect l="26179" t="14347" r="24359" b="23193"/>
                <a:stretch/>
              </p:blipFill>
              <p:spPr>
                <a:xfrm>
                  <a:off x="7116573" y="5037245"/>
                  <a:ext cx="1178519" cy="835429"/>
                </a:xfrm>
                <a:prstGeom prst="rect">
                  <a:avLst/>
                </a:prstGeom>
              </p:spPr>
            </p:pic>
            <p:sp>
              <p:nvSpPr>
                <p:cNvPr id="357" name="Rectangle 356">
                  <a:extLst>
                    <a:ext uri="{FF2B5EF4-FFF2-40B4-BE49-F238E27FC236}">
                      <a16:creationId xmlns:a16="http://schemas.microsoft.com/office/drawing/2014/main" id="{6FCAF742-582E-4D5F-91F2-B02C5E66E91D}"/>
                    </a:ext>
                  </a:extLst>
                </p:cNvPr>
                <p:cNvSpPr/>
                <p:nvPr/>
              </p:nvSpPr>
              <p:spPr>
                <a:xfrm>
                  <a:off x="6932206" y="5891980"/>
                  <a:ext cx="1535694" cy="461665"/>
                </a:xfrm>
                <a:prstGeom prst="rect">
                  <a:avLst/>
                </a:prstGeom>
                <a:noFill/>
              </p:spPr>
              <p:txBody>
                <a:bodyPr wrap="square" rtlCol="0">
                  <a:spAutoFit/>
                </a:bodyPr>
                <a:lstStyle/>
                <a:p>
                  <a:pPr algn="ctr"/>
                  <a:r>
                    <a:rPr lang="en-US" sz="1200" b="1">
                      <a:solidFill>
                        <a:schemeClr val="tx1">
                          <a:lumMod val="85000"/>
                          <a:lumOff val="15000"/>
                        </a:schemeClr>
                      </a:solidFill>
                      <a:latin typeface="Assistant ExtraLight" pitchFamily="2" charset="-79"/>
                      <a:cs typeface="Assistant ExtraLight" pitchFamily="2" charset="-79"/>
                    </a:rPr>
                    <a:t>CardiacSense</a:t>
                  </a:r>
                </a:p>
                <a:p>
                  <a:pPr algn="ctr"/>
                  <a:r>
                    <a:rPr lang="en-US" sz="1200" b="1">
                      <a:solidFill>
                        <a:schemeClr val="tx1">
                          <a:lumMod val="85000"/>
                          <a:lumOff val="15000"/>
                        </a:schemeClr>
                      </a:solidFill>
                      <a:latin typeface="Assistant ExtraLight" pitchFamily="2" charset="-79"/>
                      <a:cs typeface="Assistant ExtraLight" pitchFamily="2" charset="-79"/>
                    </a:rPr>
                    <a:t>Medical Watch Cradle</a:t>
                  </a:r>
                </a:p>
              </p:txBody>
            </p:sp>
          </p:grpSp>
        </p:grpSp>
        <p:pic>
          <p:nvPicPr>
            <p:cNvPr id="353" name="Picture 12">
              <a:extLst>
                <a:ext uri="{FF2B5EF4-FFF2-40B4-BE49-F238E27FC236}">
                  <a16:creationId xmlns:a16="http://schemas.microsoft.com/office/drawing/2014/main" id="{731872F1-70D8-43F2-8097-9204F90BC77A}"/>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3814180" y="2947105"/>
              <a:ext cx="1165553" cy="1321930"/>
            </a:xfrm>
            <a:prstGeom prst="rect">
              <a:avLst/>
            </a:prstGeom>
          </p:spPr>
        </p:pic>
      </p:grpSp>
      <p:grpSp>
        <p:nvGrpSpPr>
          <p:cNvPr id="205" name="Group 204">
            <a:extLst>
              <a:ext uri="{FF2B5EF4-FFF2-40B4-BE49-F238E27FC236}">
                <a16:creationId xmlns:a16="http://schemas.microsoft.com/office/drawing/2014/main" id="{501A8A8B-DE7E-47FC-9AB1-81DB30BEEE0C}"/>
              </a:ext>
            </a:extLst>
          </p:cNvPr>
          <p:cNvGrpSpPr/>
          <p:nvPr/>
        </p:nvGrpSpPr>
        <p:grpSpPr>
          <a:xfrm>
            <a:off x="6300491" y="2704589"/>
            <a:ext cx="1038105" cy="841648"/>
            <a:chOff x="6300491" y="2704589"/>
            <a:chExt cx="1038105" cy="841648"/>
          </a:xfrm>
        </p:grpSpPr>
        <p:sp>
          <p:nvSpPr>
            <p:cNvPr id="206" name="Oval 205">
              <a:extLst>
                <a:ext uri="{FF2B5EF4-FFF2-40B4-BE49-F238E27FC236}">
                  <a16:creationId xmlns:a16="http://schemas.microsoft.com/office/drawing/2014/main" id="{E059C53B-2E97-4E7A-9A65-494442F9DE54}"/>
                </a:ext>
              </a:extLst>
            </p:cNvPr>
            <p:cNvSpPr/>
            <p:nvPr/>
          </p:nvSpPr>
          <p:spPr>
            <a:xfrm>
              <a:off x="6398787" y="2704589"/>
              <a:ext cx="841648" cy="841648"/>
            </a:xfrm>
            <a:prstGeom prst="ellipse">
              <a:avLst/>
            </a:prstGeom>
            <a:solidFill>
              <a:srgbClr val="3AAA35"/>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11" name="Rectangle 210">
              <a:extLst>
                <a:ext uri="{FF2B5EF4-FFF2-40B4-BE49-F238E27FC236}">
                  <a16:creationId xmlns:a16="http://schemas.microsoft.com/office/drawing/2014/main" id="{B758B7C1-5896-4B0E-9B7A-1F9AE000DA4A}"/>
                </a:ext>
              </a:extLst>
            </p:cNvPr>
            <p:cNvSpPr/>
            <p:nvPr/>
          </p:nvSpPr>
          <p:spPr>
            <a:xfrm>
              <a:off x="6300491" y="2939893"/>
              <a:ext cx="1038105" cy="415498"/>
            </a:xfrm>
            <a:prstGeom prst="rect">
              <a:avLst/>
            </a:prstGeom>
            <a:noFill/>
          </p:spPr>
          <p:txBody>
            <a:bodyPr wrap="square" rtlCol="0">
              <a:spAutoFit/>
            </a:bodyPr>
            <a:lstStyle/>
            <a:p>
              <a:pPr algn="ctr"/>
              <a:r>
                <a:rPr lang="en-US" sz="1050" b="1">
                  <a:solidFill>
                    <a:schemeClr val="bg1"/>
                  </a:solidFill>
                  <a:latin typeface="Assistant ExtraBold" panose="00000900000000000000" pitchFamily="2" charset="-79"/>
                  <a:cs typeface="Assistant ExtraBold" panose="00000900000000000000" pitchFamily="2" charset="-79"/>
                </a:rPr>
                <a:t>HIPPA/GDPR Compliant</a:t>
              </a:r>
              <a:endParaRPr lang="en-GB" sz="1050" b="1">
                <a:solidFill>
                  <a:schemeClr val="bg1"/>
                </a:solidFill>
                <a:latin typeface="Assistant ExtraBold" panose="00000900000000000000" pitchFamily="2" charset="-79"/>
                <a:cs typeface="Assistant ExtraBold" panose="00000900000000000000" pitchFamily="2" charset="-79"/>
              </a:endParaRPr>
            </a:p>
          </p:txBody>
        </p:sp>
      </p:grpSp>
      <p:sp>
        <p:nvSpPr>
          <p:cNvPr id="212" name="Slide Number Placeholder 1">
            <a:extLst>
              <a:ext uri="{FF2B5EF4-FFF2-40B4-BE49-F238E27FC236}">
                <a16:creationId xmlns:a16="http://schemas.microsoft.com/office/drawing/2014/main" id="{BD45EF43-FBCE-4B01-B497-440757C4D548}"/>
              </a:ext>
            </a:extLst>
          </p:cNvPr>
          <p:cNvSpPr>
            <a:spLocks noGrp="1"/>
          </p:cNvSpPr>
          <p:nvPr>
            <p:ph type="sldNum" sz="quarter" idx="12"/>
          </p:nvPr>
        </p:nvSpPr>
        <p:spPr>
          <a:xfrm>
            <a:off x="11560242" y="6356350"/>
            <a:ext cx="473265" cy="365125"/>
          </a:xfrm>
        </p:spPr>
        <p:txBody>
          <a:bodyPr/>
          <a:lstStyle/>
          <a:p>
            <a:fld id="{F11B59D1-E37D-4E3F-81E5-C5BBDA76D10C}" type="slidenum">
              <a:rPr lang="en-GB" smtClean="0"/>
              <a:t>26</a:t>
            </a:fld>
            <a:endParaRPr lang="en-GB"/>
          </a:p>
        </p:txBody>
      </p:sp>
      <p:pic>
        <p:nvPicPr>
          <p:cNvPr id="13" name="Picture 12">
            <a:extLst>
              <a:ext uri="{FF2B5EF4-FFF2-40B4-BE49-F238E27FC236}">
                <a16:creationId xmlns:a16="http://schemas.microsoft.com/office/drawing/2014/main" id="{3D295D9F-AD11-AC45-8F89-766938396A1C}"/>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flipH="1">
            <a:off x="407368" y="5808680"/>
            <a:ext cx="644656" cy="644656"/>
          </a:xfrm>
          <a:prstGeom prst="rect">
            <a:avLst/>
          </a:prstGeom>
        </p:spPr>
      </p:pic>
      <p:pic>
        <p:nvPicPr>
          <p:cNvPr id="15" name="Picture 14">
            <a:extLst>
              <a:ext uri="{FF2B5EF4-FFF2-40B4-BE49-F238E27FC236}">
                <a16:creationId xmlns:a16="http://schemas.microsoft.com/office/drawing/2014/main" id="{1FB4E244-372D-5441-9993-FF460668E73C}"/>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1271464" y="5710904"/>
            <a:ext cx="742432" cy="742432"/>
          </a:xfrm>
          <a:prstGeom prst="rect">
            <a:avLst/>
          </a:prstGeom>
        </p:spPr>
      </p:pic>
      <p:sp>
        <p:nvSpPr>
          <p:cNvPr id="204" name="Rectangle 203">
            <a:extLst>
              <a:ext uri="{FF2B5EF4-FFF2-40B4-BE49-F238E27FC236}">
                <a16:creationId xmlns:a16="http://schemas.microsoft.com/office/drawing/2014/main" id="{80993E42-82C4-AB46-9CB9-8B5CFAE1FB99}"/>
              </a:ext>
            </a:extLst>
          </p:cNvPr>
          <p:cNvSpPr/>
          <p:nvPr/>
        </p:nvSpPr>
        <p:spPr>
          <a:xfrm>
            <a:off x="160091" y="692696"/>
            <a:ext cx="2479525" cy="1815882"/>
          </a:xfrm>
          <a:prstGeom prst="rect">
            <a:avLst/>
          </a:prstGeom>
        </p:spPr>
        <p:txBody>
          <a:bodyPr wrap="square">
            <a:spAutoFit/>
          </a:bodyPr>
          <a:lstStyle/>
          <a:p>
            <a:pPr>
              <a:defRPr/>
            </a:pPr>
            <a:r>
              <a:rPr lang="en-GB" sz="2800">
                <a:solidFill>
                  <a:schemeClr val="bg1"/>
                </a:solidFill>
                <a:latin typeface="Assistant" pitchFamily="2" charset="-79"/>
                <a:ea typeface="Roboto" panose="02000000000000000000" pitchFamily="2" charset="0"/>
                <a:cs typeface="Assistant" pitchFamily="2" charset="-79"/>
              </a:rPr>
              <a:t>CardiacSense Medical Watch Connectivity Ecosystem</a:t>
            </a:r>
          </a:p>
        </p:txBody>
      </p:sp>
    </p:spTree>
    <p:extLst>
      <p:ext uri="{BB962C8B-B14F-4D97-AF65-F5344CB8AC3E}">
        <p14:creationId xmlns:p14="http://schemas.microsoft.com/office/powerpoint/2010/main" val="2930797061"/>
      </p:ext>
    </p:extLst>
  </p:cSld>
  <p:clrMapOvr>
    <a:masterClrMapping/>
  </p:clrMapOvr>
  <mc:AlternateContent xmlns:mc="http://schemas.openxmlformats.org/markup-compatibility/2006" xmlns:p14="http://schemas.microsoft.com/office/powerpoint/2010/main">
    <mc:Choice Requires="p14">
      <p:transition spd="slow" p14:dur="1500">
        <p:split/>
      </p:transition>
    </mc:Choice>
    <mc:Fallback xmlns="">
      <p:transition spd="slow">
        <p:spli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350"/>
                                        </p:tgtEl>
                                        <p:attrNameLst>
                                          <p:attrName>style.visibility</p:attrName>
                                        </p:attrNameLst>
                                      </p:cBhvr>
                                      <p:to>
                                        <p:strVal val="visible"/>
                                      </p:to>
                                    </p:set>
                                    <p:animEffect transition="in" filter="barn(outHorizontal)">
                                      <p:cBhvr>
                                        <p:cTn id="7" dur="500"/>
                                        <p:tgtEl>
                                          <p:spTgt spid="350"/>
                                        </p:tgtEl>
                                      </p:cBhvr>
                                    </p:animEffect>
                                  </p:childTnLst>
                                </p:cTn>
                              </p:par>
                              <p:par>
                                <p:cTn id="8" presetID="16" presetClass="entr" presetSubtype="26" fill="hold" nodeType="withEffect">
                                  <p:stCondLst>
                                    <p:cond delay="400"/>
                                  </p:stCondLst>
                                  <p:childTnLst>
                                    <p:set>
                                      <p:cBhvr>
                                        <p:cTn id="9" dur="1" fill="hold">
                                          <p:stCondLst>
                                            <p:cond delay="0"/>
                                          </p:stCondLst>
                                        </p:cTn>
                                        <p:tgtEl>
                                          <p:spTgt spid="28"/>
                                        </p:tgtEl>
                                        <p:attrNameLst>
                                          <p:attrName>style.visibility</p:attrName>
                                        </p:attrNameLst>
                                      </p:cBhvr>
                                      <p:to>
                                        <p:strVal val="visible"/>
                                      </p:to>
                                    </p:set>
                                    <p:animEffect transition="in" filter="barn(inHorizontal)">
                                      <p:cBhvr>
                                        <p:cTn id="10" dur="500"/>
                                        <p:tgtEl>
                                          <p:spTgt spid="28"/>
                                        </p:tgtEl>
                                      </p:cBhvr>
                                    </p:animEffect>
                                  </p:childTnLst>
                                </p:cTn>
                              </p:par>
                              <p:par>
                                <p:cTn id="11" presetID="22" presetClass="entr" presetSubtype="2" fill="hold" nodeType="withEffect">
                                  <p:stCondLst>
                                    <p:cond delay="800"/>
                                  </p:stCondLst>
                                  <p:childTnLst>
                                    <p:set>
                                      <p:cBhvr>
                                        <p:cTn id="12" dur="1" fill="hold">
                                          <p:stCondLst>
                                            <p:cond delay="0"/>
                                          </p:stCondLst>
                                        </p:cTn>
                                        <p:tgtEl>
                                          <p:spTgt spid="12"/>
                                        </p:tgtEl>
                                        <p:attrNameLst>
                                          <p:attrName>style.visibility</p:attrName>
                                        </p:attrNameLst>
                                      </p:cBhvr>
                                      <p:to>
                                        <p:strVal val="visible"/>
                                      </p:to>
                                    </p:set>
                                    <p:animEffect transition="in" filter="wipe(right)">
                                      <p:cBhvr>
                                        <p:cTn id="13" dur="500"/>
                                        <p:tgtEl>
                                          <p:spTgt spid="12"/>
                                        </p:tgtEl>
                                      </p:cBhvr>
                                    </p:animEffect>
                                  </p:childTnLst>
                                </p:cTn>
                              </p:par>
                              <p:par>
                                <p:cTn id="14" presetID="18" presetClass="entr" presetSubtype="9" fill="hold" nodeType="withEffect">
                                  <p:stCondLst>
                                    <p:cond delay="1000"/>
                                  </p:stCondLst>
                                  <p:childTnLst>
                                    <p:set>
                                      <p:cBhvr>
                                        <p:cTn id="15" dur="1" fill="hold">
                                          <p:stCondLst>
                                            <p:cond delay="0"/>
                                          </p:stCondLst>
                                        </p:cTn>
                                        <p:tgtEl>
                                          <p:spTgt spid="21"/>
                                        </p:tgtEl>
                                        <p:attrNameLst>
                                          <p:attrName>style.visibility</p:attrName>
                                        </p:attrNameLst>
                                      </p:cBhvr>
                                      <p:to>
                                        <p:strVal val="visible"/>
                                      </p:to>
                                    </p:set>
                                    <p:animEffect transition="in" filter="strips(upLeft)">
                                      <p:cBhvr>
                                        <p:cTn id="16" dur="500"/>
                                        <p:tgtEl>
                                          <p:spTgt spid="21"/>
                                        </p:tgtEl>
                                      </p:cBhvr>
                                    </p:animEffect>
                                  </p:childTnLst>
                                </p:cTn>
                              </p:par>
                            </p:childTnLst>
                          </p:cTn>
                        </p:par>
                        <p:par>
                          <p:cTn id="17" fill="hold">
                            <p:stCondLst>
                              <p:cond delay="1500"/>
                            </p:stCondLst>
                            <p:childTnLst>
                              <p:par>
                                <p:cTn id="18" presetID="23" presetClass="entr" presetSubtype="32" fill="hold" nodeType="afterEffect">
                                  <p:stCondLst>
                                    <p:cond delay="0"/>
                                  </p:stCondLst>
                                  <p:childTnLst>
                                    <p:set>
                                      <p:cBhvr>
                                        <p:cTn id="19" dur="1" fill="hold">
                                          <p:stCondLst>
                                            <p:cond delay="0"/>
                                          </p:stCondLst>
                                        </p:cTn>
                                        <p:tgtEl>
                                          <p:spTgt spid="205"/>
                                        </p:tgtEl>
                                        <p:attrNameLst>
                                          <p:attrName>style.visibility</p:attrName>
                                        </p:attrNameLst>
                                      </p:cBhvr>
                                      <p:to>
                                        <p:strVal val="visible"/>
                                      </p:to>
                                    </p:set>
                                    <p:anim calcmode="lin" valueType="num">
                                      <p:cBhvr>
                                        <p:cTn id="20" dur="250" fill="hold"/>
                                        <p:tgtEl>
                                          <p:spTgt spid="205"/>
                                        </p:tgtEl>
                                        <p:attrNameLst>
                                          <p:attrName>ppt_w</p:attrName>
                                        </p:attrNameLst>
                                      </p:cBhvr>
                                      <p:tavLst>
                                        <p:tav tm="0">
                                          <p:val>
                                            <p:strVal val="4*#ppt_w"/>
                                          </p:val>
                                        </p:tav>
                                        <p:tav tm="100000">
                                          <p:val>
                                            <p:strVal val="#ppt_w"/>
                                          </p:val>
                                        </p:tav>
                                      </p:tavLst>
                                    </p:anim>
                                    <p:anim calcmode="lin" valueType="num">
                                      <p:cBhvr>
                                        <p:cTn id="21" dur="250" fill="hold"/>
                                        <p:tgtEl>
                                          <p:spTgt spid="205"/>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FCEE17-923C-4249-8109-F16DB66A6E88}"/>
              </a:ext>
            </a:extLst>
          </p:cNvPr>
          <p:cNvSpPr>
            <a:spLocks noGrp="1"/>
          </p:cNvSpPr>
          <p:nvPr>
            <p:ph type="sldNum" sz="quarter" idx="12"/>
          </p:nvPr>
        </p:nvSpPr>
        <p:spPr/>
        <p:txBody>
          <a:bodyPr/>
          <a:lstStyle/>
          <a:p>
            <a:fld id="{F11B59D1-E37D-4E3F-81E5-C5BBDA76D10C}" type="slidenum">
              <a:rPr lang="en-GB" smtClean="0"/>
              <a:t>27</a:t>
            </a:fld>
            <a:endParaRPr lang="en-GB"/>
          </a:p>
        </p:txBody>
      </p:sp>
      <p:pic>
        <p:nvPicPr>
          <p:cNvPr id="4" name="Picture 3">
            <a:extLst>
              <a:ext uri="{FF2B5EF4-FFF2-40B4-BE49-F238E27FC236}">
                <a16:creationId xmlns:a16="http://schemas.microsoft.com/office/drawing/2014/main" id="{282652B7-667A-4FBD-AF0D-78B742CCA3BD}"/>
              </a:ext>
            </a:extLst>
          </p:cNvPr>
          <p:cNvPicPr>
            <a:picLocks noChangeAspect="1"/>
          </p:cNvPicPr>
          <p:nvPr/>
        </p:nvPicPr>
        <p:blipFill rotWithShape="1">
          <a:blip r:embed="rId2"/>
          <a:srcRect l="27557" t="11151" r="38778" b="5900"/>
          <a:stretch/>
        </p:blipFill>
        <p:spPr>
          <a:xfrm>
            <a:off x="191344" y="135581"/>
            <a:ext cx="4752528" cy="6586837"/>
          </a:xfrm>
          <a:prstGeom prst="rect">
            <a:avLst/>
          </a:prstGeom>
        </p:spPr>
      </p:pic>
      <p:pic>
        <p:nvPicPr>
          <p:cNvPr id="6" name="Picture 5">
            <a:extLst>
              <a:ext uri="{FF2B5EF4-FFF2-40B4-BE49-F238E27FC236}">
                <a16:creationId xmlns:a16="http://schemas.microsoft.com/office/drawing/2014/main" id="{0FBB0A3E-434F-44C6-9D7F-B0A770A09A67}"/>
              </a:ext>
            </a:extLst>
          </p:cNvPr>
          <p:cNvPicPr>
            <a:picLocks noChangeAspect="1"/>
          </p:cNvPicPr>
          <p:nvPr/>
        </p:nvPicPr>
        <p:blipFill rotWithShape="1">
          <a:blip r:embed="rId3"/>
          <a:srcRect l="27557" t="11150" r="38778" b="7315"/>
          <a:stretch/>
        </p:blipFill>
        <p:spPr>
          <a:xfrm>
            <a:off x="5663952" y="118007"/>
            <a:ext cx="4824536" cy="6572637"/>
          </a:xfrm>
          <a:prstGeom prst="rect">
            <a:avLst/>
          </a:prstGeom>
        </p:spPr>
      </p:pic>
    </p:spTree>
    <p:extLst>
      <p:ext uri="{BB962C8B-B14F-4D97-AF65-F5344CB8AC3E}">
        <p14:creationId xmlns:p14="http://schemas.microsoft.com/office/powerpoint/2010/main" val="19695969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FD05713-1643-3642-B549-2689D70CCE45}"/>
              </a:ext>
            </a:extLst>
          </p:cNvPr>
          <p:cNvGrpSpPr/>
          <p:nvPr/>
        </p:nvGrpSpPr>
        <p:grpSpPr>
          <a:xfrm>
            <a:off x="1055440" y="896256"/>
            <a:ext cx="9721080" cy="5701095"/>
            <a:chOff x="1436914" y="1669143"/>
            <a:chExt cx="8982433" cy="5065486"/>
          </a:xfrm>
        </p:grpSpPr>
        <p:pic>
          <p:nvPicPr>
            <p:cNvPr id="4" name="Picture 3">
              <a:extLst>
                <a:ext uri="{FF2B5EF4-FFF2-40B4-BE49-F238E27FC236}">
                  <a16:creationId xmlns:a16="http://schemas.microsoft.com/office/drawing/2014/main" id="{49914E9D-B744-8F4B-AA65-C608C4BD82F8}"/>
                </a:ext>
              </a:extLst>
            </p:cNvPr>
            <p:cNvPicPr>
              <a:picLocks noChangeAspect="1"/>
            </p:cNvPicPr>
            <p:nvPr/>
          </p:nvPicPr>
          <p:blipFill>
            <a:blip r:embed="rId3"/>
            <a:stretch>
              <a:fillRect/>
            </a:stretch>
          </p:blipFill>
          <p:spPr>
            <a:xfrm>
              <a:off x="1436914" y="1669143"/>
              <a:ext cx="8982433" cy="5065486"/>
            </a:xfrm>
            <a:prstGeom prst="rect">
              <a:avLst/>
            </a:prstGeom>
            <a:effectLst>
              <a:outerShdw blurRad="571500" dist="558800" dir="3240000" sx="99000" sy="99000" algn="l" rotWithShape="0">
                <a:prstClr val="black">
                  <a:alpha val="54000"/>
                </a:prstClr>
              </a:outerShdw>
            </a:effectLst>
          </p:spPr>
        </p:pic>
        <p:pic>
          <p:nvPicPr>
            <p:cNvPr id="3" name="Picture 2">
              <a:extLst>
                <a:ext uri="{FF2B5EF4-FFF2-40B4-BE49-F238E27FC236}">
                  <a16:creationId xmlns:a16="http://schemas.microsoft.com/office/drawing/2014/main" id="{6919C421-33AB-C040-89F3-5DF8BBA5BEEB}"/>
                </a:ext>
              </a:extLst>
            </p:cNvPr>
            <p:cNvPicPr>
              <a:picLocks noChangeAspect="1"/>
            </p:cNvPicPr>
            <p:nvPr/>
          </p:nvPicPr>
          <p:blipFill>
            <a:blip r:embed="rId4"/>
            <a:srcRect/>
            <a:stretch/>
          </p:blipFill>
          <p:spPr>
            <a:xfrm>
              <a:off x="2020231" y="1927068"/>
              <a:ext cx="8151536" cy="4585239"/>
            </a:xfrm>
            <a:prstGeom prst="roundRect">
              <a:avLst>
                <a:gd name="adj" fmla="val 4396"/>
              </a:avLst>
            </a:prstGeom>
            <a:solidFill>
              <a:srgbClr val="FFFFFF">
                <a:shade val="85000"/>
              </a:srgbClr>
            </a:solidFill>
            <a:ln>
              <a:noFill/>
            </a:ln>
            <a:effectLst>
              <a:softEdge rad="25400"/>
            </a:effectLst>
          </p:spPr>
        </p:pic>
      </p:grpSp>
      <p:sp>
        <p:nvSpPr>
          <p:cNvPr id="5" name="TextBox 4">
            <a:extLst>
              <a:ext uri="{FF2B5EF4-FFF2-40B4-BE49-F238E27FC236}">
                <a16:creationId xmlns:a16="http://schemas.microsoft.com/office/drawing/2014/main" id="{645B41B1-1175-E24D-9CD8-D83F1C678041}"/>
              </a:ext>
            </a:extLst>
          </p:cNvPr>
          <p:cNvSpPr txBox="1"/>
          <p:nvPr/>
        </p:nvSpPr>
        <p:spPr>
          <a:xfrm>
            <a:off x="199869" y="123371"/>
            <a:ext cx="5467006" cy="584775"/>
          </a:xfrm>
          <a:prstGeom prst="rect">
            <a:avLst/>
          </a:prstGeom>
          <a:noFill/>
        </p:spPr>
        <p:txBody>
          <a:bodyPr wrap="square" rtlCol="0">
            <a:spAutoFit/>
          </a:bodyPr>
          <a:lstStyle/>
          <a:p>
            <a:pPr marL="0" marR="0" lvl="0" indent="0" algn="l" defTabSz="914400" rtl="1"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44546A"/>
                </a:solidFill>
                <a:effectLst/>
                <a:uLnTx/>
                <a:uFillTx/>
                <a:latin typeface="Calibri" panose="020F0502020204030204"/>
                <a:ea typeface="+mn-ea"/>
                <a:cs typeface="+mn-cs"/>
              </a:rPr>
              <a:t>MAIN SCREEN – DASHBOARD</a:t>
            </a:r>
            <a:endParaRPr kumimoji="0" lang="he-IL" sz="3200" b="0" i="0" u="none" strike="noStrike" kern="1200" cap="none" spc="0" normalizeH="0" baseline="0" noProof="0" dirty="0">
              <a:ln>
                <a:noFill/>
              </a:ln>
              <a:solidFill>
                <a:srgbClr val="44546A"/>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2382928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80F9BE8-0D16-CE48-9EDC-F1150B6E4F01}"/>
              </a:ext>
            </a:extLst>
          </p:cNvPr>
          <p:cNvGrpSpPr/>
          <p:nvPr/>
        </p:nvGrpSpPr>
        <p:grpSpPr>
          <a:xfrm>
            <a:off x="2663825" y="2830513"/>
            <a:ext cx="6858000" cy="1171575"/>
            <a:chOff x="2663825" y="2830513"/>
            <a:chExt cx="6858000" cy="1171575"/>
          </a:xfrm>
        </p:grpSpPr>
        <p:sp>
          <p:nvSpPr>
            <p:cNvPr id="7" name="AutoShape 3">
              <a:extLst>
                <a:ext uri="{FF2B5EF4-FFF2-40B4-BE49-F238E27FC236}">
                  <a16:creationId xmlns:a16="http://schemas.microsoft.com/office/drawing/2014/main" id="{225D5427-96FF-472B-97D5-BAC0941312AC}"/>
                </a:ext>
              </a:extLst>
            </p:cNvPr>
            <p:cNvSpPr>
              <a:spLocks noChangeAspect="1" noChangeArrowheads="1" noTextEdit="1"/>
            </p:cNvSpPr>
            <p:nvPr/>
          </p:nvSpPr>
          <p:spPr bwMode="auto">
            <a:xfrm>
              <a:off x="2670175" y="2855913"/>
              <a:ext cx="6851650" cy="114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nvGrpSpPr>
            <p:cNvPr id="89" name="Group 61">
              <a:extLst>
                <a:ext uri="{FF2B5EF4-FFF2-40B4-BE49-F238E27FC236}">
                  <a16:creationId xmlns:a16="http://schemas.microsoft.com/office/drawing/2014/main" id="{880EB083-5813-414A-85A6-D6B0315B36F8}"/>
                </a:ext>
              </a:extLst>
            </p:cNvPr>
            <p:cNvGrpSpPr/>
            <p:nvPr/>
          </p:nvGrpSpPr>
          <p:grpSpPr>
            <a:xfrm>
              <a:off x="3925888" y="2995613"/>
              <a:ext cx="5595937" cy="933451"/>
              <a:chOff x="3925888" y="2995613"/>
              <a:chExt cx="5595937" cy="933451"/>
            </a:xfrm>
          </p:grpSpPr>
          <p:sp>
            <p:nvSpPr>
              <p:cNvPr id="90" name="Freeform 31">
                <a:extLst>
                  <a:ext uri="{FF2B5EF4-FFF2-40B4-BE49-F238E27FC236}">
                    <a16:creationId xmlns:a16="http://schemas.microsoft.com/office/drawing/2014/main" id="{F0311F54-3BFB-4E34-8805-2026DA93172F}"/>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1" name="Freeform 32">
                <a:extLst>
                  <a:ext uri="{FF2B5EF4-FFF2-40B4-BE49-F238E27FC236}">
                    <a16:creationId xmlns:a16="http://schemas.microsoft.com/office/drawing/2014/main" id="{EF0B056D-C57E-443D-8BDE-9EA56D270CAC}"/>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2" name="Freeform 33">
                <a:extLst>
                  <a:ext uri="{FF2B5EF4-FFF2-40B4-BE49-F238E27FC236}">
                    <a16:creationId xmlns:a16="http://schemas.microsoft.com/office/drawing/2014/main" id="{7043F6B1-9998-4F11-953E-C795B5767079}"/>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 name="Freeform 34">
                <a:extLst>
                  <a:ext uri="{FF2B5EF4-FFF2-40B4-BE49-F238E27FC236}">
                    <a16:creationId xmlns:a16="http://schemas.microsoft.com/office/drawing/2014/main" id="{61DE412A-D7A6-4B96-A791-87E2FC0F5FF1}"/>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4" name="Freeform 35">
                <a:extLst>
                  <a:ext uri="{FF2B5EF4-FFF2-40B4-BE49-F238E27FC236}">
                    <a16:creationId xmlns:a16="http://schemas.microsoft.com/office/drawing/2014/main" id="{EEFB9183-8F0F-4B04-80C0-46877BE6163F}"/>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5" name="Freeform 36">
                <a:extLst>
                  <a:ext uri="{FF2B5EF4-FFF2-40B4-BE49-F238E27FC236}">
                    <a16:creationId xmlns:a16="http://schemas.microsoft.com/office/drawing/2014/main" id="{1D123BC7-C241-419E-97E2-762BA6672992}"/>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 name="Freeform 37">
                <a:extLst>
                  <a:ext uri="{FF2B5EF4-FFF2-40B4-BE49-F238E27FC236}">
                    <a16:creationId xmlns:a16="http://schemas.microsoft.com/office/drawing/2014/main" id="{8E7A14B9-3966-44A5-A0FF-7B3B3A058ADE}"/>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 name="Freeform 38">
                <a:extLst>
                  <a:ext uri="{FF2B5EF4-FFF2-40B4-BE49-F238E27FC236}">
                    <a16:creationId xmlns:a16="http://schemas.microsoft.com/office/drawing/2014/main" id="{29245FBB-B2C3-4711-B49C-773563EF17B4}"/>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8" name="Freeform 39">
                <a:extLst>
                  <a:ext uri="{FF2B5EF4-FFF2-40B4-BE49-F238E27FC236}">
                    <a16:creationId xmlns:a16="http://schemas.microsoft.com/office/drawing/2014/main" id="{73A8014B-5ABC-4303-9AE3-B757748C78FC}"/>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40">
                <a:extLst>
                  <a:ext uri="{FF2B5EF4-FFF2-40B4-BE49-F238E27FC236}">
                    <a16:creationId xmlns:a16="http://schemas.microsoft.com/office/drawing/2014/main" id="{E291F8AA-2185-4571-97FE-A3EC6A38F769}"/>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 name="Freeform 41">
                <a:extLst>
                  <a:ext uri="{FF2B5EF4-FFF2-40B4-BE49-F238E27FC236}">
                    <a16:creationId xmlns:a16="http://schemas.microsoft.com/office/drawing/2014/main" id="{8133EAD5-44B1-4D96-B299-A24A7B742648}"/>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 name="Freeform 42">
                <a:extLst>
                  <a:ext uri="{FF2B5EF4-FFF2-40B4-BE49-F238E27FC236}">
                    <a16:creationId xmlns:a16="http://schemas.microsoft.com/office/drawing/2014/main" id="{B52779A6-BD36-4509-BBD1-A609E620CF6A}"/>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 name="Freeform 43">
                <a:extLst>
                  <a:ext uri="{FF2B5EF4-FFF2-40B4-BE49-F238E27FC236}">
                    <a16:creationId xmlns:a16="http://schemas.microsoft.com/office/drawing/2014/main" id="{6AFB02B2-13F3-462E-A6C5-5882D7289B22}"/>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3" name="Freeform 44">
                <a:extLst>
                  <a:ext uri="{FF2B5EF4-FFF2-40B4-BE49-F238E27FC236}">
                    <a16:creationId xmlns:a16="http://schemas.microsoft.com/office/drawing/2014/main" id="{6A38F5F0-73EC-4E93-BEA8-31127C8D0121}"/>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4" name="Freeform 45">
                <a:extLst>
                  <a:ext uri="{FF2B5EF4-FFF2-40B4-BE49-F238E27FC236}">
                    <a16:creationId xmlns:a16="http://schemas.microsoft.com/office/drawing/2014/main" id="{44611E2C-9A12-428A-9D4E-197CE08BC2E9}"/>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5" name="Freeform 46">
                <a:extLst>
                  <a:ext uri="{FF2B5EF4-FFF2-40B4-BE49-F238E27FC236}">
                    <a16:creationId xmlns:a16="http://schemas.microsoft.com/office/drawing/2014/main" id="{B1562406-E7AC-44ED-A119-CB196E7D6D67}"/>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6" name="Freeform 47">
                <a:extLst>
                  <a:ext uri="{FF2B5EF4-FFF2-40B4-BE49-F238E27FC236}">
                    <a16:creationId xmlns:a16="http://schemas.microsoft.com/office/drawing/2014/main" id="{D450E688-F51A-4749-870E-02E323748A2C}"/>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7" name="Freeform 48">
                <a:extLst>
                  <a:ext uri="{FF2B5EF4-FFF2-40B4-BE49-F238E27FC236}">
                    <a16:creationId xmlns:a16="http://schemas.microsoft.com/office/drawing/2014/main" id="{819F2C0B-8F61-4E82-A128-96810A01EAC7}"/>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8" name="Freeform 49">
                <a:extLst>
                  <a:ext uri="{FF2B5EF4-FFF2-40B4-BE49-F238E27FC236}">
                    <a16:creationId xmlns:a16="http://schemas.microsoft.com/office/drawing/2014/main" id="{8F9B1A04-5F80-4A05-8F8E-202872BCE14F}"/>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Rectangle 50">
                <a:extLst>
                  <a:ext uri="{FF2B5EF4-FFF2-40B4-BE49-F238E27FC236}">
                    <a16:creationId xmlns:a16="http://schemas.microsoft.com/office/drawing/2014/main" id="{68F66F0C-6F8B-45DA-8376-AA4172E40152}"/>
                  </a:ext>
                </a:extLst>
              </p:cNvPr>
              <p:cNvSpPr>
                <a:spLocks noChangeArrowheads="1"/>
              </p:cNvSpPr>
              <p:nvPr/>
            </p:nvSpPr>
            <p:spPr bwMode="auto">
              <a:xfrm>
                <a:off x="5911850" y="3184526"/>
                <a:ext cx="111125" cy="438150"/>
              </a:xfrm>
              <a:prstGeom prst="rect">
                <a:avLst/>
              </a:prstGeom>
              <a:solidFill>
                <a:srgbClr val="3AAA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0" name="Freeform 51">
                <a:extLst>
                  <a:ext uri="{FF2B5EF4-FFF2-40B4-BE49-F238E27FC236}">
                    <a16:creationId xmlns:a16="http://schemas.microsoft.com/office/drawing/2014/main" id="{87EDF061-95C2-4F3A-A675-C6ED15081638}"/>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1" name="Freeform 52">
                <a:extLst>
                  <a:ext uri="{FF2B5EF4-FFF2-40B4-BE49-F238E27FC236}">
                    <a16:creationId xmlns:a16="http://schemas.microsoft.com/office/drawing/2014/main" id="{077BE0A6-3E2E-4A35-AA6E-637711E00F76}"/>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2" name="Freeform 53">
                <a:extLst>
                  <a:ext uri="{FF2B5EF4-FFF2-40B4-BE49-F238E27FC236}">
                    <a16:creationId xmlns:a16="http://schemas.microsoft.com/office/drawing/2014/main" id="{12A9E208-4EBF-4694-94AB-7707752A3A20}"/>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3" name="Freeform 54">
                <a:extLst>
                  <a:ext uri="{FF2B5EF4-FFF2-40B4-BE49-F238E27FC236}">
                    <a16:creationId xmlns:a16="http://schemas.microsoft.com/office/drawing/2014/main" id="{1E09C22A-8F0D-4689-8F8C-A8309537E6A9}"/>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4" name="Freeform 55">
                <a:extLst>
                  <a:ext uri="{FF2B5EF4-FFF2-40B4-BE49-F238E27FC236}">
                    <a16:creationId xmlns:a16="http://schemas.microsoft.com/office/drawing/2014/main" id="{6F5C6F22-EF41-4C42-A186-1480093E9861}"/>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5" name="Freeform 56">
                <a:extLst>
                  <a:ext uri="{FF2B5EF4-FFF2-40B4-BE49-F238E27FC236}">
                    <a16:creationId xmlns:a16="http://schemas.microsoft.com/office/drawing/2014/main" id="{8FD704BC-EB97-44E8-AED1-7BFA459767A3}"/>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6" name="Freeform 57">
                <a:extLst>
                  <a:ext uri="{FF2B5EF4-FFF2-40B4-BE49-F238E27FC236}">
                    <a16:creationId xmlns:a16="http://schemas.microsoft.com/office/drawing/2014/main" id="{6086B1CC-1032-4C98-B144-622BF7B7F029}"/>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7" name="Freeform 58">
                <a:extLst>
                  <a:ext uri="{FF2B5EF4-FFF2-40B4-BE49-F238E27FC236}">
                    <a16:creationId xmlns:a16="http://schemas.microsoft.com/office/drawing/2014/main" id="{D66ABF9D-6B44-4F53-9DD3-8494A09A7062}"/>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 name="Group 4">
              <a:extLst>
                <a:ext uri="{FF2B5EF4-FFF2-40B4-BE49-F238E27FC236}">
                  <a16:creationId xmlns:a16="http://schemas.microsoft.com/office/drawing/2014/main" id="{569B1823-1663-4D2B-9434-292C17E89A1D}"/>
                </a:ext>
              </a:extLst>
            </p:cNvPr>
            <p:cNvGrpSpPr/>
            <p:nvPr/>
          </p:nvGrpSpPr>
          <p:grpSpPr>
            <a:xfrm>
              <a:off x="2663825" y="2830513"/>
              <a:ext cx="1141413" cy="1146175"/>
              <a:chOff x="5527675" y="2855913"/>
              <a:chExt cx="1141413" cy="1146175"/>
            </a:xfrm>
          </p:grpSpPr>
          <p:pic>
            <p:nvPicPr>
              <p:cNvPr id="60" name="Graphic 4">
                <a:extLst>
                  <a:ext uri="{FF2B5EF4-FFF2-40B4-BE49-F238E27FC236}">
                    <a16:creationId xmlns:a16="http://schemas.microsoft.com/office/drawing/2014/main" id="{3A592DAF-33B8-4026-952E-5966894C165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90507" y="3350417"/>
                <a:ext cx="210986" cy="195262"/>
              </a:xfrm>
              <a:prstGeom prst="rect">
                <a:avLst/>
              </a:prstGeom>
            </p:spPr>
          </p:pic>
          <p:sp>
            <p:nvSpPr>
              <p:cNvPr id="8" name="Freeform 5">
                <a:extLst>
                  <a:ext uri="{FF2B5EF4-FFF2-40B4-BE49-F238E27FC236}">
                    <a16:creationId xmlns:a16="http://schemas.microsoft.com/office/drawing/2014/main" id="{16E9813F-D7CF-46FF-B6D4-E886D9C84B89}"/>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 name="Freeform 6">
                <a:extLst>
                  <a:ext uri="{FF2B5EF4-FFF2-40B4-BE49-F238E27FC236}">
                    <a16:creationId xmlns:a16="http://schemas.microsoft.com/office/drawing/2014/main" id="{8296FA1A-0A56-408E-B1BB-B06495EAC379}"/>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 name="Freeform 7">
                <a:extLst>
                  <a:ext uri="{FF2B5EF4-FFF2-40B4-BE49-F238E27FC236}">
                    <a16:creationId xmlns:a16="http://schemas.microsoft.com/office/drawing/2014/main" id="{D7ED5804-EF70-4572-ABC3-9B2187EEFC54}"/>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 name="Freeform 8">
                <a:extLst>
                  <a:ext uri="{FF2B5EF4-FFF2-40B4-BE49-F238E27FC236}">
                    <a16:creationId xmlns:a16="http://schemas.microsoft.com/office/drawing/2014/main" id="{124802DB-AD14-4ACD-9484-7F96A0933ED6}"/>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 name="Freeform 9">
                <a:extLst>
                  <a:ext uri="{FF2B5EF4-FFF2-40B4-BE49-F238E27FC236}">
                    <a16:creationId xmlns:a16="http://schemas.microsoft.com/office/drawing/2014/main" id="{271ABDDC-BC24-4D9D-8CBD-A4D0A154BA56}"/>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 name="Freeform 10">
                <a:extLst>
                  <a:ext uri="{FF2B5EF4-FFF2-40B4-BE49-F238E27FC236}">
                    <a16:creationId xmlns:a16="http://schemas.microsoft.com/office/drawing/2014/main" id="{CA846544-4386-4DB9-84CD-9EF837505CB6}"/>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 name="Freeform 11">
                <a:extLst>
                  <a:ext uri="{FF2B5EF4-FFF2-40B4-BE49-F238E27FC236}">
                    <a16:creationId xmlns:a16="http://schemas.microsoft.com/office/drawing/2014/main" id="{B17DA069-E5AA-44B9-8FDB-96A54AAE73B3}"/>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2">
                <a:extLst>
                  <a:ext uri="{FF2B5EF4-FFF2-40B4-BE49-F238E27FC236}">
                    <a16:creationId xmlns:a16="http://schemas.microsoft.com/office/drawing/2014/main" id="{186E42A2-1551-4080-8772-1CF650F31234}"/>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a:extLst>
                  <a:ext uri="{FF2B5EF4-FFF2-40B4-BE49-F238E27FC236}">
                    <a16:creationId xmlns:a16="http://schemas.microsoft.com/office/drawing/2014/main" id="{F8E4A1E0-2854-4989-B97C-6775A7E2CAF6}"/>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a:extLst>
                  <a:ext uri="{FF2B5EF4-FFF2-40B4-BE49-F238E27FC236}">
                    <a16:creationId xmlns:a16="http://schemas.microsoft.com/office/drawing/2014/main" id="{47FCB460-73EA-491C-AFB6-528138D80928}"/>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5">
                <a:extLst>
                  <a:ext uri="{FF2B5EF4-FFF2-40B4-BE49-F238E27FC236}">
                    <a16:creationId xmlns:a16="http://schemas.microsoft.com/office/drawing/2014/main" id="{C63A3B80-6418-4B70-9EEE-D9596056418B}"/>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 name="Freeform 16">
                <a:extLst>
                  <a:ext uri="{FF2B5EF4-FFF2-40B4-BE49-F238E27FC236}">
                    <a16:creationId xmlns:a16="http://schemas.microsoft.com/office/drawing/2014/main" id="{69C9BBF2-4604-43E3-8FFA-B61BA1ABC48E}"/>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17">
                <a:extLst>
                  <a:ext uri="{FF2B5EF4-FFF2-40B4-BE49-F238E27FC236}">
                    <a16:creationId xmlns:a16="http://schemas.microsoft.com/office/drawing/2014/main" id="{41C7F26F-CD54-49AE-B3D9-0EFAB2199BB9}"/>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 name="Freeform 18">
                <a:extLst>
                  <a:ext uri="{FF2B5EF4-FFF2-40B4-BE49-F238E27FC236}">
                    <a16:creationId xmlns:a16="http://schemas.microsoft.com/office/drawing/2014/main" id="{6EF8776A-1607-4CBC-A4F6-DEA0A20160E7}"/>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19">
                <a:extLst>
                  <a:ext uri="{FF2B5EF4-FFF2-40B4-BE49-F238E27FC236}">
                    <a16:creationId xmlns:a16="http://schemas.microsoft.com/office/drawing/2014/main" id="{C8DE7991-A560-49B5-BEEF-856741852580}"/>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 name="Freeform 20">
                <a:extLst>
                  <a:ext uri="{FF2B5EF4-FFF2-40B4-BE49-F238E27FC236}">
                    <a16:creationId xmlns:a16="http://schemas.microsoft.com/office/drawing/2014/main" id="{A7249883-8C27-4E1B-B714-14271BDFE4F4}"/>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 name="Freeform 21">
                <a:extLst>
                  <a:ext uri="{FF2B5EF4-FFF2-40B4-BE49-F238E27FC236}">
                    <a16:creationId xmlns:a16="http://schemas.microsoft.com/office/drawing/2014/main" id="{2E43345C-47DB-4E2E-A4B8-9C26F7B2A062}"/>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 name="Freeform 22">
                <a:extLst>
                  <a:ext uri="{FF2B5EF4-FFF2-40B4-BE49-F238E27FC236}">
                    <a16:creationId xmlns:a16="http://schemas.microsoft.com/office/drawing/2014/main" id="{3C898753-B28A-4C23-B4C9-0EA96DD85571}"/>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23">
                <a:extLst>
                  <a:ext uri="{FF2B5EF4-FFF2-40B4-BE49-F238E27FC236}">
                    <a16:creationId xmlns:a16="http://schemas.microsoft.com/office/drawing/2014/main" id="{C208E86A-5406-4F54-99DC-3569471F09A4}"/>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24">
                <a:extLst>
                  <a:ext uri="{FF2B5EF4-FFF2-40B4-BE49-F238E27FC236}">
                    <a16:creationId xmlns:a16="http://schemas.microsoft.com/office/drawing/2014/main" id="{91D8E6B4-EC90-4BE5-B06F-11C4C10CC9B8}"/>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25">
                <a:extLst>
                  <a:ext uri="{FF2B5EF4-FFF2-40B4-BE49-F238E27FC236}">
                    <a16:creationId xmlns:a16="http://schemas.microsoft.com/office/drawing/2014/main" id="{3714A66D-9824-4FC7-B6BC-242167A31EC5}"/>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26">
                <a:extLst>
                  <a:ext uri="{FF2B5EF4-FFF2-40B4-BE49-F238E27FC236}">
                    <a16:creationId xmlns:a16="http://schemas.microsoft.com/office/drawing/2014/main" id="{4D421C64-33B2-47C2-AEBA-79B9DDDEA1DC}"/>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27">
                <a:extLst>
                  <a:ext uri="{FF2B5EF4-FFF2-40B4-BE49-F238E27FC236}">
                    <a16:creationId xmlns:a16="http://schemas.microsoft.com/office/drawing/2014/main" id="{1ABA0AC7-969B-4DEA-9090-029192C9CD78}"/>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28">
                <a:extLst>
                  <a:ext uri="{FF2B5EF4-FFF2-40B4-BE49-F238E27FC236}">
                    <a16:creationId xmlns:a16="http://schemas.microsoft.com/office/drawing/2014/main" id="{1707C6C6-A8EA-4F05-A5AA-696AFFF5ABBB}"/>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30">
                <a:extLst>
                  <a:ext uri="{FF2B5EF4-FFF2-40B4-BE49-F238E27FC236}">
                    <a16:creationId xmlns:a16="http://schemas.microsoft.com/office/drawing/2014/main" id="{10B6EC6E-D595-4A86-B32D-DF876695CFA6}"/>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
        <p:nvSpPr>
          <p:cNvPr id="61" name="Date Placeholder 3">
            <a:extLst>
              <a:ext uri="{FF2B5EF4-FFF2-40B4-BE49-F238E27FC236}">
                <a16:creationId xmlns:a16="http://schemas.microsoft.com/office/drawing/2014/main" id="{5775734E-52EF-44A8-938B-9078746F5D94}"/>
              </a:ext>
            </a:extLst>
          </p:cNvPr>
          <p:cNvSpPr>
            <a:spLocks noGrp="1"/>
          </p:cNvSpPr>
          <p:nvPr>
            <p:ph type="dt" sz="half" idx="10"/>
          </p:nvPr>
        </p:nvSpPr>
        <p:spPr>
          <a:xfrm>
            <a:off x="9091150" y="5733256"/>
            <a:ext cx="2743200" cy="365125"/>
          </a:xfrm>
        </p:spPr>
        <p:txBody>
          <a:bodyPr/>
          <a:lstStyle/>
          <a:p>
            <a:fld id="{7D78CB60-C093-436D-A173-1352A2EA4FA3}" type="datetime4">
              <a:rPr lang="en-US" sz="2400" b="1" smtClean="0">
                <a:solidFill>
                  <a:schemeClr val="tx1"/>
                </a:solidFill>
                <a:latin typeface="Assistant Light" panose="00000400000000000000" pitchFamily="2" charset="-79"/>
                <a:cs typeface="Assistant Light" panose="00000400000000000000" pitchFamily="2" charset="-79"/>
              </a:rPr>
              <a:t>October 5, 2021</a:t>
            </a:fld>
            <a:endParaRPr lang="en-GB" sz="2400" b="1" dirty="0">
              <a:solidFill>
                <a:schemeClr val="tx1"/>
              </a:solidFill>
              <a:latin typeface="Assistant Light" panose="00000400000000000000" pitchFamily="2" charset="-79"/>
              <a:cs typeface="Assistant Light" panose="00000400000000000000" pitchFamily="2" charset="-79"/>
            </a:endParaRPr>
          </a:p>
        </p:txBody>
      </p:sp>
      <p:pic>
        <p:nvPicPr>
          <p:cNvPr id="3" name="Picture 2">
            <a:extLst>
              <a:ext uri="{FF2B5EF4-FFF2-40B4-BE49-F238E27FC236}">
                <a16:creationId xmlns:a16="http://schemas.microsoft.com/office/drawing/2014/main" id="{EFF69E7C-94B1-5049-A2DC-0BF627BB3B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1424" y="4437112"/>
            <a:ext cx="1584176" cy="1556137"/>
          </a:xfrm>
          <a:prstGeom prst="rect">
            <a:avLst/>
          </a:prstGeom>
        </p:spPr>
      </p:pic>
    </p:spTree>
    <p:extLst>
      <p:ext uri="{BB962C8B-B14F-4D97-AF65-F5344CB8AC3E}">
        <p14:creationId xmlns:p14="http://schemas.microsoft.com/office/powerpoint/2010/main" val="7594068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0A60D655-E1EC-4189-80A1-4514D21A7957}"/>
              </a:ext>
            </a:extLst>
          </p:cNvPr>
          <p:cNvSpPr/>
          <p:nvPr/>
        </p:nvSpPr>
        <p:spPr>
          <a:xfrm>
            <a:off x="212256" y="835928"/>
            <a:ext cx="2209554" cy="267765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rPr>
              <a:t>CardiacSense Medical Watch as a Big Data Collection Platform</a:t>
            </a:r>
            <a:endParaRPr kumimoji="0" lang="en-US" sz="2800" b="1" i="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endParaRPr>
          </a:p>
        </p:txBody>
      </p:sp>
      <p:grpSp>
        <p:nvGrpSpPr>
          <p:cNvPr id="6" name="Group 59">
            <a:extLst>
              <a:ext uri="{FF2B5EF4-FFF2-40B4-BE49-F238E27FC236}">
                <a16:creationId xmlns:a16="http://schemas.microsoft.com/office/drawing/2014/main" id="{DEE662EC-0CFB-2446-9D97-257EC486912E}"/>
              </a:ext>
            </a:extLst>
          </p:cNvPr>
          <p:cNvGrpSpPr/>
          <p:nvPr/>
        </p:nvGrpSpPr>
        <p:grpSpPr>
          <a:xfrm>
            <a:off x="1487488" y="5295014"/>
            <a:ext cx="1805072" cy="301960"/>
            <a:chOff x="2670175" y="887021"/>
            <a:chExt cx="6851650" cy="1146175"/>
          </a:xfrm>
          <a:solidFill>
            <a:schemeClr val="bg1"/>
          </a:solidFill>
        </p:grpSpPr>
        <p:grpSp>
          <p:nvGrpSpPr>
            <p:cNvPr id="7" name="Group 6">
              <a:extLst>
                <a:ext uri="{FF2B5EF4-FFF2-40B4-BE49-F238E27FC236}">
                  <a16:creationId xmlns:a16="http://schemas.microsoft.com/office/drawing/2014/main" id="{BE367EA6-9632-7C40-92E7-511D7A5938FF}"/>
                </a:ext>
              </a:extLst>
            </p:cNvPr>
            <p:cNvGrpSpPr/>
            <p:nvPr/>
          </p:nvGrpSpPr>
          <p:grpSpPr>
            <a:xfrm>
              <a:off x="2670175" y="887021"/>
              <a:ext cx="1141413" cy="1146175"/>
              <a:chOff x="2670175" y="2855913"/>
              <a:chExt cx="1141413" cy="1146175"/>
            </a:xfrm>
            <a:grpFill/>
          </p:grpSpPr>
          <p:sp>
            <p:nvSpPr>
              <p:cNvPr id="37" name="Freeform 5">
                <a:extLst>
                  <a:ext uri="{FF2B5EF4-FFF2-40B4-BE49-F238E27FC236}">
                    <a16:creationId xmlns:a16="http://schemas.microsoft.com/office/drawing/2014/main" id="{B32189F2-5D32-864A-8B44-5EF32B2B10AE}"/>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Freeform 6">
                <a:extLst>
                  <a:ext uri="{FF2B5EF4-FFF2-40B4-BE49-F238E27FC236}">
                    <a16:creationId xmlns:a16="http://schemas.microsoft.com/office/drawing/2014/main" id="{6E103C96-6F84-944B-8FA9-0B34C842831E}"/>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Freeform 7">
                <a:extLst>
                  <a:ext uri="{FF2B5EF4-FFF2-40B4-BE49-F238E27FC236}">
                    <a16:creationId xmlns:a16="http://schemas.microsoft.com/office/drawing/2014/main" id="{302343C3-CCE5-2547-BE6E-3428181D1574}"/>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Freeform 8">
                <a:extLst>
                  <a:ext uri="{FF2B5EF4-FFF2-40B4-BE49-F238E27FC236}">
                    <a16:creationId xmlns:a16="http://schemas.microsoft.com/office/drawing/2014/main" id="{A6E65437-C0AE-4844-B3F2-E846DE8F86AE}"/>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Freeform 9">
                <a:extLst>
                  <a:ext uri="{FF2B5EF4-FFF2-40B4-BE49-F238E27FC236}">
                    <a16:creationId xmlns:a16="http://schemas.microsoft.com/office/drawing/2014/main" id="{AE1FE76F-FDA4-F941-B770-9214041F0212}"/>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Freeform 10">
                <a:extLst>
                  <a:ext uri="{FF2B5EF4-FFF2-40B4-BE49-F238E27FC236}">
                    <a16:creationId xmlns:a16="http://schemas.microsoft.com/office/drawing/2014/main" id="{539F186B-0058-3C4A-98EA-1B1F8230CC5F}"/>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Freeform 11">
                <a:extLst>
                  <a:ext uri="{FF2B5EF4-FFF2-40B4-BE49-F238E27FC236}">
                    <a16:creationId xmlns:a16="http://schemas.microsoft.com/office/drawing/2014/main" id="{1A90874B-7BC2-7D41-8FCC-274D972D1CA1}"/>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2">
                <a:extLst>
                  <a:ext uri="{FF2B5EF4-FFF2-40B4-BE49-F238E27FC236}">
                    <a16:creationId xmlns:a16="http://schemas.microsoft.com/office/drawing/2014/main" id="{7B783583-014E-C84D-BA5D-68171C7E1C6A}"/>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3">
                <a:extLst>
                  <a:ext uri="{FF2B5EF4-FFF2-40B4-BE49-F238E27FC236}">
                    <a16:creationId xmlns:a16="http://schemas.microsoft.com/office/drawing/2014/main" id="{260DCC5E-86CF-CC46-A4DF-6644287455E7}"/>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14">
                <a:extLst>
                  <a:ext uri="{FF2B5EF4-FFF2-40B4-BE49-F238E27FC236}">
                    <a16:creationId xmlns:a16="http://schemas.microsoft.com/office/drawing/2014/main" id="{C75C2A31-9FE5-994F-86BC-7762AF26D046}"/>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15">
                <a:extLst>
                  <a:ext uri="{FF2B5EF4-FFF2-40B4-BE49-F238E27FC236}">
                    <a16:creationId xmlns:a16="http://schemas.microsoft.com/office/drawing/2014/main" id="{4F4C4C2D-0BB2-994E-A059-08A5D30E153B}"/>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6">
                <a:extLst>
                  <a:ext uri="{FF2B5EF4-FFF2-40B4-BE49-F238E27FC236}">
                    <a16:creationId xmlns:a16="http://schemas.microsoft.com/office/drawing/2014/main" id="{BF881529-B2CA-B342-84E6-9F894526C550}"/>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Freeform 17">
                <a:extLst>
                  <a:ext uri="{FF2B5EF4-FFF2-40B4-BE49-F238E27FC236}">
                    <a16:creationId xmlns:a16="http://schemas.microsoft.com/office/drawing/2014/main" id="{5FF1FD2B-0557-994E-9AAB-B0F161AB115B}"/>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18">
                <a:extLst>
                  <a:ext uri="{FF2B5EF4-FFF2-40B4-BE49-F238E27FC236}">
                    <a16:creationId xmlns:a16="http://schemas.microsoft.com/office/drawing/2014/main" id="{5D558262-B2D7-AF43-BF72-556896FBDE71}"/>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19">
                <a:extLst>
                  <a:ext uri="{FF2B5EF4-FFF2-40B4-BE49-F238E27FC236}">
                    <a16:creationId xmlns:a16="http://schemas.microsoft.com/office/drawing/2014/main" id="{55FAAB60-D913-8C4C-8863-116374B2564D}"/>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20">
                <a:extLst>
                  <a:ext uri="{FF2B5EF4-FFF2-40B4-BE49-F238E27FC236}">
                    <a16:creationId xmlns:a16="http://schemas.microsoft.com/office/drawing/2014/main" id="{7E3A317A-A20C-DF4F-BE50-75C7D44E2C83}"/>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21">
                <a:extLst>
                  <a:ext uri="{FF2B5EF4-FFF2-40B4-BE49-F238E27FC236}">
                    <a16:creationId xmlns:a16="http://schemas.microsoft.com/office/drawing/2014/main" id="{0329235D-46A7-2940-B6D4-8BCE6C210A13}"/>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22">
                <a:extLst>
                  <a:ext uri="{FF2B5EF4-FFF2-40B4-BE49-F238E27FC236}">
                    <a16:creationId xmlns:a16="http://schemas.microsoft.com/office/drawing/2014/main" id="{5B6B45E4-BF33-1949-882E-F9292CBAB5D4}"/>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Freeform 23">
                <a:extLst>
                  <a:ext uri="{FF2B5EF4-FFF2-40B4-BE49-F238E27FC236}">
                    <a16:creationId xmlns:a16="http://schemas.microsoft.com/office/drawing/2014/main" id="{B824CBAB-BFE0-A14A-8286-BCDB5CF03EF5}"/>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Freeform 24">
                <a:extLst>
                  <a:ext uri="{FF2B5EF4-FFF2-40B4-BE49-F238E27FC236}">
                    <a16:creationId xmlns:a16="http://schemas.microsoft.com/office/drawing/2014/main" id="{4F9C8B4E-CA5F-C747-8488-8AFCD4B177DB}"/>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25">
                <a:extLst>
                  <a:ext uri="{FF2B5EF4-FFF2-40B4-BE49-F238E27FC236}">
                    <a16:creationId xmlns:a16="http://schemas.microsoft.com/office/drawing/2014/main" id="{13770FD1-0007-094E-AF26-1864796C2666}"/>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26">
                <a:extLst>
                  <a:ext uri="{FF2B5EF4-FFF2-40B4-BE49-F238E27FC236}">
                    <a16:creationId xmlns:a16="http://schemas.microsoft.com/office/drawing/2014/main" id="{72B1A886-CAC2-6D4D-91EE-F40C7B46D00A}"/>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27">
                <a:extLst>
                  <a:ext uri="{FF2B5EF4-FFF2-40B4-BE49-F238E27FC236}">
                    <a16:creationId xmlns:a16="http://schemas.microsoft.com/office/drawing/2014/main" id="{5EBB4446-C1B3-6844-AF55-1FB08D458284}"/>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28">
                <a:extLst>
                  <a:ext uri="{FF2B5EF4-FFF2-40B4-BE49-F238E27FC236}">
                    <a16:creationId xmlns:a16="http://schemas.microsoft.com/office/drawing/2014/main" id="{AACFE3C5-B2A7-D74E-B319-73A24F5EFCCF}"/>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29">
                <a:extLst>
                  <a:ext uri="{FF2B5EF4-FFF2-40B4-BE49-F238E27FC236}">
                    <a16:creationId xmlns:a16="http://schemas.microsoft.com/office/drawing/2014/main" id="{328EBB51-DE49-4544-9B3D-ADCBD42A819A}"/>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Freeform 30">
                <a:extLst>
                  <a:ext uri="{FF2B5EF4-FFF2-40B4-BE49-F238E27FC236}">
                    <a16:creationId xmlns:a16="http://schemas.microsoft.com/office/drawing/2014/main" id="{7382745F-15E2-584D-A8C7-7DD31B469E6B}"/>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2A346F89-73DA-0C4A-8FE3-6C93BAEA294D}"/>
                </a:ext>
              </a:extLst>
            </p:cNvPr>
            <p:cNvGrpSpPr/>
            <p:nvPr/>
          </p:nvGrpSpPr>
          <p:grpSpPr>
            <a:xfrm>
              <a:off x="3925888" y="1026721"/>
              <a:ext cx="5595937" cy="933451"/>
              <a:chOff x="3925888" y="2995613"/>
              <a:chExt cx="5595937" cy="933451"/>
            </a:xfrm>
            <a:grpFill/>
          </p:grpSpPr>
          <p:sp>
            <p:nvSpPr>
              <p:cNvPr id="9" name="Freeform 31">
                <a:extLst>
                  <a:ext uri="{FF2B5EF4-FFF2-40B4-BE49-F238E27FC236}">
                    <a16:creationId xmlns:a16="http://schemas.microsoft.com/office/drawing/2014/main" id="{C70B7828-FC9F-814C-A909-3FA4D54B3A58}"/>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Freeform 32">
                <a:extLst>
                  <a:ext uri="{FF2B5EF4-FFF2-40B4-BE49-F238E27FC236}">
                    <a16:creationId xmlns:a16="http://schemas.microsoft.com/office/drawing/2014/main" id="{416C6AAA-D86F-EE4A-845C-4E100A7C3C7A}"/>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33">
                <a:extLst>
                  <a:ext uri="{FF2B5EF4-FFF2-40B4-BE49-F238E27FC236}">
                    <a16:creationId xmlns:a16="http://schemas.microsoft.com/office/drawing/2014/main" id="{AD124D86-B1FC-3749-A7C7-00D5148C3FDC}"/>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Freeform 34">
                <a:extLst>
                  <a:ext uri="{FF2B5EF4-FFF2-40B4-BE49-F238E27FC236}">
                    <a16:creationId xmlns:a16="http://schemas.microsoft.com/office/drawing/2014/main" id="{C725864C-C3A3-A54A-B72F-46B1958DEE1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Freeform 35">
                <a:extLst>
                  <a:ext uri="{FF2B5EF4-FFF2-40B4-BE49-F238E27FC236}">
                    <a16:creationId xmlns:a16="http://schemas.microsoft.com/office/drawing/2014/main" id="{FDA33223-162B-1549-860E-1F4B01DCBE35}"/>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36">
                <a:extLst>
                  <a:ext uri="{FF2B5EF4-FFF2-40B4-BE49-F238E27FC236}">
                    <a16:creationId xmlns:a16="http://schemas.microsoft.com/office/drawing/2014/main" id="{61E74936-3568-C643-8068-67F331E60B10}"/>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Freeform 37">
                <a:extLst>
                  <a:ext uri="{FF2B5EF4-FFF2-40B4-BE49-F238E27FC236}">
                    <a16:creationId xmlns:a16="http://schemas.microsoft.com/office/drawing/2014/main" id="{A6AAA6C7-2B72-6F4F-AF52-F09F506341E0}"/>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38">
                <a:extLst>
                  <a:ext uri="{FF2B5EF4-FFF2-40B4-BE49-F238E27FC236}">
                    <a16:creationId xmlns:a16="http://schemas.microsoft.com/office/drawing/2014/main" id="{09A457B7-C514-094F-9A07-1B0AC9ADB62E}"/>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39">
                <a:extLst>
                  <a:ext uri="{FF2B5EF4-FFF2-40B4-BE49-F238E27FC236}">
                    <a16:creationId xmlns:a16="http://schemas.microsoft.com/office/drawing/2014/main" id="{A267023C-70FC-574F-BE9B-6EE8A31677F8}"/>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40">
                <a:extLst>
                  <a:ext uri="{FF2B5EF4-FFF2-40B4-BE49-F238E27FC236}">
                    <a16:creationId xmlns:a16="http://schemas.microsoft.com/office/drawing/2014/main" id="{2F50700F-4681-7143-94FE-0EA9671426F1}"/>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Freeform 41">
                <a:extLst>
                  <a:ext uri="{FF2B5EF4-FFF2-40B4-BE49-F238E27FC236}">
                    <a16:creationId xmlns:a16="http://schemas.microsoft.com/office/drawing/2014/main" id="{1D3D2E92-17B6-4247-88A6-A883C663F539}"/>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42">
                <a:extLst>
                  <a:ext uri="{FF2B5EF4-FFF2-40B4-BE49-F238E27FC236}">
                    <a16:creationId xmlns:a16="http://schemas.microsoft.com/office/drawing/2014/main" id="{6A36E979-D2AF-FA44-9D43-E3248C1E776D}"/>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Freeform 43">
                <a:extLst>
                  <a:ext uri="{FF2B5EF4-FFF2-40B4-BE49-F238E27FC236}">
                    <a16:creationId xmlns:a16="http://schemas.microsoft.com/office/drawing/2014/main" id="{47C5866C-5068-EC41-9694-B18B75DFFA0B}"/>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44">
                <a:extLst>
                  <a:ext uri="{FF2B5EF4-FFF2-40B4-BE49-F238E27FC236}">
                    <a16:creationId xmlns:a16="http://schemas.microsoft.com/office/drawing/2014/main" id="{9E97E8FC-EC8C-CD42-A38F-AE4F5E2EC2F3}"/>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Freeform 45">
                <a:extLst>
                  <a:ext uri="{FF2B5EF4-FFF2-40B4-BE49-F238E27FC236}">
                    <a16:creationId xmlns:a16="http://schemas.microsoft.com/office/drawing/2014/main" id="{DF089130-7C82-4A4C-B1C6-C9C22D0ABDC2}"/>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Freeform 46">
                <a:extLst>
                  <a:ext uri="{FF2B5EF4-FFF2-40B4-BE49-F238E27FC236}">
                    <a16:creationId xmlns:a16="http://schemas.microsoft.com/office/drawing/2014/main" id="{AA59CA8B-9603-DF47-AFE5-FA2CE02DB041}"/>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Freeform 47">
                <a:extLst>
                  <a:ext uri="{FF2B5EF4-FFF2-40B4-BE49-F238E27FC236}">
                    <a16:creationId xmlns:a16="http://schemas.microsoft.com/office/drawing/2014/main" id="{02D36DDE-134F-CD41-8373-6C1FD8A8B34A}"/>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48">
                <a:extLst>
                  <a:ext uri="{FF2B5EF4-FFF2-40B4-BE49-F238E27FC236}">
                    <a16:creationId xmlns:a16="http://schemas.microsoft.com/office/drawing/2014/main" id="{50AB881D-09CE-964D-8E3C-685E384B8E42}"/>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Freeform 49">
                <a:extLst>
                  <a:ext uri="{FF2B5EF4-FFF2-40B4-BE49-F238E27FC236}">
                    <a16:creationId xmlns:a16="http://schemas.microsoft.com/office/drawing/2014/main" id="{25D3EB2C-0C3E-0541-82A8-56F9A3893E70}"/>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A9C646DC-40D1-4A4D-9F50-FDEE816AE3E1}"/>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51">
                <a:extLst>
                  <a:ext uri="{FF2B5EF4-FFF2-40B4-BE49-F238E27FC236}">
                    <a16:creationId xmlns:a16="http://schemas.microsoft.com/office/drawing/2014/main" id="{41CE73A2-5CCC-0D4E-AF49-3B3EDBF47BE9}"/>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Freeform 52">
                <a:extLst>
                  <a:ext uri="{FF2B5EF4-FFF2-40B4-BE49-F238E27FC236}">
                    <a16:creationId xmlns:a16="http://schemas.microsoft.com/office/drawing/2014/main" id="{E345D791-36F2-ED40-A45F-B8E030BE4451}"/>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53">
                <a:extLst>
                  <a:ext uri="{FF2B5EF4-FFF2-40B4-BE49-F238E27FC236}">
                    <a16:creationId xmlns:a16="http://schemas.microsoft.com/office/drawing/2014/main" id="{B5ED6E02-D69B-1846-A23B-79EC82F073EC}"/>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54">
                <a:extLst>
                  <a:ext uri="{FF2B5EF4-FFF2-40B4-BE49-F238E27FC236}">
                    <a16:creationId xmlns:a16="http://schemas.microsoft.com/office/drawing/2014/main" id="{A89F0C41-16F4-8549-B59C-A74521F9F4D5}"/>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Freeform 55">
                <a:extLst>
                  <a:ext uri="{FF2B5EF4-FFF2-40B4-BE49-F238E27FC236}">
                    <a16:creationId xmlns:a16="http://schemas.microsoft.com/office/drawing/2014/main" id="{82794625-2667-E946-98FF-6C3CA1D76B0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Freeform 56">
                <a:extLst>
                  <a:ext uri="{FF2B5EF4-FFF2-40B4-BE49-F238E27FC236}">
                    <a16:creationId xmlns:a16="http://schemas.microsoft.com/office/drawing/2014/main" id="{B8D013A3-79EE-4043-8569-DC95A772C876}"/>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57">
                <a:extLst>
                  <a:ext uri="{FF2B5EF4-FFF2-40B4-BE49-F238E27FC236}">
                    <a16:creationId xmlns:a16="http://schemas.microsoft.com/office/drawing/2014/main" id="{273F222A-7627-9542-B355-5695424CB694}"/>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58">
                <a:extLst>
                  <a:ext uri="{FF2B5EF4-FFF2-40B4-BE49-F238E27FC236}">
                    <a16:creationId xmlns:a16="http://schemas.microsoft.com/office/drawing/2014/main" id="{88975DC5-9CB4-0E46-A87E-8799E655AF81}"/>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64" name="Slide Number Placeholder 1">
            <a:extLst>
              <a:ext uri="{FF2B5EF4-FFF2-40B4-BE49-F238E27FC236}">
                <a16:creationId xmlns:a16="http://schemas.microsoft.com/office/drawing/2014/main" id="{6375EA38-6665-421F-9812-D8AC28AB15CD}"/>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6" name="Rectangle 8">
            <a:extLst>
              <a:ext uri="{FF2B5EF4-FFF2-40B4-BE49-F238E27FC236}">
                <a16:creationId xmlns:a16="http://schemas.microsoft.com/office/drawing/2014/main" id="{D565B024-338C-5C45-B561-2725084D2F5D}"/>
              </a:ext>
            </a:extLst>
          </p:cNvPr>
          <p:cNvSpPr/>
          <p:nvPr/>
        </p:nvSpPr>
        <p:spPr>
          <a:xfrm>
            <a:off x="-1944" y="0"/>
            <a:ext cx="2506982"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F3F5F0DF-9621-574D-83CD-5030A2FC5725}"/>
              </a:ext>
            </a:extLst>
          </p:cNvPr>
          <p:cNvSpPr/>
          <p:nvPr/>
        </p:nvSpPr>
        <p:spPr>
          <a:xfrm>
            <a:off x="160091" y="692696"/>
            <a:ext cx="2296849" cy="286232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Clinical Trials related to Heart Arrhythmias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2800">
              <a:solidFill>
                <a:prstClr val="white"/>
              </a:solidFill>
              <a:latin typeface="Assistant" pitchFamily="2" charset="-79"/>
              <a:ea typeface="Roboto" panose="02000000000000000000" pitchFamily="2" charset="0"/>
              <a:cs typeface="Assistant" pitchFamily="2"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(not for regulatory purposes)</a:t>
            </a:r>
          </a:p>
        </p:txBody>
      </p:sp>
      <p:graphicFrame>
        <p:nvGraphicFramePr>
          <p:cNvPr id="3" name="Table 4">
            <a:extLst>
              <a:ext uri="{FF2B5EF4-FFF2-40B4-BE49-F238E27FC236}">
                <a16:creationId xmlns:a16="http://schemas.microsoft.com/office/drawing/2014/main" id="{B5EB192D-81BE-4D8B-A1BE-36C04ACBC3B5}"/>
              </a:ext>
            </a:extLst>
          </p:cNvPr>
          <p:cNvGraphicFramePr>
            <a:graphicFrameLocks noGrp="1"/>
          </p:cNvGraphicFramePr>
          <p:nvPr>
            <p:extLst>
              <p:ext uri="{D42A27DB-BD31-4B8C-83A1-F6EECF244321}">
                <p14:modId xmlns:p14="http://schemas.microsoft.com/office/powerpoint/2010/main" val="2612407569"/>
              </p:ext>
            </p:extLst>
          </p:nvPr>
        </p:nvGraphicFramePr>
        <p:xfrm>
          <a:off x="2505038" y="188640"/>
          <a:ext cx="9423610" cy="4258465"/>
        </p:xfrm>
        <a:graphic>
          <a:graphicData uri="http://schemas.openxmlformats.org/drawingml/2006/table">
            <a:tbl>
              <a:tblPr firstRow="1" bandRow="1">
                <a:tableStyleId>{5C22544A-7EE6-4342-B048-85BDC9FD1C3A}</a:tableStyleId>
              </a:tblPr>
              <a:tblGrid>
                <a:gridCol w="1623143">
                  <a:extLst>
                    <a:ext uri="{9D8B030D-6E8A-4147-A177-3AD203B41FA5}">
                      <a16:colId xmlns:a16="http://schemas.microsoft.com/office/drawing/2014/main" val="1645885190"/>
                    </a:ext>
                  </a:extLst>
                </a:gridCol>
                <a:gridCol w="2038733">
                  <a:extLst>
                    <a:ext uri="{9D8B030D-6E8A-4147-A177-3AD203B41FA5}">
                      <a16:colId xmlns:a16="http://schemas.microsoft.com/office/drawing/2014/main" val="1184186372"/>
                    </a:ext>
                  </a:extLst>
                </a:gridCol>
                <a:gridCol w="1700801">
                  <a:extLst>
                    <a:ext uri="{9D8B030D-6E8A-4147-A177-3AD203B41FA5}">
                      <a16:colId xmlns:a16="http://schemas.microsoft.com/office/drawing/2014/main" val="2757144158"/>
                    </a:ext>
                  </a:extLst>
                </a:gridCol>
                <a:gridCol w="2877423">
                  <a:extLst>
                    <a:ext uri="{9D8B030D-6E8A-4147-A177-3AD203B41FA5}">
                      <a16:colId xmlns:a16="http://schemas.microsoft.com/office/drawing/2014/main" val="2188595083"/>
                    </a:ext>
                  </a:extLst>
                </a:gridCol>
                <a:gridCol w="1183510">
                  <a:extLst>
                    <a:ext uri="{9D8B030D-6E8A-4147-A177-3AD203B41FA5}">
                      <a16:colId xmlns:a16="http://schemas.microsoft.com/office/drawing/2014/main" val="801794191"/>
                    </a:ext>
                  </a:extLst>
                </a:gridCol>
              </a:tblGrid>
              <a:tr h="503518">
                <a:tc>
                  <a:txBody>
                    <a:bodyPr/>
                    <a:lstStyle/>
                    <a:p>
                      <a:pPr algn="ctr"/>
                      <a:r>
                        <a:rPr lang="en-US" sz="1200">
                          <a:latin typeface="Assistant" pitchFamily="2" charset="-79"/>
                          <a:cs typeface="Assistant" pitchFamily="2" charset="-79"/>
                        </a:rPr>
                        <a:t>Indication</a:t>
                      </a:r>
                    </a:p>
                  </a:txBody>
                  <a:tcPr anchor="ctr"/>
                </a:tc>
                <a:tc>
                  <a:txBody>
                    <a:bodyPr/>
                    <a:lstStyle/>
                    <a:p>
                      <a:pPr algn="ctr"/>
                      <a:r>
                        <a:rPr lang="en-US" sz="1200">
                          <a:latin typeface="Assistant" pitchFamily="2" charset="-79"/>
                          <a:cs typeface="Assistant" pitchFamily="2" charset="-79"/>
                        </a:rPr>
                        <a:t>Primary Endpoint</a:t>
                      </a:r>
                    </a:p>
                  </a:txBody>
                  <a:tcPr anchor="ctr"/>
                </a:tc>
                <a:tc>
                  <a:txBody>
                    <a:bodyPr/>
                    <a:lstStyle/>
                    <a:p>
                      <a:pPr algn="ctr"/>
                      <a:r>
                        <a:rPr lang="en-US" sz="1200">
                          <a:latin typeface="Assistant" pitchFamily="2" charset="-79"/>
                          <a:cs typeface="Assistant" pitchFamily="2" charset="-79"/>
                        </a:rPr>
                        <a:t>Hospitals</a:t>
                      </a:r>
                    </a:p>
                  </a:txBody>
                  <a:tcPr anchor="ctr"/>
                </a:tc>
                <a:tc>
                  <a:txBody>
                    <a:bodyPr/>
                    <a:lstStyle/>
                    <a:p>
                      <a:pPr algn="ctr"/>
                      <a:r>
                        <a:rPr lang="en-US" sz="1200">
                          <a:latin typeface="Assistant" pitchFamily="2" charset="-79"/>
                          <a:cs typeface="Assistant" pitchFamily="2" charset="-79"/>
                        </a:rPr>
                        <a:t>Trial Description</a:t>
                      </a:r>
                    </a:p>
                  </a:txBody>
                  <a:tcPr anchor="ctr"/>
                </a:tc>
                <a:tc>
                  <a:txBody>
                    <a:bodyPr/>
                    <a:lstStyle/>
                    <a:p>
                      <a:pPr algn="ctr"/>
                      <a:r>
                        <a:rPr lang="en-US" sz="1200">
                          <a:latin typeface="Assistant" pitchFamily="2" charset="-79"/>
                          <a:cs typeface="Assistant" pitchFamily="2" charset="-79"/>
                        </a:rPr>
                        <a:t>Date Planned</a:t>
                      </a:r>
                    </a:p>
                  </a:txBody>
                  <a:tcPr anchor="ctr"/>
                </a:tc>
                <a:extLst>
                  <a:ext uri="{0D108BD9-81ED-4DB2-BD59-A6C34878D82A}">
                    <a16:rowId xmlns:a16="http://schemas.microsoft.com/office/drawing/2014/main" val="4279408612"/>
                  </a:ext>
                </a:extLst>
              </a:tr>
              <a:tr h="1055321">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a:latin typeface="Assistant" pitchFamily="2" charset="-79"/>
                          <a:cs typeface="Assistant" pitchFamily="2" charset="-79"/>
                        </a:rPr>
                        <a:t>Atrial Fibrillation</a:t>
                      </a:r>
                    </a:p>
                    <a:p>
                      <a:pPr algn="l"/>
                      <a:endParaRPr lang="en-US" sz="1400">
                        <a:latin typeface="Assistant" pitchFamily="2" charset="-79"/>
                        <a:cs typeface="Assistant" pitchFamily="2" charset="-79"/>
                      </a:endParaRPr>
                    </a:p>
                  </a:txBody>
                  <a:tcPr anchor="ctr"/>
                </a:tc>
                <a:tc>
                  <a:txBody>
                    <a:bodyPr/>
                    <a:lstStyle/>
                    <a:p>
                      <a:pPr algn="l">
                        <a:lnSpc>
                          <a:spcPct val="150000"/>
                        </a:lnSpc>
                      </a:pPr>
                      <a:r>
                        <a:rPr lang="en-US" sz="1200" b="0" i="0" u="none" strike="noStrike" kern="1200" baseline="0">
                          <a:solidFill>
                            <a:schemeClr val="dk1"/>
                          </a:solidFill>
                          <a:latin typeface="Assistant" pitchFamily="2" charset="-79"/>
                          <a:ea typeface="+mn-ea"/>
                          <a:cs typeface="Assistant" pitchFamily="2" charset="-79"/>
                        </a:rPr>
                        <a:t>Bleeding and ischemic stroke reduction via</a:t>
                      </a:r>
                      <a:br>
                        <a:rPr lang="en-US" sz="1200" b="0" i="0" u="none" strike="noStrike" kern="1200" baseline="0">
                          <a:solidFill>
                            <a:schemeClr val="dk1"/>
                          </a:solidFill>
                          <a:latin typeface="Assistant" pitchFamily="2" charset="-79"/>
                          <a:ea typeface="+mn-ea"/>
                          <a:cs typeface="Assistant" pitchFamily="2" charset="-79"/>
                        </a:rPr>
                      </a:br>
                      <a:r>
                        <a:rPr lang="en-US" sz="1200" b="0" i="0" u="none" strike="noStrike" kern="1200" baseline="0">
                          <a:solidFill>
                            <a:schemeClr val="dk1"/>
                          </a:solidFill>
                          <a:latin typeface="Assistant" pitchFamily="2" charset="-79"/>
                          <a:ea typeface="+mn-ea"/>
                          <a:cs typeface="Assistant" pitchFamily="2" charset="-79"/>
                        </a:rPr>
                        <a:t> </a:t>
                      </a:r>
                      <a:r>
                        <a:rPr lang="en-US" sz="1200" b="1" i="0" u="none" strike="noStrike" kern="1200" baseline="0">
                          <a:solidFill>
                            <a:schemeClr val="dk1"/>
                          </a:solidFill>
                          <a:latin typeface="Assistant" pitchFamily="2" charset="-79"/>
                          <a:ea typeface="+mn-ea"/>
                          <a:cs typeface="Assistant" pitchFamily="2" charset="-79"/>
                        </a:rPr>
                        <a:t>Pill-In-The-Pocket concept </a:t>
                      </a:r>
                      <a:endParaRPr lang="en-US" sz="1200" b="1">
                        <a:latin typeface="Assistant" pitchFamily="2" charset="-79"/>
                        <a:cs typeface="Assistant" pitchFamily="2" charset="-79"/>
                      </a:endParaRPr>
                    </a:p>
                  </a:txBody>
                  <a:tcPr anchor="ctr">
                    <a:solidFill>
                      <a:schemeClr val="accent6">
                        <a:lumMod val="20000"/>
                        <a:lumOff val="80000"/>
                      </a:schemeClr>
                    </a:solidFill>
                  </a:tcP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a:solidFill>
                            <a:schemeClr val="tx1"/>
                          </a:solidFill>
                          <a:latin typeface="Assistant" pitchFamily="2" charset="-79"/>
                          <a:cs typeface="Assistant" pitchFamily="2" charset="-79"/>
                        </a:rPr>
                        <a:t>Oxford </a:t>
                      </a:r>
                      <a:br>
                        <a:rPr lang="en-US" sz="1200">
                          <a:solidFill>
                            <a:schemeClr val="tx1"/>
                          </a:solidFill>
                          <a:latin typeface="Assistant" pitchFamily="2" charset="-79"/>
                          <a:cs typeface="Assistant" pitchFamily="2" charset="-79"/>
                        </a:rPr>
                      </a:br>
                      <a:r>
                        <a:rPr lang="en-US" sz="1200">
                          <a:solidFill>
                            <a:schemeClr val="tx1"/>
                          </a:solidFill>
                          <a:latin typeface="Assistant" pitchFamily="2" charset="-79"/>
                          <a:cs typeface="Assistant" pitchFamily="2" charset="-79"/>
                        </a:rPr>
                        <a:t>University Hospital</a:t>
                      </a:r>
                    </a:p>
                    <a:p>
                      <a:pPr algn="ctr">
                        <a:lnSpc>
                          <a:spcPct val="150000"/>
                        </a:lnSpc>
                      </a:pPr>
                      <a:endParaRPr lang="en-US" sz="1200">
                        <a:solidFill>
                          <a:schemeClr val="tx1"/>
                        </a:solidFill>
                        <a:latin typeface="Assistant" pitchFamily="2" charset="-79"/>
                        <a:cs typeface="Assistant" pitchFamily="2" charset="-79"/>
                      </a:endParaRPr>
                    </a:p>
                  </a:txBody>
                  <a:tcPr anchor="ctr">
                    <a:solidFill>
                      <a:schemeClr val="accent6">
                        <a:lumMod val="20000"/>
                        <a:lumOff val="80000"/>
                      </a:schemeClr>
                    </a:solidFill>
                  </a:tcPr>
                </a:tc>
                <a:tc>
                  <a:txBody>
                    <a:bodyPr/>
                    <a:lstStyle/>
                    <a:p>
                      <a:pPr algn="l">
                        <a:lnSpc>
                          <a:spcPct val="150000"/>
                        </a:lnSpc>
                      </a:pPr>
                      <a:r>
                        <a:rPr lang="en-US" sz="1200">
                          <a:solidFill>
                            <a:schemeClr val="tx1"/>
                          </a:solidFill>
                          <a:latin typeface="Assistant" pitchFamily="2" charset="-79"/>
                          <a:cs typeface="Assistant" pitchFamily="2" charset="-79"/>
                        </a:rPr>
                        <a:t>5,000 paroxysmal subjects: 2,500 will wear the CS watch and will use pill-in-the-pocket concept; 2,500 will take medications as instructed (part will not take anticoagulants and part will) </a:t>
                      </a:r>
                    </a:p>
                  </a:txBody>
                  <a:tcPr anchor="ctr">
                    <a:solidFill>
                      <a:schemeClr val="accent6">
                        <a:lumMod val="20000"/>
                        <a:lumOff val="80000"/>
                      </a:schemeClr>
                    </a:solidFill>
                  </a:tcPr>
                </a:tc>
                <a:tc>
                  <a:txBody>
                    <a:bodyPr/>
                    <a:lstStyle/>
                    <a:p>
                      <a:pPr algn="ctr">
                        <a:lnSpc>
                          <a:spcPct val="150000"/>
                        </a:lnSpc>
                      </a:pPr>
                      <a:r>
                        <a:rPr lang="en-US" sz="1200">
                          <a:solidFill>
                            <a:schemeClr val="tx1"/>
                          </a:solidFill>
                          <a:latin typeface="Assistant" pitchFamily="2" charset="-79"/>
                          <a:cs typeface="Assistant" pitchFamily="2" charset="-79"/>
                        </a:rPr>
                        <a:t>2021-2022 </a:t>
                      </a:r>
                      <a:br>
                        <a:rPr lang="en-US" sz="1200">
                          <a:solidFill>
                            <a:schemeClr val="tx1"/>
                          </a:solidFill>
                          <a:latin typeface="Assistant" pitchFamily="2" charset="-79"/>
                          <a:cs typeface="Assistant" pitchFamily="2" charset="-79"/>
                        </a:rPr>
                      </a:br>
                      <a:r>
                        <a:rPr lang="en-US" sz="1200">
                          <a:solidFill>
                            <a:schemeClr val="tx1"/>
                          </a:solidFill>
                          <a:latin typeface="Assistant" pitchFamily="2" charset="-79"/>
                          <a:cs typeface="Assistant" pitchFamily="2" charset="-79"/>
                        </a:rPr>
                        <a:t>(18 months)</a:t>
                      </a:r>
                    </a:p>
                  </a:txBody>
                  <a:tcPr anchor="ctr">
                    <a:solidFill>
                      <a:schemeClr val="accent6">
                        <a:lumMod val="20000"/>
                        <a:lumOff val="80000"/>
                      </a:schemeClr>
                    </a:solidFill>
                  </a:tcPr>
                </a:tc>
                <a:extLst>
                  <a:ext uri="{0D108BD9-81ED-4DB2-BD59-A6C34878D82A}">
                    <a16:rowId xmlns:a16="http://schemas.microsoft.com/office/drawing/2014/main" val="2931091586"/>
                  </a:ext>
                </a:extLst>
              </a:tr>
              <a:tr h="764704">
                <a:tc vMerge="1">
                  <a:txBody>
                    <a:bodyPr/>
                    <a:lstStyle/>
                    <a:p>
                      <a:pPr algn="l"/>
                      <a:endParaRPr lang="en-US" sz="1000" dirty="0">
                        <a:latin typeface="Assistant" pitchFamily="2" charset="-79"/>
                        <a:cs typeface="Assistant" pitchFamily="2" charset="-79"/>
                      </a:endParaRPr>
                    </a:p>
                  </a:txBody>
                  <a:tcPr/>
                </a:tc>
                <a:tc>
                  <a:txBody>
                    <a:bodyPr/>
                    <a:lstStyle/>
                    <a:p>
                      <a:pPr algn="l">
                        <a:lnSpc>
                          <a:spcPct val="150000"/>
                        </a:lnSpc>
                      </a:pPr>
                      <a:r>
                        <a:rPr lang="en-US" sz="1200" kern="1200">
                          <a:solidFill>
                            <a:schemeClr val="dk1"/>
                          </a:solidFill>
                          <a:latin typeface="Assistant" pitchFamily="2" charset="-79"/>
                          <a:ea typeface="+mn-ea"/>
                          <a:cs typeface="Assistant" pitchFamily="2" charset="-79"/>
                        </a:rPr>
                        <a:t>AF detection for </a:t>
                      </a:r>
                      <a:r>
                        <a:rPr lang="en-US" sz="1200" b="1" kern="1200">
                          <a:solidFill>
                            <a:schemeClr val="dk1"/>
                          </a:solidFill>
                          <a:latin typeface="Assistant" pitchFamily="2" charset="-79"/>
                          <a:ea typeface="+mn-ea"/>
                          <a:cs typeface="Assistant" pitchFamily="2" charset="-79"/>
                        </a:rPr>
                        <a:t>post-ablation patients</a:t>
                      </a:r>
                    </a:p>
                  </a:txBody>
                  <a:tcPr anchor="ctr">
                    <a:solidFill>
                      <a:schemeClr val="accent6">
                        <a:lumMod val="20000"/>
                        <a:lumOff val="80000"/>
                      </a:schemeClr>
                    </a:solidFill>
                  </a:tcP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UCSF </a:t>
                      </a:r>
                      <a:br>
                        <a:rPr lang="en-US" sz="1200" kern="1200">
                          <a:solidFill>
                            <a:schemeClr val="tx1"/>
                          </a:solidFill>
                          <a:latin typeface="Assistant" pitchFamily="2" charset="-79"/>
                          <a:ea typeface="+mn-ea"/>
                          <a:cs typeface="Assistant" pitchFamily="2" charset="-79"/>
                        </a:rPr>
                      </a:br>
                      <a:r>
                        <a:rPr lang="en-US" sz="1200" kern="1200">
                          <a:solidFill>
                            <a:schemeClr val="tx1"/>
                          </a:solidFill>
                          <a:latin typeface="Assistant" pitchFamily="2" charset="-79"/>
                          <a:ea typeface="+mn-ea"/>
                          <a:cs typeface="Assistant" pitchFamily="2" charset="-79"/>
                        </a:rPr>
                        <a:t>(University of California San Francisco)</a:t>
                      </a:r>
                      <a:br>
                        <a:rPr lang="en-US" sz="1200" kern="1200">
                          <a:solidFill>
                            <a:schemeClr val="tx1"/>
                          </a:solidFill>
                          <a:latin typeface="Assistant" pitchFamily="2" charset="-79"/>
                          <a:ea typeface="+mn-ea"/>
                          <a:cs typeface="Assistant" pitchFamily="2" charset="-79"/>
                        </a:rPr>
                      </a:br>
                      <a:r>
                        <a:rPr lang="en-US" sz="1200" kern="1200">
                          <a:solidFill>
                            <a:schemeClr val="tx1"/>
                          </a:solidFill>
                          <a:latin typeface="Assistant" pitchFamily="2" charset="-79"/>
                          <a:ea typeface="+mn-ea"/>
                          <a:cs typeface="Assistant" pitchFamily="2" charset="-79"/>
                        </a:rPr>
                        <a:t>Professor Jeffrey Olgin</a:t>
                      </a:r>
                    </a:p>
                  </a:txBody>
                  <a:tcPr anchor="ctr">
                    <a:solidFill>
                      <a:schemeClr val="accent6">
                        <a:lumMod val="20000"/>
                        <a:lumOff val="80000"/>
                      </a:schemeClr>
                    </a:solidFill>
                  </a:tcPr>
                </a:tc>
                <a:tc>
                  <a:txBody>
                    <a:bodyPr/>
                    <a:lstStyle/>
                    <a:p>
                      <a:pPr algn="l">
                        <a:lnSpc>
                          <a:spcPct val="150000"/>
                        </a:lnSpc>
                      </a:pPr>
                      <a:r>
                        <a:rPr lang="en-US" sz="1200" kern="1200">
                          <a:solidFill>
                            <a:schemeClr val="tx1"/>
                          </a:solidFill>
                          <a:latin typeface="Assistant" pitchFamily="2" charset="-79"/>
                          <a:ea typeface="+mn-ea"/>
                          <a:cs typeface="Assistant" pitchFamily="2" charset="-79"/>
                        </a:rPr>
                        <a:t>200 subjects will wear the CS watch and will go for additional ablation when AF burden will cross a threshold</a:t>
                      </a:r>
                    </a:p>
                  </a:txBody>
                  <a:tcPr anchor="ctr">
                    <a:solidFill>
                      <a:schemeClr val="accent6">
                        <a:lumMod val="20000"/>
                        <a:lumOff val="80000"/>
                      </a:schemeClr>
                    </a:solidFill>
                  </a:tcPr>
                </a:tc>
                <a:tc>
                  <a:txBody>
                    <a:bodyPr/>
                    <a:lstStyle/>
                    <a:p>
                      <a:pPr algn="ctr">
                        <a:lnSpc>
                          <a:spcPct val="150000"/>
                        </a:lnSpc>
                      </a:pPr>
                      <a:r>
                        <a:rPr lang="en-US" sz="1200" kern="1200">
                          <a:solidFill>
                            <a:schemeClr val="tx1"/>
                          </a:solidFill>
                          <a:latin typeface="Assistant" pitchFamily="2" charset="-79"/>
                          <a:ea typeface="+mn-ea"/>
                          <a:cs typeface="Assistant" pitchFamily="2" charset="-79"/>
                        </a:rPr>
                        <a:t> </a:t>
                      </a:r>
                      <a:r>
                        <a:rPr lang="en-US" sz="1200">
                          <a:solidFill>
                            <a:schemeClr val="tx1"/>
                          </a:solidFill>
                          <a:latin typeface="Assistant" pitchFamily="2" charset="-79"/>
                          <a:cs typeface="Assistant" pitchFamily="2" charset="-79"/>
                        </a:rPr>
                        <a:t>2020-2023 </a:t>
                      </a:r>
                      <a:br>
                        <a:rPr lang="en-US" sz="1200">
                          <a:solidFill>
                            <a:schemeClr val="tx1"/>
                          </a:solidFill>
                          <a:latin typeface="Assistant" pitchFamily="2" charset="-79"/>
                          <a:cs typeface="Assistant" pitchFamily="2" charset="-79"/>
                        </a:rPr>
                      </a:br>
                      <a:r>
                        <a:rPr lang="en-US" sz="1200">
                          <a:solidFill>
                            <a:schemeClr val="tx1"/>
                          </a:solidFill>
                          <a:latin typeface="Assistant" pitchFamily="2" charset="-79"/>
                          <a:cs typeface="Assistant" pitchFamily="2" charset="-79"/>
                        </a:rPr>
                        <a:t>(</a:t>
                      </a:r>
                      <a:r>
                        <a:rPr lang="en-US" sz="1200" kern="1200">
                          <a:solidFill>
                            <a:schemeClr val="tx1"/>
                          </a:solidFill>
                          <a:latin typeface="Assistant" pitchFamily="2" charset="-79"/>
                          <a:ea typeface="+mn-ea"/>
                          <a:cs typeface="Assistant" pitchFamily="2" charset="-79"/>
                        </a:rPr>
                        <a:t>24 months)</a:t>
                      </a:r>
                    </a:p>
                  </a:txBody>
                  <a:tcPr anchor="ctr">
                    <a:solidFill>
                      <a:schemeClr val="accent6">
                        <a:lumMod val="20000"/>
                        <a:lumOff val="80000"/>
                      </a:schemeClr>
                    </a:solidFill>
                  </a:tcPr>
                </a:tc>
                <a:extLst>
                  <a:ext uri="{0D108BD9-81ED-4DB2-BD59-A6C34878D82A}">
                    <a16:rowId xmlns:a16="http://schemas.microsoft.com/office/drawing/2014/main" val="2080519587"/>
                  </a:ext>
                </a:extLst>
              </a:tr>
              <a:tr h="556777">
                <a:tc vMerge="1">
                  <a:txBody>
                    <a:bodyPr/>
                    <a:lstStyle/>
                    <a:p>
                      <a:pPr algn="l"/>
                      <a:endParaRPr lang="en-US" sz="1000" dirty="0">
                        <a:latin typeface="Assistant" pitchFamily="2" charset="-79"/>
                        <a:cs typeface="Assistant" pitchFamily="2" charset="-79"/>
                      </a:endParaRPr>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200">
                          <a:latin typeface="Assistant" pitchFamily="2" charset="-79"/>
                          <a:cs typeface="Assistant" pitchFamily="2" charset="-79"/>
                        </a:rPr>
                        <a:t>Reduction of  ischemic stroke and bleeding occurrence for high risk for AF stroke patients  (CAHDS-VAS) </a:t>
                      </a:r>
                    </a:p>
                  </a:txBody>
                  <a:tcPr anchor="ctr">
                    <a:solidFill>
                      <a:schemeClr val="accent6">
                        <a:lumMod val="20000"/>
                        <a:lumOff val="80000"/>
                      </a:schemeClr>
                    </a:solidFill>
                  </a:tcP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b="0" i="0" kern="1200">
                          <a:solidFill>
                            <a:schemeClr val="dk1"/>
                          </a:solidFill>
                          <a:effectLst/>
                          <a:latin typeface="Assistant" pitchFamily="2" charset="-79"/>
                          <a:ea typeface="+mn-ea"/>
                          <a:cs typeface="Assistant" pitchFamily="2" charset="-79"/>
                        </a:rPr>
                        <a:t>Maccabi Healthcare Services HMO (Israel)</a:t>
                      </a:r>
                      <a:br>
                        <a:rPr lang="en-US" sz="1200" b="0" i="0" kern="1200">
                          <a:solidFill>
                            <a:schemeClr val="dk1"/>
                          </a:solidFill>
                          <a:effectLst/>
                          <a:latin typeface="Assistant" pitchFamily="2" charset="-79"/>
                          <a:ea typeface="+mn-ea"/>
                          <a:cs typeface="Assistant" pitchFamily="2" charset="-79"/>
                        </a:rPr>
                      </a:br>
                      <a:r>
                        <a:rPr lang="en-US" sz="1200" b="0" i="0" kern="1200">
                          <a:solidFill>
                            <a:schemeClr val="dk1"/>
                          </a:solidFill>
                          <a:effectLst/>
                          <a:latin typeface="Assistant" pitchFamily="2" charset="-79"/>
                          <a:ea typeface="+mn-ea"/>
                          <a:cs typeface="Assistant" pitchFamily="2" charset="-79"/>
                        </a:rPr>
                        <a:t>Prof. Varda Shalev</a:t>
                      </a:r>
                      <a:r>
                        <a:rPr lang="en-US" sz="1200" b="0" i="0">
                          <a:effectLst/>
                          <a:latin typeface="Assistant" pitchFamily="2" charset="-79"/>
                          <a:cs typeface="Assistant" pitchFamily="2" charset="-79"/>
                        </a:rPr>
                        <a:t> </a:t>
                      </a:r>
                      <a:endParaRPr lang="en-US" sz="1200" b="0" i="0" kern="1200">
                        <a:solidFill>
                          <a:schemeClr val="tx1"/>
                        </a:solidFill>
                        <a:latin typeface="Assistant" pitchFamily="2" charset="-79"/>
                        <a:ea typeface="+mn-ea"/>
                        <a:cs typeface="Assistant" pitchFamily="2" charset="-79"/>
                      </a:endParaRPr>
                    </a:p>
                  </a:txBody>
                  <a:tcPr anchor="ctr">
                    <a:solidFill>
                      <a:schemeClr val="accent6">
                        <a:lumMod val="20000"/>
                        <a:lumOff val="80000"/>
                      </a:schemeClr>
                    </a:solidFill>
                  </a:tcPr>
                </a:tc>
                <a:tc>
                  <a:txBody>
                    <a:bodyPr/>
                    <a:lstStyle/>
                    <a:p>
                      <a:pPr algn="l">
                        <a:lnSpc>
                          <a:spcPct val="150000"/>
                        </a:lnSpc>
                      </a:pPr>
                      <a:r>
                        <a:rPr lang="en-US" sz="1200">
                          <a:solidFill>
                            <a:schemeClr val="tx1"/>
                          </a:solidFill>
                          <a:latin typeface="Assistant" pitchFamily="2" charset="-79"/>
                          <a:cs typeface="Assistant" pitchFamily="2" charset="-79"/>
                        </a:rPr>
                        <a:t>1,000 subjects will wear the CS watch and will be given anticoagulants based on AF burden. 1,000 patients will take medication based on Holter tests</a:t>
                      </a:r>
                    </a:p>
                  </a:txBody>
                  <a:tcPr anchor="ctr">
                    <a:solidFill>
                      <a:schemeClr val="accent6">
                        <a:lumMod val="20000"/>
                        <a:lumOff val="80000"/>
                      </a:schemeClr>
                    </a:solidFill>
                  </a:tcPr>
                </a:tc>
                <a:tc>
                  <a:txBody>
                    <a:bodyPr/>
                    <a:lstStyle/>
                    <a:p>
                      <a:pPr algn="ctr">
                        <a:lnSpc>
                          <a:spcPct val="150000"/>
                        </a:lnSpc>
                      </a:pPr>
                      <a:r>
                        <a:rPr lang="en-US" sz="1200">
                          <a:solidFill>
                            <a:schemeClr val="tx1"/>
                          </a:solidFill>
                          <a:latin typeface="Assistant" pitchFamily="2" charset="-79"/>
                          <a:cs typeface="Assistant" pitchFamily="2" charset="-79"/>
                        </a:rPr>
                        <a:t>2020-2021 </a:t>
                      </a:r>
                      <a:br>
                        <a:rPr lang="en-US" sz="1200">
                          <a:solidFill>
                            <a:schemeClr val="tx1"/>
                          </a:solidFill>
                          <a:latin typeface="Assistant" pitchFamily="2" charset="-79"/>
                          <a:cs typeface="Assistant" pitchFamily="2" charset="-79"/>
                        </a:rPr>
                      </a:br>
                      <a:r>
                        <a:rPr lang="en-US" sz="1200">
                          <a:solidFill>
                            <a:schemeClr val="tx1"/>
                          </a:solidFill>
                          <a:latin typeface="Assistant" pitchFamily="2" charset="-79"/>
                          <a:cs typeface="Assistant" pitchFamily="2" charset="-79"/>
                        </a:rPr>
                        <a:t>(12 months)</a:t>
                      </a:r>
                    </a:p>
                  </a:txBody>
                  <a:tcPr anchor="ctr">
                    <a:solidFill>
                      <a:schemeClr val="accent6">
                        <a:lumMod val="20000"/>
                        <a:lumOff val="80000"/>
                      </a:schemeClr>
                    </a:solidFill>
                  </a:tcPr>
                </a:tc>
                <a:extLst>
                  <a:ext uri="{0D108BD9-81ED-4DB2-BD59-A6C34878D82A}">
                    <a16:rowId xmlns:a16="http://schemas.microsoft.com/office/drawing/2014/main" val="212868128"/>
                  </a:ext>
                </a:extLst>
              </a:tr>
            </a:tbl>
          </a:graphicData>
        </a:graphic>
      </p:graphicFrame>
      <p:sp>
        <p:nvSpPr>
          <p:cNvPr id="65" name="Slide Number Placeholder 1">
            <a:extLst>
              <a:ext uri="{FF2B5EF4-FFF2-40B4-BE49-F238E27FC236}">
                <a16:creationId xmlns:a16="http://schemas.microsoft.com/office/drawing/2014/main" id="{61959403-B234-4247-A042-DA1E3BCD8791}"/>
              </a:ext>
            </a:extLst>
          </p:cNvPr>
          <p:cNvSpPr txBox="1">
            <a:spLocks/>
          </p:cNvSpPr>
          <p:nvPr/>
        </p:nvSpPr>
        <p:spPr>
          <a:xfrm>
            <a:off x="11712642" y="65087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7309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0A60D655-E1EC-4189-80A1-4514D21A7957}"/>
              </a:ext>
            </a:extLst>
          </p:cNvPr>
          <p:cNvSpPr/>
          <p:nvPr/>
        </p:nvSpPr>
        <p:spPr>
          <a:xfrm>
            <a:off x="212256" y="835928"/>
            <a:ext cx="2209554" cy="267765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rPr>
              <a:t>CardiacSense Medical Watch as a Big Data Collection Platform</a:t>
            </a:r>
            <a:endParaRPr kumimoji="0" lang="en-US" sz="2800" b="1" i="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endParaRPr>
          </a:p>
        </p:txBody>
      </p:sp>
      <p:grpSp>
        <p:nvGrpSpPr>
          <p:cNvPr id="6" name="Group 59">
            <a:extLst>
              <a:ext uri="{FF2B5EF4-FFF2-40B4-BE49-F238E27FC236}">
                <a16:creationId xmlns:a16="http://schemas.microsoft.com/office/drawing/2014/main" id="{DEE662EC-0CFB-2446-9D97-257EC486912E}"/>
              </a:ext>
            </a:extLst>
          </p:cNvPr>
          <p:cNvGrpSpPr/>
          <p:nvPr/>
        </p:nvGrpSpPr>
        <p:grpSpPr>
          <a:xfrm>
            <a:off x="1487488" y="5295014"/>
            <a:ext cx="1805072" cy="301960"/>
            <a:chOff x="2670175" y="887021"/>
            <a:chExt cx="6851650" cy="1146175"/>
          </a:xfrm>
          <a:solidFill>
            <a:schemeClr val="bg1"/>
          </a:solidFill>
        </p:grpSpPr>
        <p:grpSp>
          <p:nvGrpSpPr>
            <p:cNvPr id="7" name="Group 6">
              <a:extLst>
                <a:ext uri="{FF2B5EF4-FFF2-40B4-BE49-F238E27FC236}">
                  <a16:creationId xmlns:a16="http://schemas.microsoft.com/office/drawing/2014/main" id="{BE367EA6-9632-7C40-92E7-511D7A5938FF}"/>
                </a:ext>
              </a:extLst>
            </p:cNvPr>
            <p:cNvGrpSpPr/>
            <p:nvPr/>
          </p:nvGrpSpPr>
          <p:grpSpPr>
            <a:xfrm>
              <a:off x="2670175" y="887021"/>
              <a:ext cx="1141413" cy="1146175"/>
              <a:chOff x="2670175" y="2855913"/>
              <a:chExt cx="1141413" cy="1146175"/>
            </a:xfrm>
            <a:grpFill/>
          </p:grpSpPr>
          <p:sp>
            <p:nvSpPr>
              <p:cNvPr id="37" name="Freeform 5">
                <a:extLst>
                  <a:ext uri="{FF2B5EF4-FFF2-40B4-BE49-F238E27FC236}">
                    <a16:creationId xmlns:a16="http://schemas.microsoft.com/office/drawing/2014/main" id="{B32189F2-5D32-864A-8B44-5EF32B2B10AE}"/>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Freeform 6">
                <a:extLst>
                  <a:ext uri="{FF2B5EF4-FFF2-40B4-BE49-F238E27FC236}">
                    <a16:creationId xmlns:a16="http://schemas.microsoft.com/office/drawing/2014/main" id="{6E103C96-6F84-944B-8FA9-0B34C842831E}"/>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Freeform 7">
                <a:extLst>
                  <a:ext uri="{FF2B5EF4-FFF2-40B4-BE49-F238E27FC236}">
                    <a16:creationId xmlns:a16="http://schemas.microsoft.com/office/drawing/2014/main" id="{302343C3-CCE5-2547-BE6E-3428181D1574}"/>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Freeform 8">
                <a:extLst>
                  <a:ext uri="{FF2B5EF4-FFF2-40B4-BE49-F238E27FC236}">
                    <a16:creationId xmlns:a16="http://schemas.microsoft.com/office/drawing/2014/main" id="{A6E65437-C0AE-4844-B3F2-E846DE8F86AE}"/>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Freeform 9">
                <a:extLst>
                  <a:ext uri="{FF2B5EF4-FFF2-40B4-BE49-F238E27FC236}">
                    <a16:creationId xmlns:a16="http://schemas.microsoft.com/office/drawing/2014/main" id="{AE1FE76F-FDA4-F941-B770-9214041F0212}"/>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Freeform 10">
                <a:extLst>
                  <a:ext uri="{FF2B5EF4-FFF2-40B4-BE49-F238E27FC236}">
                    <a16:creationId xmlns:a16="http://schemas.microsoft.com/office/drawing/2014/main" id="{539F186B-0058-3C4A-98EA-1B1F8230CC5F}"/>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Freeform 11">
                <a:extLst>
                  <a:ext uri="{FF2B5EF4-FFF2-40B4-BE49-F238E27FC236}">
                    <a16:creationId xmlns:a16="http://schemas.microsoft.com/office/drawing/2014/main" id="{1A90874B-7BC2-7D41-8FCC-274D972D1CA1}"/>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2">
                <a:extLst>
                  <a:ext uri="{FF2B5EF4-FFF2-40B4-BE49-F238E27FC236}">
                    <a16:creationId xmlns:a16="http://schemas.microsoft.com/office/drawing/2014/main" id="{7B783583-014E-C84D-BA5D-68171C7E1C6A}"/>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3">
                <a:extLst>
                  <a:ext uri="{FF2B5EF4-FFF2-40B4-BE49-F238E27FC236}">
                    <a16:creationId xmlns:a16="http://schemas.microsoft.com/office/drawing/2014/main" id="{260DCC5E-86CF-CC46-A4DF-6644287455E7}"/>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14">
                <a:extLst>
                  <a:ext uri="{FF2B5EF4-FFF2-40B4-BE49-F238E27FC236}">
                    <a16:creationId xmlns:a16="http://schemas.microsoft.com/office/drawing/2014/main" id="{C75C2A31-9FE5-994F-86BC-7762AF26D046}"/>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15">
                <a:extLst>
                  <a:ext uri="{FF2B5EF4-FFF2-40B4-BE49-F238E27FC236}">
                    <a16:creationId xmlns:a16="http://schemas.microsoft.com/office/drawing/2014/main" id="{4F4C4C2D-0BB2-994E-A059-08A5D30E153B}"/>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6">
                <a:extLst>
                  <a:ext uri="{FF2B5EF4-FFF2-40B4-BE49-F238E27FC236}">
                    <a16:creationId xmlns:a16="http://schemas.microsoft.com/office/drawing/2014/main" id="{BF881529-B2CA-B342-84E6-9F894526C550}"/>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Freeform 17">
                <a:extLst>
                  <a:ext uri="{FF2B5EF4-FFF2-40B4-BE49-F238E27FC236}">
                    <a16:creationId xmlns:a16="http://schemas.microsoft.com/office/drawing/2014/main" id="{5FF1FD2B-0557-994E-9AAB-B0F161AB115B}"/>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18">
                <a:extLst>
                  <a:ext uri="{FF2B5EF4-FFF2-40B4-BE49-F238E27FC236}">
                    <a16:creationId xmlns:a16="http://schemas.microsoft.com/office/drawing/2014/main" id="{5D558262-B2D7-AF43-BF72-556896FBDE71}"/>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19">
                <a:extLst>
                  <a:ext uri="{FF2B5EF4-FFF2-40B4-BE49-F238E27FC236}">
                    <a16:creationId xmlns:a16="http://schemas.microsoft.com/office/drawing/2014/main" id="{55FAAB60-D913-8C4C-8863-116374B2564D}"/>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20">
                <a:extLst>
                  <a:ext uri="{FF2B5EF4-FFF2-40B4-BE49-F238E27FC236}">
                    <a16:creationId xmlns:a16="http://schemas.microsoft.com/office/drawing/2014/main" id="{7E3A317A-A20C-DF4F-BE50-75C7D44E2C83}"/>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21">
                <a:extLst>
                  <a:ext uri="{FF2B5EF4-FFF2-40B4-BE49-F238E27FC236}">
                    <a16:creationId xmlns:a16="http://schemas.microsoft.com/office/drawing/2014/main" id="{0329235D-46A7-2940-B6D4-8BCE6C210A13}"/>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22">
                <a:extLst>
                  <a:ext uri="{FF2B5EF4-FFF2-40B4-BE49-F238E27FC236}">
                    <a16:creationId xmlns:a16="http://schemas.microsoft.com/office/drawing/2014/main" id="{5B6B45E4-BF33-1949-882E-F9292CBAB5D4}"/>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Freeform 23">
                <a:extLst>
                  <a:ext uri="{FF2B5EF4-FFF2-40B4-BE49-F238E27FC236}">
                    <a16:creationId xmlns:a16="http://schemas.microsoft.com/office/drawing/2014/main" id="{B824CBAB-BFE0-A14A-8286-BCDB5CF03EF5}"/>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Freeform 24">
                <a:extLst>
                  <a:ext uri="{FF2B5EF4-FFF2-40B4-BE49-F238E27FC236}">
                    <a16:creationId xmlns:a16="http://schemas.microsoft.com/office/drawing/2014/main" id="{4F9C8B4E-CA5F-C747-8488-8AFCD4B177DB}"/>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25">
                <a:extLst>
                  <a:ext uri="{FF2B5EF4-FFF2-40B4-BE49-F238E27FC236}">
                    <a16:creationId xmlns:a16="http://schemas.microsoft.com/office/drawing/2014/main" id="{13770FD1-0007-094E-AF26-1864796C2666}"/>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26">
                <a:extLst>
                  <a:ext uri="{FF2B5EF4-FFF2-40B4-BE49-F238E27FC236}">
                    <a16:creationId xmlns:a16="http://schemas.microsoft.com/office/drawing/2014/main" id="{72B1A886-CAC2-6D4D-91EE-F40C7B46D00A}"/>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27">
                <a:extLst>
                  <a:ext uri="{FF2B5EF4-FFF2-40B4-BE49-F238E27FC236}">
                    <a16:creationId xmlns:a16="http://schemas.microsoft.com/office/drawing/2014/main" id="{5EBB4446-C1B3-6844-AF55-1FB08D458284}"/>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28">
                <a:extLst>
                  <a:ext uri="{FF2B5EF4-FFF2-40B4-BE49-F238E27FC236}">
                    <a16:creationId xmlns:a16="http://schemas.microsoft.com/office/drawing/2014/main" id="{AACFE3C5-B2A7-D74E-B319-73A24F5EFCCF}"/>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29">
                <a:extLst>
                  <a:ext uri="{FF2B5EF4-FFF2-40B4-BE49-F238E27FC236}">
                    <a16:creationId xmlns:a16="http://schemas.microsoft.com/office/drawing/2014/main" id="{328EBB51-DE49-4544-9B3D-ADCBD42A819A}"/>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Freeform 30">
                <a:extLst>
                  <a:ext uri="{FF2B5EF4-FFF2-40B4-BE49-F238E27FC236}">
                    <a16:creationId xmlns:a16="http://schemas.microsoft.com/office/drawing/2014/main" id="{7382745F-15E2-584D-A8C7-7DD31B469E6B}"/>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2A346F89-73DA-0C4A-8FE3-6C93BAEA294D}"/>
                </a:ext>
              </a:extLst>
            </p:cNvPr>
            <p:cNvGrpSpPr/>
            <p:nvPr/>
          </p:nvGrpSpPr>
          <p:grpSpPr>
            <a:xfrm>
              <a:off x="3925888" y="1026721"/>
              <a:ext cx="5595937" cy="933451"/>
              <a:chOff x="3925888" y="2995613"/>
              <a:chExt cx="5595937" cy="933451"/>
            </a:xfrm>
            <a:grpFill/>
          </p:grpSpPr>
          <p:sp>
            <p:nvSpPr>
              <p:cNvPr id="9" name="Freeform 31">
                <a:extLst>
                  <a:ext uri="{FF2B5EF4-FFF2-40B4-BE49-F238E27FC236}">
                    <a16:creationId xmlns:a16="http://schemas.microsoft.com/office/drawing/2014/main" id="{C70B7828-FC9F-814C-A909-3FA4D54B3A58}"/>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Freeform 32">
                <a:extLst>
                  <a:ext uri="{FF2B5EF4-FFF2-40B4-BE49-F238E27FC236}">
                    <a16:creationId xmlns:a16="http://schemas.microsoft.com/office/drawing/2014/main" id="{416C6AAA-D86F-EE4A-845C-4E100A7C3C7A}"/>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33">
                <a:extLst>
                  <a:ext uri="{FF2B5EF4-FFF2-40B4-BE49-F238E27FC236}">
                    <a16:creationId xmlns:a16="http://schemas.microsoft.com/office/drawing/2014/main" id="{AD124D86-B1FC-3749-A7C7-00D5148C3FDC}"/>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Freeform 34">
                <a:extLst>
                  <a:ext uri="{FF2B5EF4-FFF2-40B4-BE49-F238E27FC236}">
                    <a16:creationId xmlns:a16="http://schemas.microsoft.com/office/drawing/2014/main" id="{C725864C-C3A3-A54A-B72F-46B1958DEE1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Freeform 35">
                <a:extLst>
                  <a:ext uri="{FF2B5EF4-FFF2-40B4-BE49-F238E27FC236}">
                    <a16:creationId xmlns:a16="http://schemas.microsoft.com/office/drawing/2014/main" id="{FDA33223-162B-1549-860E-1F4B01DCBE35}"/>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36">
                <a:extLst>
                  <a:ext uri="{FF2B5EF4-FFF2-40B4-BE49-F238E27FC236}">
                    <a16:creationId xmlns:a16="http://schemas.microsoft.com/office/drawing/2014/main" id="{61E74936-3568-C643-8068-67F331E60B10}"/>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Freeform 37">
                <a:extLst>
                  <a:ext uri="{FF2B5EF4-FFF2-40B4-BE49-F238E27FC236}">
                    <a16:creationId xmlns:a16="http://schemas.microsoft.com/office/drawing/2014/main" id="{A6AAA6C7-2B72-6F4F-AF52-F09F506341E0}"/>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38">
                <a:extLst>
                  <a:ext uri="{FF2B5EF4-FFF2-40B4-BE49-F238E27FC236}">
                    <a16:creationId xmlns:a16="http://schemas.microsoft.com/office/drawing/2014/main" id="{09A457B7-C514-094F-9A07-1B0AC9ADB62E}"/>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39">
                <a:extLst>
                  <a:ext uri="{FF2B5EF4-FFF2-40B4-BE49-F238E27FC236}">
                    <a16:creationId xmlns:a16="http://schemas.microsoft.com/office/drawing/2014/main" id="{A267023C-70FC-574F-BE9B-6EE8A31677F8}"/>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40">
                <a:extLst>
                  <a:ext uri="{FF2B5EF4-FFF2-40B4-BE49-F238E27FC236}">
                    <a16:creationId xmlns:a16="http://schemas.microsoft.com/office/drawing/2014/main" id="{2F50700F-4681-7143-94FE-0EA9671426F1}"/>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Freeform 41">
                <a:extLst>
                  <a:ext uri="{FF2B5EF4-FFF2-40B4-BE49-F238E27FC236}">
                    <a16:creationId xmlns:a16="http://schemas.microsoft.com/office/drawing/2014/main" id="{1D3D2E92-17B6-4247-88A6-A883C663F539}"/>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42">
                <a:extLst>
                  <a:ext uri="{FF2B5EF4-FFF2-40B4-BE49-F238E27FC236}">
                    <a16:creationId xmlns:a16="http://schemas.microsoft.com/office/drawing/2014/main" id="{6A36E979-D2AF-FA44-9D43-E3248C1E776D}"/>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Freeform 43">
                <a:extLst>
                  <a:ext uri="{FF2B5EF4-FFF2-40B4-BE49-F238E27FC236}">
                    <a16:creationId xmlns:a16="http://schemas.microsoft.com/office/drawing/2014/main" id="{47C5866C-5068-EC41-9694-B18B75DFFA0B}"/>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44">
                <a:extLst>
                  <a:ext uri="{FF2B5EF4-FFF2-40B4-BE49-F238E27FC236}">
                    <a16:creationId xmlns:a16="http://schemas.microsoft.com/office/drawing/2014/main" id="{9E97E8FC-EC8C-CD42-A38F-AE4F5E2EC2F3}"/>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Freeform 45">
                <a:extLst>
                  <a:ext uri="{FF2B5EF4-FFF2-40B4-BE49-F238E27FC236}">
                    <a16:creationId xmlns:a16="http://schemas.microsoft.com/office/drawing/2014/main" id="{DF089130-7C82-4A4C-B1C6-C9C22D0ABDC2}"/>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Freeform 46">
                <a:extLst>
                  <a:ext uri="{FF2B5EF4-FFF2-40B4-BE49-F238E27FC236}">
                    <a16:creationId xmlns:a16="http://schemas.microsoft.com/office/drawing/2014/main" id="{AA59CA8B-9603-DF47-AFE5-FA2CE02DB041}"/>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Freeform 47">
                <a:extLst>
                  <a:ext uri="{FF2B5EF4-FFF2-40B4-BE49-F238E27FC236}">
                    <a16:creationId xmlns:a16="http://schemas.microsoft.com/office/drawing/2014/main" id="{02D36DDE-134F-CD41-8373-6C1FD8A8B34A}"/>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48">
                <a:extLst>
                  <a:ext uri="{FF2B5EF4-FFF2-40B4-BE49-F238E27FC236}">
                    <a16:creationId xmlns:a16="http://schemas.microsoft.com/office/drawing/2014/main" id="{50AB881D-09CE-964D-8E3C-685E384B8E42}"/>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Freeform 49">
                <a:extLst>
                  <a:ext uri="{FF2B5EF4-FFF2-40B4-BE49-F238E27FC236}">
                    <a16:creationId xmlns:a16="http://schemas.microsoft.com/office/drawing/2014/main" id="{25D3EB2C-0C3E-0541-82A8-56F9A3893E70}"/>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A9C646DC-40D1-4A4D-9F50-FDEE816AE3E1}"/>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51">
                <a:extLst>
                  <a:ext uri="{FF2B5EF4-FFF2-40B4-BE49-F238E27FC236}">
                    <a16:creationId xmlns:a16="http://schemas.microsoft.com/office/drawing/2014/main" id="{41CE73A2-5CCC-0D4E-AF49-3B3EDBF47BE9}"/>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Freeform 52">
                <a:extLst>
                  <a:ext uri="{FF2B5EF4-FFF2-40B4-BE49-F238E27FC236}">
                    <a16:creationId xmlns:a16="http://schemas.microsoft.com/office/drawing/2014/main" id="{E345D791-36F2-ED40-A45F-B8E030BE4451}"/>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53">
                <a:extLst>
                  <a:ext uri="{FF2B5EF4-FFF2-40B4-BE49-F238E27FC236}">
                    <a16:creationId xmlns:a16="http://schemas.microsoft.com/office/drawing/2014/main" id="{B5ED6E02-D69B-1846-A23B-79EC82F073EC}"/>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54">
                <a:extLst>
                  <a:ext uri="{FF2B5EF4-FFF2-40B4-BE49-F238E27FC236}">
                    <a16:creationId xmlns:a16="http://schemas.microsoft.com/office/drawing/2014/main" id="{A89F0C41-16F4-8549-B59C-A74521F9F4D5}"/>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Freeform 55">
                <a:extLst>
                  <a:ext uri="{FF2B5EF4-FFF2-40B4-BE49-F238E27FC236}">
                    <a16:creationId xmlns:a16="http://schemas.microsoft.com/office/drawing/2014/main" id="{82794625-2667-E946-98FF-6C3CA1D76B0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Freeform 56">
                <a:extLst>
                  <a:ext uri="{FF2B5EF4-FFF2-40B4-BE49-F238E27FC236}">
                    <a16:creationId xmlns:a16="http://schemas.microsoft.com/office/drawing/2014/main" id="{B8D013A3-79EE-4043-8569-DC95A772C876}"/>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57">
                <a:extLst>
                  <a:ext uri="{FF2B5EF4-FFF2-40B4-BE49-F238E27FC236}">
                    <a16:creationId xmlns:a16="http://schemas.microsoft.com/office/drawing/2014/main" id="{273F222A-7627-9542-B355-5695424CB694}"/>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58">
                <a:extLst>
                  <a:ext uri="{FF2B5EF4-FFF2-40B4-BE49-F238E27FC236}">
                    <a16:creationId xmlns:a16="http://schemas.microsoft.com/office/drawing/2014/main" id="{88975DC5-9CB4-0E46-A87E-8799E655AF81}"/>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64" name="Slide Number Placeholder 1">
            <a:extLst>
              <a:ext uri="{FF2B5EF4-FFF2-40B4-BE49-F238E27FC236}">
                <a16:creationId xmlns:a16="http://schemas.microsoft.com/office/drawing/2014/main" id="{6375EA38-6665-421F-9812-D8AC28AB15CD}"/>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6" name="Rectangle 8">
            <a:extLst>
              <a:ext uri="{FF2B5EF4-FFF2-40B4-BE49-F238E27FC236}">
                <a16:creationId xmlns:a16="http://schemas.microsoft.com/office/drawing/2014/main" id="{D565B024-338C-5C45-B561-2725084D2F5D}"/>
              </a:ext>
            </a:extLst>
          </p:cNvPr>
          <p:cNvSpPr/>
          <p:nvPr/>
        </p:nvSpPr>
        <p:spPr>
          <a:xfrm>
            <a:off x="-3722" y="0"/>
            <a:ext cx="2489937" cy="6873875"/>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3" name="Table 4">
            <a:extLst>
              <a:ext uri="{FF2B5EF4-FFF2-40B4-BE49-F238E27FC236}">
                <a16:creationId xmlns:a16="http://schemas.microsoft.com/office/drawing/2014/main" id="{B5EB192D-81BE-4D8B-A1BE-36C04ACBC3B5}"/>
              </a:ext>
            </a:extLst>
          </p:cNvPr>
          <p:cNvGraphicFramePr>
            <a:graphicFrameLocks noGrp="1"/>
          </p:cNvGraphicFramePr>
          <p:nvPr>
            <p:extLst>
              <p:ext uri="{D42A27DB-BD31-4B8C-83A1-F6EECF244321}">
                <p14:modId xmlns:p14="http://schemas.microsoft.com/office/powerpoint/2010/main" val="643359492"/>
              </p:ext>
            </p:extLst>
          </p:nvPr>
        </p:nvGraphicFramePr>
        <p:xfrm>
          <a:off x="2495600" y="170161"/>
          <a:ext cx="9422357" cy="6139159"/>
        </p:xfrm>
        <a:graphic>
          <a:graphicData uri="http://schemas.openxmlformats.org/drawingml/2006/table">
            <a:tbl>
              <a:tblPr firstRow="1" bandRow="1">
                <a:tableStyleId>{5C22544A-7EE6-4342-B048-85BDC9FD1C3A}</a:tableStyleId>
              </a:tblPr>
              <a:tblGrid>
                <a:gridCol w="1629113">
                  <a:extLst>
                    <a:ext uri="{9D8B030D-6E8A-4147-A177-3AD203B41FA5}">
                      <a16:colId xmlns:a16="http://schemas.microsoft.com/office/drawing/2014/main" val="1645885190"/>
                    </a:ext>
                  </a:extLst>
                </a:gridCol>
                <a:gridCol w="2046231">
                  <a:extLst>
                    <a:ext uri="{9D8B030D-6E8A-4147-A177-3AD203B41FA5}">
                      <a16:colId xmlns:a16="http://schemas.microsoft.com/office/drawing/2014/main" val="1184186372"/>
                    </a:ext>
                  </a:extLst>
                </a:gridCol>
                <a:gridCol w="1778183">
                  <a:extLst>
                    <a:ext uri="{9D8B030D-6E8A-4147-A177-3AD203B41FA5}">
                      <a16:colId xmlns:a16="http://schemas.microsoft.com/office/drawing/2014/main" val="2757144158"/>
                    </a:ext>
                  </a:extLst>
                </a:gridCol>
                <a:gridCol w="2816878">
                  <a:extLst>
                    <a:ext uri="{9D8B030D-6E8A-4147-A177-3AD203B41FA5}">
                      <a16:colId xmlns:a16="http://schemas.microsoft.com/office/drawing/2014/main" val="2188595083"/>
                    </a:ext>
                  </a:extLst>
                </a:gridCol>
                <a:gridCol w="1151952">
                  <a:extLst>
                    <a:ext uri="{9D8B030D-6E8A-4147-A177-3AD203B41FA5}">
                      <a16:colId xmlns:a16="http://schemas.microsoft.com/office/drawing/2014/main" val="801794191"/>
                    </a:ext>
                  </a:extLst>
                </a:gridCol>
              </a:tblGrid>
              <a:tr h="501738">
                <a:tc>
                  <a:txBody>
                    <a:bodyPr/>
                    <a:lstStyle/>
                    <a:p>
                      <a:pPr algn="ctr">
                        <a:lnSpc>
                          <a:spcPct val="150000"/>
                        </a:lnSpc>
                      </a:pPr>
                      <a:r>
                        <a:rPr lang="en-US" sz="1200">
                          <a:latin typeface="Assistant" pitchFamily="2" charset="-79"/>
                          <a:cs typeface="Assistant" pitchFamily="2" charset="-79"/>
                        </a:rPr>
                        <a:t>Indication</a:t>
                      </a:r>
                    </a:p>
                  </a:txBody>
                  <a:tcPr anchor="ctr"/>
                </a:tc>
                <a:tc>
                  <a:txBody>
                    <a:bodyPr/>
                    <a:lstStyle/>
                    <a:p>
                      <a:pPr algn="ctr">
                        <a:lnSpc>
                          <a:spcPct val="150000"/>
                        </a:lnSpc>
                      </a:pPr>
                      <a:r>
                        <a:rPr lang="en-US" sz="1200">
                          <a:latin typeface="Assistant" pitchFamily="2" charset="-79"/>
                          <a:cs typeface="Assistant" pitchFamily="2" charset="-79"/>
                        </a:rPr>
                        <a:t>Primary Endpoint</a:t>
                      </a:r>
                    </a:p>
                  </a:txBody>
                  <a:tcPr anchor="ctr"/>
                </a:tc>
                <a:tc>
                  <a:txBody>
                    <a:bodyPr/>
                    <a:lstStyle/>
                    <a:p>
                      <a:pPr algn="ctr">
                        <a:lnSpc>
                          <a:spcPct val="150000"/>
                        </a:lnSpc>
                      </a:pPr>
                      <a:r>
                        <a:rPr lang="en-US" sz="1200">
                          <a:latin typeface="Assistant" pitchFamily="2" charset="-79"/>
                          <a:cs typeface="Assistant" pitchFamily="2" charset="-79"/>
                        </a:rPr>
                        <a:t>Hospitals</a:t>
                      </a:r>
                    </a:p>
                  </a:txBody>
                  <a:tcPr anchor="ctr"/>
                </a:tc>
                <a:tc>
                  <a:txBody>
                    <a:bodyPr/>
                    <a:lstStyle/>
                    <a:p>
                      <a:pPr algn="ctr">
                        <a:lnSpc>
                          <a:spcPct val="150000"/>
                        </a:lnSpc>
                      </a:pPr>
                      <a:r>
                        <a:rPr lang="en-US" sz="1200">
                          <a:latin typeface="Assistant" pitchFamily="2" charset="-79"/>
                          <a:cs typeface="Assistant" pitchFamily="2" charset="-79"/>
                        </a:rPr>
                        <a:t>Trial Description</a:t>
                      </a:r>
                    </a:p>
                  </a:txBody>
                  <a:tcPr anchor="ctr"/>
                </a:tc>
                <a:tc>
                  <a:txBody>
                    <a:bodyPr/>
                    <a:lstStyle/>
                    <a:p>
                      <a:pPr algn="ctr">
                        <a:lnSpc>
                          <a:spcPct val="150000"/>
                        </a:lnSpc>
                      </a:pPr>
                      <a:r>
                        <a:rPr lang="en-US" sz="1200">
                          <a:latin typeface="Assistant" pitchFamily="2" charset="-79"/>
                          <a:cs typeface="Assistant" pitchFamily="2" charset="-79"/>
                        </a:rPr>
                        <a:t>Date Planned</a:t>
                      </a:r>
                    </a:p>
                  </a:txBody>
                  <a:tcPr anchor="ctr"/>
                </a:tc>
                <a:extLst>
                  <a:ext uri="{0D108BD9-81ED-4DB2-BD59-A6C34878D82A}">
                    <a16:rowId xmlns:a16="http://schemas.microsoft.com/office/drawing/2014/main" val="4279408612"/>
                  </a:ext>
                </a:extLst>
              </a:tr>
              <a:tr h="1073547">
                <a:tc rowSpan="5">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600" b="1">
                          <a:latin typeface="Assistant" pitchFamily="2" charset="-79"/>
                          <a:cs typeface="Assistant" pitchFamily="2" charset="-79"/>
                        </a:rPr>
                        <a:t>Respiratory Rate (RR)</a:t>
                      </a:r>
                      <a:br>
                        <a:rPr lang="en-US" sz="1600" b="1">
                          <a:latin typeface="Assistant" pitchFamily="2" charset="-79"/>
                          <a:cs typeface="Assistant" pitchFamily="2" charset="-79"/>
                        </a:rPr>
                      </a:br>
                      <a:br>
                        <a:rPr lang="en-US" sz="1600" b="1">
                          <a:latin typeface="Assistant" pitchFamily="2" charset="-79"/>
                          <a:cs typeface="Assistant" pitchFamily="2" charset="-79"/>
                        </a:rPr>
                      </a:br>
                      <a:r>
                        <a:rPr lang="en-US" sz="1600" b="1">
                          <a:latin typeface="Assistant" pitchFamily="2" charset="-79"/>
                          <a:cs typeface="Assistant" pitchFamily="2" charset="-79"/>
                        </a:rPr>
                        <a:t>and </a:t>
                      </a:r>
                      <a:br>
                        <a:rPr lang="en-US" sz="1600" b="1">
                          <a:latin typeface="Assistant" pitchFamily="2" charset="-79"/>
                          <a:cs typeface="Assistant" pitchFamily="2" charset="-79"/>
                        </a:rPr>
                      </a:br>
                      <a:br>
                        <a:rPr lang="en-US" sz="1600" b="1">
                          <a:latin typeface="Assistant" pitchFamily="2" charset="-79"/>
                          <a:cs typeface="Assistant" pitchFamily="2" charset="-79"/>
                        </a:rPr>
                      </a:br>
                      <a:r>
                        <a:rPr lang="en-US" sz="1600" b="1">
                          <a:latin typeface="Assistant" pitchFamily="2" charset="-79"/>
                          <a:cs typeface="Assistant" pitchFamily="2" charset="-79"/>
                        </a:rPr>
                        <a:t>Chronic Case Monitoring (CCM)</a:t>
                      </a:r>
                    </a:p>
                    <a:p>
                      <a:pPr>
                        <a:lnSpc>
                          <a:spcPct val="150000"/>
                        </a:lnSpc>
                      </a:pPr>
                      <a:endParaRPr lang="en-US" sz="1400"/>
                    </a:p>
                  </a:txBody>
                  <a:tcPr anchor="ctr"/>
                </a:tc>
                <a:tc>
                  <a:txBody>
                    <a:bodyPr/>
                    <a:lstStyle/>
                    <a:p>
                      <a:pPr algn="l">
                        <a:lnSpc>
                          <a:spcPct val="150000"/>
                        </a:lnSpc>
                      </a:pPr>
                      <a:r>
                        <a:rPr lang="en-US" sz="1200" b="1" u="none" kern="1200">
                          <a:solidFill>
                            <a:schemeClr val="tx1"/>
                          </a:solidFill>
                          <a:latin typeface="Assistant" pitchFamily="2" charset="-79"/>
                          <a:ea typeface="+mn-ea"/>
                          <a:cs typeface="Assistant" pitchFamily="2" charset="-79"/>
                        </a:rPr>
                        <a:t>Respiratory Rate </a:t>
                      </a:r>
                      <a:r>
                        <a:rPr lang="en-US" sz="1200" u="none" kern="1200">
                          <a:solidFill>
                            <a:schemeClr val="tx1"/>
                          </a:solidFill>
                          <a:latin typeface="Assistant" pitchFamily="2" charset="-79"/>
                          <a:ea typeface="+mn-ea"/>
                          <a:cs typeface="Assistant" pitchFamily="2" charset="-79"/>
                        </a:rPr>
                        <a:t>monitoring</a:t>
                      </a:r>
                      <a:br>
                        <a:rPr lang="en-US" sz="1200" u="none" kern="1200">
                          <a:solidFill>
                            <a:schemeClr val="tx1"/>
                          </a:solidFill>
                          <a:latin typeface="Assistant" pitchFamily="2" charset="-79"/>
                          <a:ea typeface="+mn-ea"/>
                          <a:cs typeface="Assistant" pitchFamily="2" charset="-79"/>
                        </a:rPr>
                      </a:br>
                      <a:r>
                        <a:rPr lang="en-US" sz="1200" u="none" kern="1200">
                          <a:solidFill>
                            <a:schemeClr val="tx1"/>
                          </a:solidFill>
                          <a:latin typeface="Assistant" pitchFamily="2" charset="-79"/>
                          <a:ea typeface="+mn-ea"/>
                          <a:cs typeface="Assistant" pitchFamily="2" charset="-79"/>
                        </a:rPr>
                        <a:t>To be submitted to </a:t>
                      </a:r>
                      <a:r>
                        <a:rPr lang="en-US" sz="1200" b="1" u="none" kern="1200">
                          <a:solidFill>
                            <a:schemeClr val="tx1"/>
                          </a:solidFill>
                          <a:latin typeface="Assistant" pitchFamily="2" charset="-79"/>
                          <a:ea typeface="+mn-ea"/>
                          <a:cs typeface="Assistant" pitchFamily="2" charset="-79"/>
                        </a:rPr>
                        <a:t>FDA &amp; CE </a:t>
                      </a:r>
                      <a:r>
                        <a:rPr lang="en-US" sz="1200" u="none" kern="1200">
                          <a:solidFill>
                            <a:schemeClr val="tx1"/>
                          </a:solidFill>
                          <a:latin typeface="Assistant" pitchFamily="2" charset="-79"/>
                          <a:ea typeface="+mn-ea"/>
                          <a:cs typeface="Assistant" pitchFamily="2" charset="-79"/>
                        </a:rPr>
                        <a:t>for </a:t>
                      </a:r>
                      <a:r>
                        <a:rPr lang="en-US" sz="1200" kern="1200">
                          <a:solidFill>
                            <a:schemeClr val="tx1"/>
                          </a:solidFill>
                          <a:latin typeface="Assistant" pitchFamily="2" charset="-79"/>
                          <a:ea typeface="+mn-ea"/>
                          <a:cs typeface="Assistant" pitchFamily="2" charset="-79"/>
                        </a:rPr>
                        <a:t>continuous RR indication</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Tel Aviv Sourasky Medical Center, Ichilov Hospital– Internal Medicine F</a:t>
                      </a:r>
                    </a:p>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Prof. Giris Jacob</a:t>
                      </a:r>
                      <a:r>
                        <a:rPr lang="en-US" sz="1150" b="0" i="0">
                          <a:effectLst/>
                          <a:latin typeface="Assistant" pitchFamily="2" charset="-79"/>
                          <a:cs typeface="Assistant" pitchFamily="2" charset="-79"/>
                        </a:rPr>
                        <a:t> </a:t>
                      </a:r>
                      <a:endParaRPr lang="en-US" sz="1150" b="0" i="0" kern="1200">
                        <a:solidFill>
                          <a:schemeClr val="tx1"/>
                        </a:solidFill>
                        <a:latin typeface="Assistant" pitchFamily="2" charset="-79"/>
                        <a:ea typeface="+mn-ea"/>
                        <a:cs typeface="Assistant" pitchFamily="2" charset="-79"/>
                      </a:endParaRPr>
                    </a:p>
                  </a:txBody>
                  <a:tcPr anchor="ctr"/>
                </a:tc>
                <a:tc>
                  <a:txBody>
                    <a:bodyPr/>
                    <a:lstStyle/>
                    <a:p>
                      <a:pPr algn="l">
                        <a:lnSpc>
                          <a:spcPct val="150000"/>
                        </a:lnSpc>
                      </a:pPr>
                      <a:r>
                        <a:rPr lang="en-US" sz="1000">
                          <a:solidFill>
                            <a:schemeClr val="tx1"/>
                          </a:solidFill>
                          <a:latin typeface="Assistant" pitchFamily="2" charset="-79"/>
                          <a:cs typeface="Assistant" pitchFamily="2" charset="-79"/>
                        </a:rPr>
                        <a:t>40 healthy subjects will wear the CS watch and capnograph. Protocol will include breathings from very low to very fast rates as well as at least one hour of spontaneous breathing. Tests will include subjects that suffer from arrhythmias</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Q2-Q3/2020</a:t>
                      </a:r>
                    </a:p>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b="0" i="0" kern="1200">
                          <a:solidFill>
                            <a:schemeClr val="dk1"/>
                          </a:solidFill>
                          <a:effectLst/>
                          <a:latin typeface="Assistant" pitchFamily="2" charset="-79"/>
                          <a:ea typeface="+mn-ea"/>
                          <a:cs typeface="Assistant" pitchFamily="2" charset="-79"/>
                        </a:rPr>
                        <a:t>Submission in Q3</a:t>
                      </a:r>
                      <a:r>
                        <a:rPr lang="en-US" sz="1200" b="0" i="0">
                          <a:effectLst/>
                          <a:latin typeface="Assistant" pitchFamily="2" charset="-79"/>
                          <a:cs typeface="Assistant" pitchFamily="2" charset="-79"/>
                        </a:rPr>
                        <a:t> </a:t>
                      </a:r>
                      <a:endParaRPr lang="en-US" sz="1200" b="0" i="0" kern="1200">
                        <a:solidFill>
                          <a:schemeClr val="tx1"/>
                        </a:solidFill>
                        <a:latin typeface="Assistant" pitchFamily="2" charset="-79"/>
                        <a:ea typeface="+mn-ea"/>
                        <a:cs typeface="Assistant" pitchFamily="2" charset="-79"/>
                      </a:endParaRPr>
                    </a:p>
                  </a:txBody>
                  <a:tcPr anchor="ctr"/>
                </a:tc>
                <a:extLst>
                  <a:ext uri="{0D108BD9-81ED-4DB2-BD59-A6C34878D82A}">
                    <a16:rowId xmlns:a16="http://schemas.microsoft.com/office/drawing/2014/main" val="3272345859"/>
                  </a:ext>
                </a:extLst>
              </a:tr>
              <a:tr h="1073547">
                <a:tc vMerge="1">
                  <a:txBody>
                    <a:bodyPr/>
                    <a:lstStyle/>
                    <a:p>
                      <a:endParaRPr lang="en-US"/>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u="none" kern="1200">
                          <a:solidFill>
                            <a:schemeClr val="dk1"/>
                          </a:solidFill>
                          <a:latin typeface="Assistant" pitchFamily="2" charset="-79"/>
                          <a:ea typeface="+mn-ea"/>
                          <a:cs typeface="Assistant" pitchFamily="2" charset="-79"/>
                        </a:rPr>
                        <a:t>Sleep Apnea </a:t>
                      </a:r>
                      <a:r>
                        <a:rPr lang="en-US" sz="1200" u="none" kern="1200">
                          <a:solidFill>
                            <a:schemeClr val="dk1"/>
                          </a:solidFill>
                          <a:latin typeface="Assistant" pitchFamily="2" charset="-79"/>
                          <a:ea typeface="+mn-ea"/>
                          <a:cs typeface="Assistant" pitchFamily="2" charset="-79"/>
                        </a:rPr>
                        <a:t>detection</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u="none" kern="1200">
                          <a:solidFill>
                            <a:schemeClr val="dk1"/>
                          </a:solidFill>
                          <a:latin typeface="Assistant" pitchFamily="2" charset="-79"/>
                          <a:ea typeface="+mn-ea"/>
                          <a:cs typeface="Assistant" pitchFamily="2" charset="-79"/>
                        </a:rPr>
                        <a:t>Submission to </a:t>
                      </a:r>
                      <a:r>
                        <a:rPr lang="en-US" sz="1200" b="1" u="none" kern="1200">
                          <a:solidFill>
                            <a:schemeClr val="tx1"/>
                          </a:solidFill>
                          <a:latin typeface="Assistant" pitchFamily="2" charset="-79"/>
                          <a:ea typeface="+mn-ea"/>
                          <a:cs typeface="Assistant" pitchFamily="2" charset="-79"/>
                        </a:rPr>
                        <a:t>FDA &amp; CE </a:t>
                      </a:r>
                      <a:endParaRPr lang="en-US" sz="1200" b="1" u="none" kern="1200">
                        <a:solidFill>
                          <a:schemeClr val="dk1"/>
                        </a:solidFill>
                        <a:latin typeface="Assistant" pitchFamily="2" charset="-79"/>
                        <a:ea typeface="+mn-ea"/>
                        <a:cs typeface="Assistant" pitchFamily="2" charset="-79"/>
                      </a:endParaRPr>
                    </a:p>
                  </a:txBody>
                  <a:tcPr anchor="ctr"/>
                </a:tc>
                <a:tc>
                  <a:txBody>
                    <a:bodyPr/>
                    <a:lstStyle/>
                    <a:p>
                      <a:pPr algn="ctr">
                        <a:lnSpc>
                          <a:spcPct val="150000"/>
                        </a:lnSpc>
                      </a:pPr>
                      <a:r>
                        <a:rPr lang="en-US" sz="1150" kern="1200">
                          <a:solidFill>
                            <a:schemeClr val="dk1"/>
                          </a:solidFill>
                          <a:latin typeface="Assistant" pitchFamily="2" charset="-79"/>
                          <a:ea typeface="+mn-ea"/>
                          <a:cs typeface="Assistant" pitchFamily="2" charset="-79"/>
                        </a:rPr>
                        <a:t>Assuta Medical Center</a:t>
                      </a:r>
                    </a:p>
                  </a:txBody>
                  <a:tcPr anchor="ctr"/>
                </a:tc>
                <a:tc>
                  <a:txBody>
                    <a:bodyPr/>
                    <a:lstStyle/>
                    <a:p>
                      <a:pPr algn="l">
                        <a:lnSpc>
                          <a:spcPct val="150000"/>
                        </a:lnSpc>
                      </a:pPr>
                      <a:r>
                        <a:rPr lang="en-US" sz="1000" kern="1200">
                          <a:solidFill>
                            <a:schemeClr val="dk1"/>
                          </a:solidFill>
                          <a:latin typeface="Assistant" pitchFamily="2" charset="-79"/>
                          <a:ea typeface="+mn-ea"/>
                          <a:cs typeface="Assistant" pitchFamily="2" charset="-79"/>
                        </a:rPr>
                        <a:t>40 subjects will wear the CS watch on top of regular monitoring devices during a full night</a:t>
                      </a:r>
                    </a:p>
                  </a:txBody>
                  <a:tcPr anchor="ctr"/>
                </a:tc>
                <a:tc>
                  <a:txBody>
                    <a:bodyPr/>
                    <a:lstStyle/>
                    <a:p>
                      <a:pPr algn="ctr">
                        <a:lnSpc>
                          <a:spcPct val="150000"/>
                        </a:lnSpc>
                      </a:pPr>
                      <a:r>
                        <a:rPr lang="en-US" sz="1200">
                          <a:solidFill>
                            <a:schemeClr val="tx1"/>
                          </a:solidFill>
                          <a:latin typeface="Assistant" pitchFamily="2" charset="-79"/>
                          <a:cs typeface="Assistant" pitchFamily="2" charset="-79"/>
                        </a:rPr>
                        <a:t>Q1/2021</a:t>
                      </a:r>
                    </a:p>
                  </a:txBody>
                  <a:tcPr anchor="ctr"/>
                </a:tc>
                <a:extLst>
                  <a:ext uri="{0D108BD9-81ED-4DB2-BD59-A6C34878D82A}">
                    <a16:rowId xmlns:a16="http://schemas.microsoft.com/office/drawing/2014/main" val="4132328595"/>
                  </a:ext>
                </a:extLst>
              </a:tr>
              <a:tr h="870669">
                <a:tc vMerge="1">
                  <a:txBody>
                    <a:bodyPr/>
                    <a:lstStyle/>
                    <a:p>
                      <a:endParaRPr lang="en-US"/>
                    </a:p>
                  </a:txBody>
                  <a:tcPr/>
                </a:tc>
                <a:tc>
                  <a:txBody>
                    <a:bodyPr/>
                    <a:lstStyle/>
                    <a:p>
                      <a:pPr marL="0" indent="0" algn="l">
                        <a:lnSpc>
                          <a:spcPct val="150000"/>
                        </a:lnSpc>
                        <a:buFont typeface="Arial" panose="020B0604020202020204" pitchFamily="34" charset="0"/>
                        <a:buNone/>
                      </a:pPr>
                      <a:r>
                        <a:rPr lang="en-US" sz="1200">
                          <a:latin typeface="Assistant" pitchFamily="2" charset="-79"/>
                          <a:cs typeface="Assistant" pitchFamily="2" charset="-79"/>
                        </a:rPr>
                        <a:t>Data collection for developing </a:t>
                      </a:r>
                      <a:r>
                        <a:rPr lang="en-US" sz="1200" b="1">
                          <a:latin typeface="Assistant" pitchFamily="2" charset="-79"/>
                          <a:cs typeface="Assistant" pitchFamily="2" charset="-79"/>
                        </a:rPr>
                        <a:t>algorithm for deterioration monitoring of COPD and CHF</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Tel Aviv Sourasky Medical Center, Ichilov Hospital– Internal Medicine F</a:t>
                      </a:r>
                    </a:p>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Prof. Giris Jacob</a:t>
                      </a:r>
                      <a:r>
                        <a:rPr lang="en-US" sz="1150" b="0" i="0">
                          <a:effectLst/>
                          <a:latin typeface="Assistant" pitchFamily="2" charset="-79"/>
                          <a:cs typeface="Assistant" pitchFamily="2" charset="-79"/>
                        </a:rPr>
                        <a:t> </a:t>
                      </a:r>
                      <a:endParaRPr lang="en-US" sz="1150" b="0" i="0" kern="1200">
                        <a:solidFill>
                          <a:schemeClr val="tx1"/>
                        </a:solidFill>
                        <a:latin typeface="Assistant" pitchFamily="2" charset="-79"/>
                        <a:ea typeface="+mn-ea"/>
                        <a:cs typeface="Assistant" pitchFamily="2" charset="-79"/>
                      </a:endParaRPr>
                    </a:p>
                  </a:txBody>
                  <a:tcPr anchor="ctr"/>
                </a:tc>
                <a:tc>
                  <a:txBody>
                    <a:bodyPr/>
                    <a:lstStyle/>
                    <a:p>
                      <a:pPr algn="l">
                        <a:lnSpc>
                          <a:spcPct val="150000"/>
                        </a:lnSpc>
                      </a:pPr>
                      <a:r>
                        <a:rPr lang="en-US" sz="1000">
                          <a:solidFill>
                            <a:schemeClr val="tx1"/>
                          </a:solidFill>
                          <a:latin typeface="Assistant" pitchFamily="2" charset="-79"/>
                          <a:cs typeface="Assistant" pitchFamily="2" charset="-79"/>
                        </a:rPr>
                        <a:t>30 in-patients will wear the CS watch and capnograph. Recording will take place for a couple of hours a day throughout the stay at the hospital</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Q3-Q4/2020</a:t>
                      </a:r>
                      <a:br>
                        <a:rPr lang="en-US" sz="1200" kern="1200">
                          <a:solidFill>
                            <a:schemeClr val="tx1"/>
                          </a:solidFill>
                          <a:latin typeface="Assistant" pitchFamily="2" charset="-79"/>
                          <a:ea typeface="+mn-ea"/>
                          <a:cs typeface="Assistant" pitchFamily="2" charset="-79"/>
                        </a:rPr>
                      </a:br>
                      <a:endParaRPr lang="en-US" sz="1200" kern="1200">
                        <a:solidFill>
                          <a:schemeClr val="tx1"/>
                        </a:solidFill>
                        <a:latin typeface="Assistant" pitchFamily="2" charset="-79"/>
                        <a:ea typeface="+mn-ea"/>
                        <a:cs typeface="Assistant" pitchFamily="2" charset="-79"/>
                      </a:endParaRPr>
                    </a:p>
                  </a:txBody>
                  <a:tcPr anchor="ctr"/>
                </a:tc>
                <a:extLst>
                  <a:ext uri="{0D108BD9-81ED-4DB2-BD59-A6C34878D82A}">
                    <a16:rowId xmlns:a16="http://schemas.microsoft.com/office/drawing/2014/main" val="4003008398"/>
                  </a:ext>
                </a:extLst>
              </a:tr>
              <a:tr h="870669">
                <a:tc vMerge="1">
                  <a:txBody>
                    <a:bodyPr/>
                    <a:lstStyle/>
                    <a:p>
                      <a:endParaRPr lang="en-US"/>
                    </a:p>
                  </a:txBody>
                  <a:tcPr/>
                </a:tc>
                <a:tc>
                  <a:txBody>
                    <a:bodyPr/>
                    <a:lstStyle/>
                    <a:p>
                      <a:pPr algn="l">
                        <a:lnSpc>
                          <a:spcPct val="150000"/>
                        </a:lnSpc>
                      </a:pPr>
                      <a:r>
                        <a:rPr lang="en-US" sz="1200" b="1" i="0" kern="1200">
                          <a:solidFill>
                            <a:schemeClr val="dk1"/>
                          </a:solidFill>
                          <a:effectLst/>
                          <a:latin typeface="Assistant" pitchFamily="2" charset="-79"/>
                          <a:ea typeface="+mn-ea"/>
                          <a:cs typeface="Assistant" pitchFamily="2" charset="-79"/>
                        </a:rPr>
                        <a:t>Improving CHF algorithm</a:t>
                      </a:r>
                      <a:endParaRPr lang="en-US" sz="1200" b="1" i="0">
                        <a:latin typeface="Assistant" pitchFamily="2" charset="-79"/>
                        <a:cs typeface="Assistant" pitchFamily="2" charset="-79"/>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50" kern="1200">
                          <a:solidFill>
                            <a:schemeClr val="tx1"/>
                          </a:solidFill>
                          <a:latin typeface="Assistant" pitchFamily="2" charset="-79"/>
                          <a:ea typeface="+mn-ea"/>
                          <a:cs typeface="Assistant" pitchFamily="2" charset="-79"/>
                        </a:rPr>
                        <a:t>Ichilov – Cardiology –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50" kern="1200">
                          <a:solidFill>
                            <a:schemeClr val="tx1"/>
                          </a:solidFill>
                          <a:latin typeface="Assistant" pitchFamily="2" charset="-79"/>
                          <a:ea typeface="+mn-ea"/>
                          <a:cs typeface="Assistant" pitchFamily="2" charset="-79"/>
                        </a:rPr>
                        <a:t>Dr. Ofer Havakuk</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50" kern="1200">
                        <a:solidFill>
                          <a:schemeClr val="tx1"/>
                        </a:solidFill>
                        <a:latin typeface="Assistant" pitchFamily="2" charset="-79"/>
                        <a:ea typeface="+mn-ea"/>
                        <a:cs typeface="Assistant" pitchFamily="2" charset="-79"/>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50" kern="1200">
                          <a:solidFill>
                            <a:schemeClr val="tx1"/>
                          </a:solidFill>
                          <a:latin typeface="Assistant" pitchFamily="2" charset="-79"/>
                          <a:ea typeface="+mn-ea"/>
                          <a:cs typeface="Assistant" pitchFamily="2" charset="-79"/>
                        </a:rPr>
                        <a:t>Rambam – Cardiology –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50" kern="1200">
                          <a:solidFill>
                            <a:schemeClr val="tx1"/>
                          </a:solidFill>
                          <a:latin typeface="Assistant" pitchFamily="2" charset="-79"/>
                          <a:ea typeface="+mn-ea"/>
                          <a:cs typeface="Assistant" pitchFamily="2" charset="-79"/>
                        </a:rPr>
                        <a:t>Dr. Oren Caspi</a:t>
                      </a:r>
                    </a:p>
                  </a:txBody>
                  <a:tcPr anchor="ctr"/>
                </a:tc>
                <a:tc>
                  <a:txBody>
                    <a:bodyPr/>
                    <a:lstStyle/>
                    <a:p>
                      <a:pPr algn="l">
                        <a:lnSpc>
                          <a:spcPct val="150000"/>
                        </a:lnSpc>
                      </a:pPr>
                      <a:r>
                        <a:rPr lang="en-US" sz="1000">
                          <a:solidFill>
                            <a:schemeClr val="tx1"/>
                          </a:solidFill>
                          <a:latin typeface="Assistant" pitchFamily="2" charset="-79"/>
                          <a:cs typeface="Assistant" pitchFamily="2" charset="-79"/>
                        </a:rPr>
                        <a:t>40 CHF patients will wear the CS watch during the weekly visit where they get treatment (6 hours) to reduce fluids accumulation. The goal is to improve the deterioration detection algorithm during the treatment</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Q4/2020-Q1/2021</a:t>
                      </a:r>
                    </a:p>
                  </a:txBody>
                  <a:tcPr anchor="ctr"/>
                </a:tc>
                <a:extLst>
                  <a:ext uri="{0D108BD9-81ED-4DB2-BD59-A6C34878D82A}">
                    <a16:rowId xmlns:a16="http://schemas.microsoft.com/office/drawing/2014/main" val="1816583238"/>
                  </a:ext>
                </a:extLst>
              </a:tr>
              <a:tr h="870669">
                <a:tc vMerge="1">
                  <a:txBody>
                    <a:bodyPr/>
                    <a:lstStyle/>
                    <a:p>
                      <a:endParaRPr lang="en-US" dirty="0"/>
                    </a:p>
                  </a:txBody>
                  <a:tcPr anchor="ctr"/>
                </a:tc>
                <a:tc>
                  <a:txBody>
                    <a:bodyPr/>
                    <a:lstStyle/>
                    <a:p>
                      <a:pPr algn="l">
                        <a:lnSpc>
                          <a:spcPct val="150000"/>
                        </a:lnSpc>
                      </a:pPr>
                      <a:r>
                        <a:rPr lang="en-US" sz="1200" b="1">
                          <a:latin typeface="Assistant" pitchFamily="2" charset="-79"/>
                          <a:cs typeface="Assistant" pitchFamily="2" charset="-79"/>
                        </a:rPr>
                        <a:t>Rehospitalization reduction for CHF and COPD patients</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Maccabi Healthcare Services HMO (Israel)</a:t>
                      </a:r>
                      <a:br>
                        <a:rPr lang="en-US" sz="1150" b="0" i="0" kern="1200">
                          <a:solidFill>
                            <a:schemeClr val="dk1"/>
                          </a:solidFill>
                          <a:effectLst/>
                          <a:latin typeface="Assistant" pitchFamily="2" charset="-79"/>
                          <a:ea typeface="+mn-ea"/>
                          <a:cs typeface="Assistant" pitchFamily="2" charset="-79"/>
                        </a:rPr>
                      </a:br>
                      <a:r>
                        <a:rPr lang="en-US" sz="1150" b="0" i="0" kern="1200">
                          <a:solidFill>
                            <a:schemeClr val="dk1"/>
                          </a:solidFill>
                          <a:effectLst/>
                          <a:latin typeface="Assistant" pitchFamily="2" charset="-79"/>
                          <a:ea typeface="+mn-ea"/>
                          <a:cs typeface="Assistant" pitchFamily="2" charset="-79"/>
                        </a:rPr>
                        <a:t>Prof. Varda Shalev</a:t>
                      </a:r>
                      <a:r>
                        <a:rPr lang="en-US" sz="1150" b="0" i="0">
                          <a:effectLst/>
                          <a:latin typeface="Assistant" pitchFamily="2" charset="-79"/>
                          <a:cs typeface="Assistant" pitchFamily="2" charset="-79"/>
                        </a:rPr>
                        <a:t> </a:t>
                      </a:r>
                      <a:endParaRPr lang="en-US" sz="1150" b="0" i="0" kern="1200">
                        <a:solidFill>
                          <a:schemeClr val="tx1"/>
                        </a:solidFill>
                        <a:latin typeface="Assistant" pitchFamily="2" charset="-79"/>
                        <a:ea typeface="+mn-ea"/>
                        <a:cs typeface="Assistant" pitchFamily="2" charset="-79"/>
                      </a:endParaRPr>
                    </a:p>
                  </a:txBody>
                  <a:tcPr anchor="ctr"/>
                </a:tc>
                <a:tc>
                  <a:txBody>
                    <a:bodyPr/>
                    <a:lstStyle/>
                    <a:p>
                      <a:pPr algn="l">
                        <a:lnSpc>
                          <a:spcPct val="150000"/>
                        </a:lnSpc>
                      </a:pPr>
                      <a:r>
                        <a:rPr lang="en-US" sz="1000">
                          <a:solidFill>
                            <a:schemeClr val="tx1"/>
                          </a:solidFill>
                          <a:latin typeface="Assistant" pitchFamily="2" charset="-79"/>
                          <a:cs typeface="Assistant" pitchFamily="2" charset="-79"/>
                        </a:rPr>
                        <a:t>1,000 subjects will wear the CS watch and will be treated based on initial deterioration detection. 1,000 subjects will not wear the watch and will be the control group</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Q2/202</a:t>
                      </a:r>
                      <a:r>
                        <a:rPr lang="he-IL" sz="1200" kern="1200">
                          <a:solidFill>
                            <a:schemeClr val="tx1"/>
                          </a:solidFill>
                          <a:latin typeface="Assistant" pitchFamily="2" charset="-79"/>
                          <a:ea typeface="+mn-ea"/>
                          <a:cs typeface="Assistant" pitchFamily="2" charset="-79"/>
                        </a:rPr>
                        <a:t>1</a:t>
                      </a:r>
                      <a:r>
                        <a:rPr lang="en-US" sz="1200" kern="1200">
                          <a:solidFill>
                            <a:schemeClr val="tx1"/>
                          </a:solidFill>
                          <a:latin typeface="Assistant" pitchFamily="2" charset="-79"/>
                          <a:ea typeface="+mn-ea"/>
                          <a:cs typeface="Assistant" pitchFamily="2" charset="-79"/>
                        </a:rPr>
                        <a:t>-Q3/202</a:t>
                      </a:r>
                      <a:r>
                        <a:rPr lang="he-IL" sz="1200" kern="1200">
                          <a:solidFill>
                            <a:schemeClr val="tx1"/>
                          </a:solidFill>
                          <a:latin typeface="Assistant" pitchFamily="2" charset="-79"/>
                          <a:ea typeface="+mn-ea"/>
                          <a:cs typeface="Assistant" pitchFamily="2" charset="-79"/>
                        </a:rPr>
                        <a:t>2</a:t>
                      </a:r>
                      <a:r>
                        <a:rPr lang="en-US" sz="1200" kern="1200">
                          <a:solidFill>
                            <a:schemeClr val="tx1"/>
                          </a:solidFill>
                          <a:latin typeface="Assistant" pitchFamily="2" charset="-79"/>
                          <a:ea typeface="+mn-ea"/>
                          <a:cs typeface="Assistant" pitchFamily="2" charset="-79"/>
                        </a:rPr>
                        <a:t> </a:t>
                      </a:r>
                      <a:br>
                        <a:rPr lang="en-US" sz="1200" kern="1200">
                          <a:solidFill>
                            <a:schemeClr val="tx1"/>
                          </a:solidFill>
                          <a:latin typeface="Assistant" pitchFamily="2" charset="-79"/>
                          <a:ea typeface="+mn-ea"/>
                          <a:cs typeface="Assistant" pitchFamily="2" charset="-79"/>
                        </a:rPr>
                      </a:br>
                      <a:r>
                        <a:rPr lang="en-US" sz="1200" kern="1200">
                          <a:solidFill>
                            <a:schemeClr val="tx1"/>
                          </a:solidFill>
                          <a:latin typeface="Assistant" pitchFamily="2" charset="-79"/>
                          <a:ea typeface="+mn-ea"/>
                          <a:cs typeface="Assistant" pitchFamily="2" charset="-79"/>
                        </a:rPr>
                        <a:t>(12 months)</a:t>
                      </a:r>
                    </a:p>
                  </a:txBody>
                  <a:tcPr anchor="ctr"/>
                </a:tc>
                <a:extLst>
                  <a:ext uri="{0D108BD9-81ED-4DB2-BD59-A6C34878D82A}">
                    <a16:rowId xmlns:a16="http://schemas.microsoft.com/office/drawing/2014/main" val="2050950597"/>
                  </a:ext>
                </a:extLst>
              </a:tr>
            </a:tbl>
          </a:graphicData>
        </a:graphic>
      </p:graphicFrame>
      <p:sp>
        <p:nvSpPr>
          <p:cNvPr id="65" name="Slide Number Placeholder 1">
            <a:extLst>
              <a:ext uri="{FF2B5EF4-FFF2-40B4-BE49-F238E27FC236}">
                <a16:creationId xmlns:a16="http://schemas.microsoft.com/office/drawing/2014/main" id="{2ABBF4AD-8DE6-9549-B1F1-C5A09707D49E}"/>
              </a:ext>
            </a:extLst>
          </p:cNvPr>
          <p:cNvSpPr txBox="1">
            <a:spLocks/>
          </p:cNvSpPr>
          <p:nvPr/>
        </p:nvSpPr>
        <p:spPr>
          <a:xfrm>
            <a:off x="11712642" y="65087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4B9B8282-BD82-5D42-866A-1CDF2FFFAECE}"/>
              </a:ext>
            </a:extLst>
          </p:cNvPr>
          <p:cNvSpPr/>
          <p:nvPr/>
        </p:nvSpPr>
        <p:spPr>
          <a:xfrm>
            <a:off x="160091" y="692696"/>
            <a:ext cx="2296849" cy="310854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Clinical Trials </a:t>
            </a:r>
            <a:r>
              <a:rPr lang="en-GB" sz="2800">
                <a:solidFill>
                  <a:prstClr val="white"/>
                </a:solidFill>
                <a:latin typeface="Assistant" pitchFamily="2" charset="-79"/>
                <a:ea typeface="Roboto" panose="02000000000000000000" pitchFamily="2" charset="0"/>
                <a:cs typeface="Assistant" pitchFamily="2" charset="-79"/>
              </a:rPr>
              <a:t>related to Respiratory Rate and Chronic Case Monitoring</a:t>
            </a:r>
            <a:endParaRPr lang="en-US" sz="2800">
              <a:solidFill>
                <a:prstClr val="white"/>
              </a:solidFill>
              <a:latin typeface="Assistant" pitchFamily="2" charset="-79"/>
              <a:ea typeface="Roboto" panose="02000000000000000000" pitchFamily="2" charset="0"/>
              <a:cs typeface="Assistant" pitchFamily="2"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endParaRPr>
          </a:p>
        </p:txBody>
      </p:sp>
    </p:spTree>
    <p:extLst>
      <p:ext uri="{BB962C8B-B14F-4D97-AF65-F5344CB8AC3E}">
        <p14:creationId xmlns:p14="http://schemas.microsoft.com/office/powerpoint/2010/main" val="1533380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 wall, text, cat&#10;&#10;Description automatically generated">
            <a:extLst>
              <a:ext uri="{FF2B5EF4-FFF2-40B4-BE49-F238E27FC236}">
                <a16:creationId xmlns:a16="http://schemas.microsoft.com/office/drawing/2014/main" id="{E13B28C6-AD5E-4226-9BBE-AC03FA8BD2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71" y="-112297"/>
            <a:ext cx="12208571" cy="6997191"/>
          </a:xfrm>
          <a:prstGeom prst="rect">
            <a:avLst/>
          </a:prstGeom>
        </p:spPr>
      </p:pic>
      <p:sp>
        <p:nvSpPr>
          <p:cNvPr id="6" name="Rectangle 5">
            <a:extLst>
              <a:ext uri="{FF2B5EF4-FFF2-40B4-BE49-F238E27FC236}">
                <a16:creationId xmlns:a16="http://schemas.microsoft.com/office/drawing/2014/main" id="{B708DDE3-D8B9-4633-AEA9-F6CC5DC27C77}"/>
              </a:ext>
            </a:extLst>
          </p:cNvPr>
          <p:cNvSpPr/>
          <p:nvPr/>
        </p:nvSpPr>
        <p:spPr>
          <a:xfrm>
            <a:off x="2016306" y="5995243"/>
            <a:ext cx="8616198" cy="722214"/>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F0B6E82F-0871-4428-A0A8-2C0CF8288C56}"/>
              </a:ext>
            </a:extLst>
          </p:cNvPr>
          <p:cNvSpPr>
            <a:spLocks noGrp="1"/>
          </p:cNvSpPr>
          <p:nvPr>
            <p:ph type="sldNum" sz="quarter" idx="12"/>
          </p:nvPr>
        </p:nvSpPr>
        <p:spPr/>
        <p:txBody>
          <a:bodyPr/>
          <a:lstStyle/>
          <a:p>
            <a:fld id="{F11B59D1-E37D-4E3F-81E5-C5BBDA76D10C}" type="slidenum">
              <a:rPr lang="en-GB" smtClean="0"/>
              <a:t>31</a:t>
            </a:fld>
            <a:endParaRPr lang="en-GB"/>
          </a:p>
        </p:txBody>
      </p:sp>
      <p:sp>
        <p:nvSpPr>
          <p:cNvPr id="5" name="Rectangle 2">
            <a:extLst>
              <a:ext uri="{FF2B5EF4-FFF2-40B4-BE49-F238E27FC236}">
                <a16:creationId xmlns:a16="http://schemas.microsoft.com/office/drawing/2014/main" id="{1DC61FD1-FD29-43A6-97E8-71CD2D932538}"/>
              </a:ext>
            </a:extLst>
          </p:cNvPr>
          <p:cNvSpPr/>
          <p:nvPr/>
        </p:nvSpPr>
        <p:spPr>
          <a:xfrm>
            <a:off x="2263722" y="6094740"/>
            <a:ext cx="8152758" cy="523220"/>
          </a:xfrm>
          <a:prstGeom prst="rect">
            <a:avLst/>
          </a:prstGeom>
        </p:spPr>
        <p:txBody>
          <a:bodyPr wrap="square">
            <a:spAutoFit/>
          </a:bodyPr>
          <a:lstStyle/>
          <a:p>
            <a:r>
              <a:rPr lang="en-GB" sz="2800">
                <a:solidFill>
                  <a:schemeClr val="bg1"/>
                </a:solidFill>
                <a:latin typeface="Assistant" pitchFamily="2" charset="-79"/>
                <a:ea typeface="Roboto" panose="02000000000000000000" pitchFamily="2" charset="0"/>
                <a:cs typeface="Assistant" pitchFamily="2" charset="-79"/>
              </a:rPr>
              <a:t>Centralized remote monitoring anywhere, anytime….</a:t>
            </a:r>
            <a:endParaRPr lang="en-US" sz="2800">
              <a:solidFill>
                <a:schemeClr val="bg1"/>
              </a:solidFill>
              <a:latin typeface="Assistant" pitchFamily="2" charset="-79"/>
              <a:ea typeface="Roboto" panose="02000000000000000000" pitchFamily="2" charset="0"/>
              <a:cs typeface="Assistant" pitchFamily="2" charset="-79"/>
            </a:endParaRPr>
          </a:p>
        </p:txBody>
      </p:sp>
      <p:sp>
        <p:nvSpPr>
          <p:cNvPr id="8" name="Slide Number Placeholder 1">
            <a:extLst>
              <a:ext uri="{FF2B5EF4-FFF2-40B4-BE49-F238E27FC236}">
                <a16:creationId xmlns:a16="http://schemas.microsoft.com/office/drawing/2014/main" id="{D14C92EC-68DF-384C-8C34-1F3E9741DF1B}"/>
              </a:ext>
            </a:extLst>
          </p:cNvPr>
          <p:cNvSpPr txBox="1">
            <a:spLocks/>
          </p:cNvSpPr>
          <p:nvPr/>
        </p:nvSpPr>
        <p:spPr>
          <a:xfrm>
            <a:off x="11496600" y="6356350"/>
            <a:ext cx="361256"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31</a:t>
            </a:fld>
            <a:endParaRPr lang="en-GB"/>
          </a:p>
        </p:txBody>
      </p:sp>
      <p:sp>
        <p:nvSpPr>
          <p:cNvPr id="7" name="Slide Number Placeholder 1">
            <a:extLst>
              <a:ext uri="{FF2B5EF4-FFF2-40B4-BE49-F238E27FC236}">
                <a16:creationId xmlns:a16="http://schemas.microsoft.com/office/drawing/2014/main" id="{BD4C3645-6F30-694C-A91B-089A1BBF989C}"/>
              </a:ext>
            </a:extLst>
          </p:cNvPr>
          <p:cNvSpPr txBox="1">
            <a:spLocks/>
          </p:cNvSpPr>
          <p:nvPr/>
        </p:nvSpPr>
        <p:spPr>
          <a:xfrm>
            <a:off x="11655606" y="6356350"/>
            <a:ext cx="361256"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solidFill>
                  <a:schemeClr val="bg1"/>
                </a:solidFill>
              </a:rPr>
              <a:pPr/>
              <a:t>31</a:t>
            </a:fld>
            <a:endParaRPr lang="en-GB">
              <a:solidFill>
                <a:schemeClr val="bg1"/>
              </a:solidFill>
            </a:endParaRPr>
          </a:p>
        </p:txBody>
      </p:sp>
    </p:spTree>
    <p:extLst>
      <p:ext uri="{BB962C8B-B14F-4D97-AF65-F5344CB8AC3E}">
        <p14:creationId xmlns:p14="http://schemas.microsoft.com/office/powerpoint/2010/main" val="38179057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7B0A17C-D0C6-4A34-9B5C-673AA5F59552}"/>
              </a:ext>
            </a:extLst>
          </p:cNvPr>
          <p:cNvGrpSpPr/>
          <p:nvPr/>
        </p:nvGrpSpPr>
        <p:grpSpPr>
          <a:xfrm>
            <a:off x="9255334" y="737619"/>
            <a:ext cx="2128847" cy="3063017"/>
            <a:chOff x="12710103" y="1040848"/>
            <a:chExt cx="2128847" cy="3063017"/>
          </a:xfrm>
        </p:grpSpPr>
        <p:pic>
          <p:nvPicPr>
            <p:cNvPr id="436" name="Graphic 435" descr="Man">
              <a:extLst>
                <a:ext uri="{FF2B5EF4-FFF2-40B4-BE49-F238E27FC236}">
                  <a16:creationId xmlns:a16="http://schemas.microsoft.com/office/drawing/2014/main" id="{2E4EA6CF-DC1E-4924-B2EF-00F78327FF6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2580867"/>
              <a:ext cx="231441" cy="231441"/>
            </a:xfrm>
            <a:prstGeom prst="rect">
              <a:avLst/>
            </a:prstGeom>
          </p:spPr>
        </p:pic>
        <p:pic>
          <p:nvPicPr>
            <p:cNvPr id="437" name="Graphic 436" descr="Man">
              <a:extLst>
                <a:ext uri="{FF2B5EF4-FFF2-40B4-BE49-F238E27FC236}">
                  <a16:creationId xmlns:a16="http://schemas.microsoft.com/office/drawing/2014/main" id="{017F118D-D971-40BF-9E63-C1376FC571C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2580867"/>
              <a:ext cx="231441" cy="231441"/>
            </a:xfrm>
            <a:prstGeom prst="rect">
              <a:avLst/>
            </a:prstGeom>
          </p:spPr>
        </p:pic>
        <p:pic>
          <p:nvPicPr>
            <p:cNvPr id="438" name="Graphic 437" descr="Man">
              <a:extLst>
                <a:ext uri="{FF2B5EF4-FFF2-40B4-BE49-F238E27FC236}">
                  <a16:creationId xmlns:a16="http://schemas.microsoft.com/office/drawing/2014/main" id="{5C6A7479-ACA2-4A23-9607-98C7AF9C5D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2580867"/>
              <a:ext cx="231441" cy="231441"/>
            </a:xfrm>
            <a:prstGeom prst="rect">
              <a:avLst/>
            </a:prstGeom>
          </p:spPr>
        </p:pic>
        <p:pic>
          <p:nvPicPr>
            <p:cNvPr id="439" name="Graphic 438" descr="Man">
              <a:extLst>
                <a:ext uri="{FF2B5EF4-FFF2-40B4-BE49-F238E27FC236}">
                  <a16:creationId xmlns:a16="http://schemas.microsoft.com/office/drawing/2014/main" id="{F5A3DE93-FE2F-4790-A5FD-6A47A2BDBFE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2580867"/>
              <a:ext cx="231441" cy="231441"/>
            </a:xfrm>
            <a:prstGeom prst="rect">
              <a:avLst/>
            </a:prstGeom>
          </p:spPr>
        </p:pic>
        <p:pic>
          <p:nvPicPr>
            <p:cNvPr id="440" name="Graphic 439" descr="Man">
              <a:extLst>
                <a:ext uri="{FF2B5EF4-FFF2-40B4-BE49-F238E27FC236}">
                  <a16:creationId xmlns:a16="http://schemas.microsoft.com/office/drawing/2014/main" id="{EA7638BB-7086-4176-8502-EC73337B917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2580867"/>
              <a:ext cx="231441" cy="231441"/>
            </a:xfrm>
            <a:prstGeom prst="rect">
              <a:avLst/>
            </a:prstGeom>
          </p:spPr>
        </p:pic>
        <p:pic>
          <p:nvPicPr>
            <p:cNvPr id="441" name="Graphic 440" descr="Man">
              <a:extLst>
                <a:ext uri="{FF2B5EF4-FFF2-40B4-BE49-F238E27FC236}">
                  <a16:creationId xmlns:a16="http://schemas.microsoft.com/office/drawing/2014/main" id="{BDB46C51-6D62-4DEC-A21E-110590CBE5D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2580867"/>
              <a:ext cx="231441" cy="231441"/>
            </a:xfrm>
            <a:prstGeom prst="rect">
              <a:avLst/>
            </a:prstGeom>
          </p:spPr>
        </p:pic>
        <p:pic>
          <p:nvPicPr>
            <p:cNvPr id="442" name="Graphic 441" descr="Man">
              <a:extLst>
                <a:ext uri="{FF2B5EF4-FFF2-40B4-BE49-F238E27FC236}">
                  <a16:creationId xmlns:a16="http://schemas.microsoft.com/office/drawing/2014/main" id="{F82D4302-1664-43B3-87E0-3BB5B2D6470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2580867"/>
              <a:ext cx="231441" cy="231441"/>
            </a:xfrm>
            <a:prstGeom prst="rect">
              <a:avLst/>
            </a:prstGeom>
          </p:spPr>
        </p:pic>
        <p:pic>
          <p:nvPicPr>
            <p:cNvPr id="443" name="Graphic 442" descr="Man">
              <a:extLst>
                <a:ext uri="{FF2B5EF4-FFF2-40B4-BE49-F238E27FC236}">
                  <a16:creationId xmlns:a16="http://schemas.microsoft.com/office/drawing/2014/main" id="{D7CC6D5F-A1E9-45F4-B07C-4EAA707A26F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2580867"/>
              <a:ext cx="231441" cy="231441"/>
            </a:xfrm>
            <a:prstGeom prst="rect">
              <a:avLst/>
            </a:prstGeom>
          </p:spPr>
        </p:pic>
        <p:pic>
          <p:nvPicPr>
            <p:cNvPr id="444" name="Graphic 443" descr="Man">
              <a:extLst>
                <a:ext uri="{FF2B5EF4-FFF2-40B4-BE49-F238E27FC236}">
                  <a16:creationId xmlns:a16="http://schemas.microsoft.com/office/drawing/2014/main" id="{A5540CCD-8A33-4937-9D2D-051C251C962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2580867"/>
              <a:ext cx="231441" cy="231441"/>
            </a:xfrm>
            <a:prstGeom prst="rect">
              <a:avLst/>
            </a:prstGeom>
          </p:spPr>
        </p:pic>
        <p:pic>
          <p:nvPicPr>
            <p:cNvPr id="446" name="Graphic 445" descr="Man">
              <a:extLst>
                <a:ext uri="{FF2B5EF4-FFF2-40B4-BE49-F238E27FC236}">
                  <a16:creationId xmlns:a16="http://schemas.microsoft.com/office/drawing/2014/main" id="{3C6C704D-842E-48C1-9514-9717EC078B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2580867"/>
              <a:ext cx="231441" cy="231441"/>
            </a:xfrm>
            <a:prstGeom prst="rect">
              <a:avLst/>
            </a:prstGeom>
          </p:spPr>
        </p:pic>
        <p:pic>
          <p:nvPicPr>
            <p:cNvPr id="447" name="Graphic 446" descr="Man">
              <a:extLst>
                <a:ext uri="{FF2B5EF4-FFF2-40B4-BE49-F238E27FC236}">
                  <a16:creationId xmlns:a16="http://schemas.microsoft.com/office/drawing/2014/main" id="{A73D2DAB-642B-4AA2-8561-66F385627C4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2580867"/>
              <a:ext cx="231441" cy="231441"/>
            </a:xfrm>
            <a:prstGeom prst="rect">
              <a:avLst/>
            </a:prstGeom>
          </p:spPr>
        </p:pic>
        <p:pic>
          <p:nvPicPr>
            <p:cNvPr id="448" name="Graphic 447" descr="Man">
              <a:extLst>
                <a:ext uri="{FF2B5EF4-FFF2-40B4-BE49-F238E27FC236}">
                  <a16:creationId xmlns:a16="http://schemas.microsoft.com/office/drawing/2014/main" id="{164118D3-60B1-4512-A387-846DE8EAC03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2580867"/>
              <a:ext cx="231441" cy="231441"/>
            </a:xfrm>
            <a:prstGeom prst="rect">
              <a:avLst/>
            </a:prstGeom>
          </p:spPr>
        </p:pic>
        <p:pic>
          <p:nvPicPr>
            <p:cNvPr id="463" name="Graphic 462" descr="Man">
              <a:extLst>
                <a:ext uri="{FF2B5EF4-FFF2-40B4-BE49-F238E27FC236}">
                  <a16:creationId xmlns:a16="http://schemas.microsoft.com/office/drawing/2014/main" id="{68DCE185-43D2-4C61-A959-1AEFFBB71A7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2764424"/>
              <a:ext cx="231441" cy="231441"/>
            </a:xfrm>
            <a:prstGeom prst="rect">
              <a:avLst/>
            </a:prstGeom>
          </p:spPr>
        </p:pic>
        <p:pic>
          <p:nvPicPr>
            <p:cNvPr id="464" name="Graphic 463" descr="Man">
              <a:extLst>
                <a:ext uri="{FF2B5EF4-FFF2-40B4-BE49-F238E27FC236}">
                  <a16:creationId xmlns:a16="http://schemas.microsoft.com/office/drawing/2014/main" id="{4316C66E-B951-4644-993C-E373071AEE7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2764424"/>
              <a:ext cx="231441" cy="231441"/>
            </a:xfrm>
            <a:prstGeom prst="rect">
              <a:avLst/>
            </a:prstGeom>
          </p:spPr>
        </p:pic>
        <p:pic>
          <p:nvPicPr>
            <p:cNvPr id="465" name="Graphic 464" descr="Man">
              <a:extLst>
                <a:ext uri="{FF2B5EF4-FFF2-40B4-BE49-F238E27FC236}">
                  <a16:creationId xmlns:a16="http://schemas.microsoft.com/office/drawing/2014/main" id="{5F372B7B-22F2-4620-97E4-EFD942125D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2764424"/>
              <a:ext cx="231441" cy="231441"/>
            </a:xfrm>
            <a:prstGeom prst="rect">
              <a:avLst/>
            </a:prstGeom>
          </p:spPr>
        </p:pic>
        <p:pic>
          <p:nvPicPr>
            <p:cNvPr id="477" name="Graphic 476" descr="Man">
              <a:extLst>
                <a:ext uri="{FF2B5EF4-FFF2-40B4-BE49-F238E27FC236}">
                  <a16:creationId xmlns:a16="http://schemas.microsoft.com/office/drawing/2014/main" id="{34708087-1B63-4EF3-A7F8-3A626AF9D0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2764424"/>
              <a:ext cx="231441" cy="231441"/>
            </a:xfrm>
            <a:prstGeom prst="rect">
              <a:avLst/>
            </a:prstGeom>
          </p:spPr>
        </p:pic>
        <p:pic>
          <p:nvPicPr>
            <p:cNvPr id="478" name="Graphic 477" descr="Man">
              <a:extLst>
                <a:ext uri="{FF2B5EF4-FFF2-40B4-BE49-F238E27FC236}">
                  <a16:creationId xmlns:a16="http://schemas.microsoft.com/office/drawing/2014/main" id="{566B4546-AD42-46AF-9024-3CB708D60B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2764424"/>
              <a:ext cx="231441" cy="231441"/>
            </a:xfrm>
            <a:prstGeom prst="rect">
              <a:avLst/>
            </a:prstGeom>
          </p:spPr>
        </p:pic>
        <p:pic>
          <p:nvPicPr>
            <p:cNvPr id="479" name="Graphic 478" descr="Man">
              <a:extLst>
                <a:ext uri="{FF2B5EF4-FFF2-40B4-BE49-F238E27FC236}">
                  <a16:creationId xmlns:a16="http://schemas.microsoft.com/office/drawing/2014/main" id="{B269731A-21C9-4399-AEAA-48B7DFFFD7F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2764424"/>
              <a:ext cx="231441" cy="231441"/>
            </a:xfrm>
            <a:prstGeom prst="rect">
              <a:avLst/>
            </a:prstGeom>
          </p:spPr>
        </p:pic>
        <p:pic>
          <p:nvPicPr>
            <p:cNvPr id="480" name="Graphic 479" descr="Man">
              <a:extLst>
                <a:ext uri="{FF2B5EF4-FFF2-40B4-BE49-F238E27FC236}">
                  <a16:creationId xmlns:a16="http://schemas.microsoft.com/office/drawing/2014/main" id="{2F8AD1D1-60DF-4040-8A96-4CDB64CA486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2764424"/>
              <a:ext cx="231441" cy="231441"/>
            </a:xfrm>
            <a:prstGeom prst="rect">
              <a:avLst/>
            </a:prstGeom>
          </p:spPr>
        </p:pic>
        <p:pic>
          <p:nvPicPr>
            <p:cNvPr id="481" name="Graphic 480" descr="Man">
              <a:extLst>
                <a:ext uri="{FF2B5EF4-FFF2-40B4-BE49-F238E27FC236}">
                  <a16:creationId xmlns:a16="http://schemas.microsoft.com/office/drawing/2014/main" id="{DF9ECE13-09FF-4D71-BFFB-4B3B84925BB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2764424"/>
              <a:ext cx="231441" cy="231441"/>
            </a:xfrm>
            <a:prstGeom prst="rect">
              <a:avLst/>
            </a:prstGeom>
          </p:spPr>
        </p:pic>
        <p:pic>
          <p:nvPicPr>
            <p:cNvPr id="491" name="Graphic 490" descr="Man">
              <a:extLst>
                <a:ext uri="{FF2B5EF4-FFF2-40B4-BE49-F238E27FC236}">
                  <a16:creationId xmlns:a16="http://schemas.microsoft.com/office/drawing/2014/main" id="{639000C3-52C5-4BA0-BCC7-6762B0EB2AB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2764424"/>
              <a:ext cx="231441" cy="231441"/>
            </a:xfrm>
            <a:prstGeom prst="rect">
              <a:avLst/>
            </a:prstGeom>
          </p:spPr>
        </p:pic>
        <p:pic>
          <p:nvPicPr>
            <p:cNvPr id="492" name="Graphic 491" descr="Man">
              <a:extLst>
                <a:ext uri="{FF2B5EF4-FFF2-40B4-BE49-F238E27FC236}">
                  <a16:creationId xmlns:a16="http://schemas.microsoft.com/office/drawing/2014/main" id="{DEE5E34F-9EF6-4496-8B06-2EE979BD82A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2764424"/>
              <a:ext cx="231441" cy="231441"/>
            </a:xfrm>
            <a:prstGeom prst="rect">
              <a:avLst/>
            </a:prstGeom>
          </p:spPr>
        </p:pic>
        <p:pic>
          <p:nvPicPr>
            <p:cNvPr id="494" name="Graphic 493" descr="Man">
              <a:extLst>
                <a:ext uri="{FF2B5EF4-FFF2-40B4-BE49-F238E27FC236}">
                  <a16:creationId xmlns:a16="http://schemas.microsoft.com/office/drawing/2014/main" id="{43262243-FDAB-48CF-8755-0F922DEF761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2764424"/>
              <a:ext cx="231441" cy="231441"/>
            </a:xfrm>
            <a:prstGeom prst="rect">
              <a:avLst/>
            </a:prstGeom>
          </p:spPr>
        </p:pic>
        <p:pic>
          <p:nvPicPr>
            <p:cNvPr id="495" name="Graphic 494" descr="Man">
              <a:extLst>
                <a:ext uri="{FF2B5EF4-FFF2-40B4-BE49-F238E27FC236}">
                  <a16:creationId xmlns:a16="http://schemas.microsoft.com/office/drawing/2014/main" id="{9B815A1F-57ED-47E0-8579-F813A8944B2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2764424"/>
              <a:ext cx="231441" cy="231441"/>
            </a:xfrm>
            <a:prstGeom prst="rect">
              <a:avLst/>
            </a:prstGeom>
          </p:spPr>
        </p:pic>
        <p:pic>
          <p:nvPicPr>
            <p:cNvPr id="501" name="Graphic 500" descr="Man">
              <a:extLst>
                <a:ext uri="{FF2B5EF4-FFF2-40B4-BE49-F238E27FC236}">
                  <a16:creationId xmlns:a16="http://schemas.microsoft.com/office/drawing/2014/main" id="{387BF7B0-A03C-49E7-B34F-2ACF29FBB8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2950203"/>
              <a:ext cx="231441" cy="231441"/>
            </a:xfrm>
            <a:prstGeom prst="rect">
              <a:avLst/>
            </a:prstGeom>
          </p:spPr>
        </p:pic>
        <p:pic>
          <p:nvPicPr>
            <p:cNvPr id="502" name="Graphic 501" descr="Man">
              <a:extLst>
                <a:ext uri="{FF2B5EF4-FFF2-40B4-BE49-F238E27FC236}">
                  <a16:creationId xmlns:a16="http://schemas.microsoft.com/office/drawing/2014/main" id="{9C097927-AA68-417B-9732-0E27C82D37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2950203"/>
              <a:ext cx="231441" cy="231441"/>
            </a:xfrm>
            <a:prstGeom prst="rect">
              <a:avLst/>
            </a:prstGeom>
          </p:spPr>
        </p:pic>
        <p:pic>
          <p:nvPicPr>
            <p:cNvPr id="503" name="Graphic 502" descr="Man">
              <a:extLst>
                <a:ext uri="{FF2B5EF4-FFF2-40B4-BE49-F238E27FC236}">
                  <a16:creationId xmlns:a16="http://schemas.microsoft.com/office/drawing/2014/main" id="{901FBD0A-8B88-4EAF-B07E-3571B530747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2950203"/>
              <a:ext cx="231441" cy="231441"/>
            </a:xfrm>
            <a:prstGeom prst="rect">
              <a:avLst/>
            </a:prstGeom>
          </p:spPr>
        </p:pic>
        <p:pic>
          <p:nvPicPr>
            <p:cNvPr id="504" name="Graphic 503" descr="Man">
              <a:extLst>
                <a:ext uri="{FF2B5EF4-FFF2-40B4-BE49-F238E27FC236}">
                  <a16:creationId xmlns:a16="http://schemas.microsoft.com/office/drawing/2014/main" id="{2289D1CB-3989-4670-AE09-10C477F529D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2950203"/>
              <a:ext cx="231441" cy="231441"/>
            </a:xfrm>
            <a:prstGeom prst="rect">
              <a:avLst/>
            </a:prstGeom>
          </p:spPr>
        </p:pic>
        <p:pic>
          <p:nvPicPr>
            <p:cNvPr id="507" name="Graphic 506" descr="Man">
              <a:extLst>
                <a:ext uri="{FF2B5EF4-FFF2-40B4-BE49-F238E27FC236}">
                  <a16:creationId xmlns:a16="http://schemas.microsoft.com/office/drawing/2014/main" id="{413070BC-6C38-418D-948C-570B452932D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2950203"/>
              <a:ext cx="231441" cy="231441"/>
            </a:xfrm>
            <a:prstGeom prst="rect">
              <a:avLst/>
            </a:prstGeom>
          </p:spPr>
        </p:pic>
        <p:pic>
          <p:nvPicPr>
            <p:cNvPr id="508" name="Graphic 507" descr="Man">
              <a:extLst>
                <a:ext uri="{FF2B5EF4-FFF2-40B4-BE49-F238E27FC236}">
                  <a16:creationId xmlns:a16="http://schemas.microsoft.com/office/drawing/2014/main" id="{7B890233-4B0F-4994-8216-EED04ADB6A9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2950203"/>
              <a:ext cx="231441" cy="231441"/>
            </a:xfrm>
            <a:prstGeom prst="rect">
              <a:avLst/>
            </a:prstGeom>
          </p:spPr>
        </p:pic>
        <p:pic>
          <p:nvPicPr>
            <p:cNvPr id="509" name="Graphic 508" descr="Man">
              <a:extLst>
                <a:ext uri="{FF2B5EF4-FFF2-40B4-BE49-F238E27FC236}">
                  <a16:creationId xmlns:a16="http://schemas.microsoft.com/office/drawing/2014/main" id="{33CF2AAF-4D01-40E8-A6C9-4A1C4D45D2A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2950203"/>
              <a:ext cx="231441" cy="231441"/>
            </a:xfrm>
            <a:prstGeom prst="rect">
              <a:avLst/>
            </a:prstGeom>
          </p:spPr>
        </p:pic>
        <p:pic>
          <p:nvPicPr>
            <p:cNvPr id="510" name="Graphic 509" descr="Man">
              <a:extLst>
                <a:ext uri="{FF2B5EF4-FFF2-40B4-BE49-F238E27FC236}">
                  <a16:creationId xmlns:a16="http://schemas.microsoft.com/office/drawing/2014/main" id="{E6A6DFB5-ED2B-4475-A472-98BB1D85451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2950203"/>
              <a:ext cx="231441" cy="231441"/>
            </a:xfrm>
            <a:prstGeom prst="rect">
              <a:avLst/>
            </a:prstGeom>
          </p:spPr>
        </p:pic>
        <p:pic>
          <p:nvPicPr>
            <p:cNvPr id="511" name="Graphic 510" descr="Man">
              <a:extLst>
                <a:ext uri="{FF2B5EF4-FFF2-40B4-BE49-F238E27FC236}">
                  <a16:creationId xmlns:a16="http://schemas.microsoft.com/office/drawing/2014/main" id="{0B4A201E-9191-4CF1-AD67-E9FC6118AF5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2950203"/>
              <a:ext cx="231441" cy="231441"/>
            </a:xfrm>
            <a:prstGeom prst="rect">
              <a:avLst/>
            </a:prstGeom>
          </p:spPr>
        </p:pic>
        <p:pic>
          <p:nvPicPr>
            <p:cNvPr id="513" name="Graphic 512" descr="Man">
              <a:extLst>
                <a:ext uri="{FF2B5EF4-FFF2-40B4-BE49-F238E27FC236}">
                  <a16:creationId xmlns:a16="http://schemas.microsoft.com/office/drawing/2014/main" id="{3C06C0C9-FF59-471C-A8C0-8A3C79B6BE0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2950203"/>
              <a:ext cx="231441" cy="231441"/>
            </a:xfrm>
            <a:prstGeom prst="rect">
              <a:avLst/>
            </a:prstGeom>
          </p:spPr>
        </p:pic>
        <p:pic>
          <p:nvPicPr>
            <p:cNvPr id="514" name="Graphic 513" descr="Man">
              <a:extLst>
                <a:ext uri="{FF2B5EF4-FFF2-40B4-BE49-F238E27FC236}">
                  <a16:creationId xmlns:a16="http://schemas.microsoft.com/office/drawing/2014/main" id="{239BAFC9-86AE-4DE8-BFDE-9A4005D7D4B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2950203"/>
              <a:ext cx="231441" cy="231441"/>
            </a:xfrm>
            <a:prstGeom prst="rect">
              <a:avLst/>
            </a:prstGeom>
          </p:spPr>
        </p:pic>
        <p:pic>
          <p:nvPicPr>
            <p:cNvPr id="515" name="Graphic 514" descr="Man">
              <a:extLst>
                <a:ext uri="{FF2B5EF4-FFF2-40B4-BE49-F238E27FC236}">
                  <a16:creationId xmlns:a16="http://schemas.microsoft.com/office/drawing/2014/main" id="{0E04445B-E7D4-4812-B59A-C4DA08F5E2C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2950203"/>
              <a:ext cx="231441" cy="231441"/>
            </a:xfrm>
            <a:prstGeom prst="rect">
              <a:avLst/>
            </a:prstGeom>
          </p:spPr>
        </p:pic>
        <p:pic>
          <p:nvPicPr>
            <p:cNvPr id="518" name="Graphic 517" descr="Man">
              <a:extLst>
                <a:ext uri="{FF2B5EF4-FFF2-40B4-BE49-F238E27FC236}">
                  <a16:creationId xmlns:a16="http://schemas.microsoft.com/office/drawing/2014/main" id="{E0172322-F62F-4AC7-93E3-DD743D7A8ED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3133760"/>
              <a:ext cx="231441" cy="231441"/>
            </a:xfrm>
            <a:prstGeom prst="rect">
              <a:avLst/>
            </a:prstGeom>
          </p:spPr>
        </p:pic>
        <p:pic>
          <p:nvPicPr>
            <p:cNvPr id="519" name="Graphic 518" descr="Man">
              <a:extLst>
                <a:ext uri="{FF2B5EF4-FFF2-40B4-BE49-F238E27FC236}">
                  <a16:creationId xmlns:a16="http://schemas.microsoft.com/office/drawing/2014/main" id="{2B426DFD-EDBC-4C23-8D63-C6B5B5D144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3133760"/>
              <a:ext cx="231441" cy="231441"/>
            </a:xfrm>
            <a:prstGeom prst="rect">
              <a:avLst/>
            </a:prstGeom>
          </p:spPr>
        </p:pic>
        <p:pic>
          <p:nvPicPr>
            <p:cNvPr id="520" name="Graphic 519" descr="Man">
              <a:extLst>
                <a:ext uri="{FF2B5EF4-FFF2-40B4-BE49-F238E27FC236}">
                  <a16:creationId xmlns:a16="http://schemas.microsoft.com/office/drawing/2014/main" id="{665662A5-594B-48FB-AEBF-C706DBB1C78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3133760"/>
              <a:ext cx="231441" cy="231441"/>
            </a:xfrm>
            <a:prstGeom prst="rect">
              <a:avLst/>
            </a:prstGeom>
          </p:spPr>
        </p:pic>
        <p:pic>
          <p:nvPicPr>
            <p:cNvPr id="521" name="Graphic 520" descr="Man">
              <a:extLst>
                <a:ext uri="{FF2B5EF4-FFF2-40B4-BE49-F238E27FC236}">
                  <a16:creationId xmlns:a16="http://schemas.microsoft.com/office/drawing/2014/main" id="{5243AECA-CEFF-4339-927D-0C21989A25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3133760"/>
              <a:ext cx="231441" cy="231441"/>
            </a:xfrm>
            <a:prstGeom prst="rect">
              <a:avLst/>
            </a:prstGeom>
          </p:spPr>
        </p:pic>
        <p:pic>
          <p:nvPicPr>
            <p:cNvPr id="522" name="Graphic 521" descr="Man">
              <a:extLst>
                <a:ext uri="{FF2B5EF4-FFF2-40B4-BE49-F238E27FC236}">
                  <a16:creationId xmlns:a16="http://schemas.microsoft.com/office/drawing/2014/main" id="{5270AD90-DDA8-408E-9C04-99B0105A05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3133760"/>
              <a:ext cx="231441" cy="231441"/>
            </a:xfrm>
            <a:prstGeom prst="rect">
              <a:avLst/>
            </a:prstGeom>
          </p:spPr>
        </p:pic>
        <p:pic>
          <p:nvPicPr>
            <p:cNvPr id="523" name="Graphic 522" descr="Man">
              <a:extLst>
                <a:ext uri="{FF2B5EF4-FFF2-40B4-BE49-F238E27FC236}">
                  <a16:creationId xmlns:a16="http://schemas.microsoft.com/office/drawing/2014/main" id="{194C8FE6-2EF2-427F-91B7-C0445C21A5E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3133760"/>
              <a:ext cx="231441" cy="231441"/>
            </a:xfrm>
            <a:prstGeom prst="rect">
              <a:avLst/>
            </a:prstGeom>
          </p:spPr>
        </p:pic>
        <p:pic>
          <p:nvPicPr>
            <p:cNvPr id="524" name="Graphic 523" descr="Man">
              <a:extLst>
                <a:ext uri="{FF2B5EF4-FFF2-40B4-BE49-F238E27FC236}">
                  <a16:creationId xmlns:a16="http://schemas.microsoft.com/office/drawing/2014/main" id="{639E0223-491F-49CF-86FB-BFFEA865A56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3133760"/>
              <a:ext cx="231441" cy="231441"/>
            </a:xfrm>
            <a:prstGeom prst="rect">
              <a:avLst/>
            </a:prstGeom>
          </p:spPr>
        </p:pic>
        <p:pic>
          <p:nvPicPr>
            <p:cNvPr id="525" name="Graphic 524" descr="Man">
              <a:extLst>
                <a:ext uri="{FF2B5EF4-FFF2-40B4-BE49-F238E27FC236}">
                  <a16:creationId xmlns:a16="http://schemas.microsoft.com/office/drawing/2014/main" id="{CFC9F960-D707-4E32-9993-CCEF63B7B57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3133760"/>
              <a:ext cx="231441" cy="231441"/>
            </a:xfrm>
            <a:prstGeom prst="rect">
              <a:avLst/>
            </a:prstGeom>
          </p:spPr>
        </p:pic>
        <p:pic>
          <p:nvPicPr>
            <p:cNvPr id="526" name="Graphic 525" descr="Man">
              <a:extLst>
                <a:ext uri="{FF2B5EF4-FFF2-40B4-BE49-F238E27FC236}">
                  <a16:creationId xmlns:a16="http://schemas.microsoft.com/office/drawing/2014/main" id="{A03968BD-E65A-4916-8745-43C0FB60D90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3133760"/>
              <a:ext cx="231441" cy="231441"/>
            </a:xfrm>
            <a:prstGeom prst="rect">
              <a:avLst/>
            </a:prstGeom>
          </p:spPr>
        </p:pic>
        <p:pic>
          <p:nvPicPr>
            <p:cNvPr id="527" name="Graphic 526" descr="Man">
              <a:extLst>
                <a:ext uri="{FF2B5EF4-FFF2-40B4-BE49-F238E27FC236}">
                  <a16:creationId xmlns:a16="http://schemas.microsoft.com/office/drawing/2014/main" id="{321D45CC-5E67-4C18-99F9-8A28DD7C966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3133760"/>
              <a:ext cx="231441" cy="231441"/>
            </a:xfrm>
            <a:prstGeom prst="rect">
              <a:avLst/>
            </a:prstGeom>
          </p:spPr>
        </p:pic>
        <p:pic>
          <p:nvPicPr>
            <p:cNvPr id="529" name="Graphic 528" descr="Man">
              <a:extLst>
                <a:ext uri="{FF2B5EF4-FFF2-40B4-BE49-F238E27FC236}">
                  <a16:creationId xmlns:a16="http://schemas.microsoft.com/office/drawing/2014/main" id="{550C8410-37AC-4E0D-8EEF-49451AA71B3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3133760"/>
              <a:ext cx="231441" cy="231441"/>
            </a:xfrm>
            <a:prstGeom prst="rect">
              <a:avLst/>
            </a:prstGeom>
          </p:spPr>
        </p:pic>
        <p:pic>
          <p:nvPicPr>
            <p:cNvPr id="530" name="Graphic 529" descr="Man">
              <a:extLst>
                <a:ext uri="{FF2B5EF4-FFF2-40B4-BE49-F238E27FC236}">
                  <a16:creationId xmlns:a16="http://schemas.microsoft.com/office/drawing/2014/main" id="{BF66997E-FD8D-4EAE-A391-3B55B7797FA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3133760"/>
              <a:ext cx="231441" cy="231441"/>
            </a:xfrm>
            <a:prstGeom prst="rect">
              <a:avLst/>
            </a:prstGeom>
          </p:spPr>
        </p:pic>
        <p:pic>
          <p:nvPicPr>
            <p:cNvPr id="533" name="Graphic 532" descr="Man">
              <a:extLst>
                <a:ext uri="{FF2B5EF4-FFF2-40B4-BE49-F238E27FC236}">
                  <a16:creationId xmlns:a16="http://schemas.microsoft.com/office/drawing/2014/main" id="{E382605A-B6DF-451D-B778-4BCC22F32C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3319535"/>
              <a:ext cx="231441" cy="231441"/>
            </a:xfrm>
            <a:prstGeom prst="rect">
              <a:avLst/>
            </a:prstGeom>
          </p:spPr>
        </p:pic>
        <p:pic>
          <p:nvPicPr>
            <p:cNvPr id="534" name="Graphic 533" descr="Man">
              <a:extLst>
                <a:ext uri="{FF2B5EF4-FFF2-40B4-BE49-F238E27FC236}">
                  <a16:creationId xmlns:a16="http://schemas.microsoft.com/office/drawing/2014/main" id="{8DAB10F7-570E-440B-9736-8922366ACA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3319535"/>
              <a:ext cx="231441" cy="231441"/>
            </a:xfrm>
            <a:prstGeom prst="rect">
              <a:avLst/>
            </a:prstGeom>
          </p:spPr>
        </p:pic>
        <p:pic>
          <p:nvPicPr>
            <p:cNvPr id="535" name="Graphic 534" descr="Man">
              <a:extLst>
                <a:ext uri="{FF2B5EF4-FFF2-40B4-BE49-F238E27FC236}">
                  <a16:creationId xmlns:a16="http://schemas.microsoft.com/office/drawing/2014/main" id="{6345EB89-EB7B-4D17-80FD-50D19FDDF5E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3319535"/>
              <a:ext cx="231441" cy="231441"/>
            </a:xfrm>
            <a:prstGeom prst="rect">
              <a:avLst/>
            </a:prstGeom>
          </p:spPr>
        </p:pic>
        <p:pic>
          <p:nvPicPr>
            <p:cNvPr id="536" name="Graphic 535" descr="Man">
              <a:extLst>
                <a:ext uri="{FF2B5EF4-FFF2-40B4-BE49-F238E27FC236}">
                  <a16:creationId xmlns:a16="http://schemas.microsoft.com/office/drawing/2014/main" id="{2EC77251-F0AC-4B1D-8EFA-5290845D23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3319535"/>
              <a:ext cx="231441" cy="231441"/>
            </a:xfrm>
            <a:prstGeom prst="rect">
              <a:avLst/>
            </a:prstGeom>
          </p:spPr>
        </p:pic>
        <p:pic>
          <p:nvPicPr>
            <p:cNvPr id="537" name="Graphic 536" descr="Man">
              <a:extLst>
                <a:ext uri="{FF2B5EF4-FFF2-40B4-BE49-F238E27FC236}">
                  <a16:creationId xmlns:a16="http://schemas.microsoft.com/office/drawing/2014/main" id="{73466DC2-C4C5-4476-8FC1-CAB985A651E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3319535"/>
              <a:ext cx="231441" cy="231441"/>
            </a:xfrm>
            <a:prstGeom prst="rect">
              <a:avLst/>
            </a:prstGeom>
          </p:spPr>
        </p:pic>
        <p:pic>
          <p:nvPicPr>
            <p:cNvPr id="538" name="Graphic 537" descr="Man">
              <a:extLst>
                <a:ext uri="{FF2B5EF4-FFF2-40B4-BE49-F238E27FC236}">
                  <a16:creationId xmlns:a16="http://schemas.microsoft.com/office/drawing/2014/main" id="{927CFFCC-937E-4835-A38C-2B07A23A4D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3319535"/>
              <a:ext cx="231441" cy="231441"/>
            </a:xfrm>
            <a:prstGeom prst="rect">
              <a:avLst/>
            </a:prstGeom>
          </p:spPr>
        </p:pic>
        <p:pic>
          <p:nvPicPr>
            <p:cNvPr id="539" name="Graphic 538" descr="Man">
              <a:extLst>
                <a:ext uri="{FF2B5EF4-FFF2-40B4-BE49-F238E27FC236}">
                  <a16:creationId xmlns:a16="http://schemas.microsoft.com/office/drawing/2014/main" id="{4F8F233C-1C31-4D00-9294-06AA70D6758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3319535"/>
              <a:ext cx="231441" cy="231441"/>
            </a:xfrm>
            <a:prstGeom prst="rect">
              <a:avLst/>
            </a:prstGeom>
          </p:spPr>
        </p:pic>
        <p:pic>
          <p:nvPicPr>
            <p:cNvPr id="540" name="Graphic 539" descr="Man">
              <a:extLst>
                <a:ext uri="{FF2B5EF4-FFF2-40B4-BE49-F238E27FC236}">
                  <a16:creationId xmlns:a16="http://schemas.microsoft.com/office/drawing/2014/main" id="{1FC097C7-DF2D-4D41-AF26-68B4E062EF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3319535"/>
              <a:ext cx="231441" cy="231441"/>
            </a:xfrm>
            <a:prstGeom prst="rect">
              <a:avLst/>
            </a:prstGeom>
          </p:spPr>
        </p:pic>
        <p:pic>
          <p:nvPicPr>
            <p:cNvPr id="541" name="Graphic 540" descr="Man">
              <a:extLst>
                <a:ext uri="{FF2B5EF4-FFF2-40B4-BE49-F238E27FC236}">
                  <a16:creationId xmlns:a16="http://schemas.microsoft.com/office/drawing/2014/main" id="{52EC3706-3BAF-4DF4-8658-93542E46F07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3319535"/>
              <a:ext cx="231441" cy="231441"/>
            </a:xfrm>
            <a:prstGeom prst="rect">
              <a:avLst/>
            </a:prstGeom>
          </p:spPr>
        </p:pic>
        <p:pic>
          <p:nvPicPr>
            <p:cNvPr id="543" name="Graphic 542" descr="Man">
              <a:extLst>
                <a:ext uri="{FF2B5EF4-FFF2-40B4-BE49-F238E27FC236}">
                  <a16:creationId xmlns:a16="http://schemas.microsoft.com/office/drawing/2014/main" id="{036D1D7D-DA3E-48D3-9383-A0DCF419FE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3319535"/>
              <a:ext cx="231441" cy="231441"/>
            </a:xfrm>
            <a:prstGeom prst="rect">
              <a:avLst/>
            </a:prstGeom>
          </p:spPr>
        </p:pic>
        <p:pic>
          <p:nvPicPr>
            <p:cNvPr id="544" name="Graphic 543" descr="Man">
              <a:extLst>
                <a:ext uri="{FF2B5EF4-FFF2-40B4-BE49-F238E27FC236}">
                  <a16:creationId xmlns:a16="http://schemas.microsoft.com/office/drawing/2014/main" id="{6216782A-19EE-4D4E-8FC3-6C0D727C4D7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3319535"/>
              <a:ext cx="231441" cy="231441"/>
            </a:xfrm>
            <a:prstGeom prst="rect">
              <a:avLst/>
            </a:prstGeom>
          </p:spPr>
        </p:pic>
        <p:pic>
          <p:nvPicPr>
            <p:cNvPr id="545" name="Graphic 544" descr="Man">
              <a:extLst>
                <a:ext uri="{FF2B5EF4-FFF2-40B4-BE49-F238E27FC236}">
                  <a16:creationId xmlns:a16="http://schemas.microsoft.com/office/drawing/2014/main" id="{2627C5DD-2D2F-4F46-AC9D-B688BF424C3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3319535"/>
              <a:ext cx="231441" cy="231441"/>
            </a:xfrm>
            <a:prstGeom prst="rect">
              <a:avLst/>
            </a:prstGeom>
          </p:spPr>
        </p:pic>
        <p:pic>
          <p:nvPicPr>
            <p:cNvPr id="547" name="Graphic 546" descr="Man">
              <a:extLst>
                <a:ext uri="{FF2B5EF4-FFF2-40B4-BE49-F238E27FC236}">
                  <a16:creationId xmlns:a16="http://schemas.microsoft.com/office/drawing/2014/main" id="{02EAD6E9-25DD-440D-AB99-27317D9A45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3503092"/>
              <a:ext cx="231441" cy="231441"/>
            </a:xfrm>
            <a:prstGeom prst="rect">
              <a:avLst/>
            </a:prstGeom>
          </p:spPr>
        </p:pic>
        <p:pic>
          <p:nvPicPr>
            <p:cNvPr id="548" name="Graphic 547" descr="Man">
              <a:extLst>
                <a:ext uri="{FF2B5EF4-FFF2-40B4-BE49-F238E27FC236}">
                  <a16:creationId xmlns:a16="http://schemas.microsoft.com/office/drawing/2014/main" id="{9E3ABCCA-5B42-4BAB-AF66-97A663C64A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3503092"/>
              <a:ext cx="231441" cy="231441"/>
            </a:xfrm>
            <a:prstGeom prst="rect">
              <a:avLst/>
            </a:prstGeom>
          </p:spPr>
        </p:pic>
        <p:pic>
          <p:nvPicPr>
            <p:cNvPr id="549" name="Graphic 548" descr="Man">
              <a:extLst>
                <a:ext uri="{FF2B5EF4-FFF2-40B4-BE49-F238E27FC236}">
                  <a16:creationId xmlns:a16="http://schemas.microsoft.com/office/drawing/2014/main" id="{C2B6EA10-4F3E-4FEE-801C-7340E09637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3503092"/>
              <a:ext cx="231441" cy="231441"/>
            </a:xfrm>
            <a:prstGeom prst="rect">
              <a:avLst/>
            </a:prstGeom>
          </p:spPr>
        </p:pic>
        <p:pic>
          <p:nvPicPr>
            <p:cNvPr id="550" name="Graphic 549" descr="Man">
              <a:extLst>
                <a:ext uri="{FF2B5EF4-FFF2-40B4-BE49-F238E27FC236}">
                  <a16:creationId xmlns:a16="http://schemas.microsoft.com/office/drawing/2014/main" id="{2A7160AD-DA0E-4B22-B2D3-8D99185053C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3503092"/>
              <a:ext cx="231441" cy="231441"/>
            </a:xfrm>
            <a:prstGeom prst="rect">
              <a:avLst/>
            </a:prstGeom>
          </p:spPr>
        </p:pic>
        <p:pic>
          <p:nvPicPr>
            <p:cNvPr id="551" name="Graphic 550" descr="Man">
              <a:extLst>
                <a:ext uri="{FF2B5EF4-FFF2-40B4-BE49-F238E27FC236}">
                  <a16:creationId xmlns:a16="http://schemas.microsoft.com/office/drawing/2014/main" id="{1517BA18-29EE-43D2-9B9B-08C9EEE8533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3503092"/>
              <a:ext cx="231441" cy="231441"/>
            </a:xfrm>
            <a:prstGeom prst="rect">
              <a:avLst/>
            </a:prstGeom>
          </p:spPr>
        </p:pic>
        <p:pic>
          <p:nvPicPr>
            <p:cNvPr id="552" name="Graphic 551" descr="Man">
              <a:extLst>
                <a:ext uri="{FF2B5EF4-FFF2-40B4-BE49-F238E27FC236}">
                  <a16:creationId xmlns:a16="http://schemas.microsoft.com/office/drawing/2014/main" id="{0BEA5EBF-228C-4515-BA54-08CDC3CDC2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3503092"/>
              <a:ext cx="231441" cy="231441"/>
            </a:xfrm>
            <a:prstGeom prst="rect">
              <a:avLst/>
            </a:prstGeom>
          </p:spPr>
        </p:pic>
        <p:pic>
          <p:nvPicPr>
            <p:cNvPr id="553" name="Graphic 552" descr="Man">
              <a:extLst>
                <a:ext uri="{FF2B5EF4-FFF2-40B4-BE49-F238E27FC236}">
                  <a16:creationId xmlns:a16="http://schemas.microsoft.com/office/drawing/2014/main" id="{8341AE4C-30DE-4E24-948E-89015FA0760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3503092"/>
              <a:ext cx="231441" cy="231441"/>
            </a:xfrm>
            <a:prstGeom prst="rect">
              <a:avLst/>
            </a:prstGeom>
          </p:spPr>
        </p:pic>
        <p:pic>
          <p:nvPicPr>
            <p:cNvPr id="554" name="Graphic 553" descr="Man">
              <a:extLst>
                <a:ext uri="{FF2B5EF4-FFF2-40B4-BE49-F238E27FC236}">
                  <a16:creationId xmlns:a16="http://schemas.microsoft.com/office/drawing/2014/main" id="{D57E0294-A36B-4E04-A338-447219C8CC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3503092"/>
              <a:ext cx="231441" cy="231441"/>
            </a:xfrm>
            <a:prstGeom prst="rect">
              <a:avLst/>
            </a:prstGeom>
          </p:spPr>
        </p:pic>
        <p:pic>
          <p:nvPicPr>
            <p:cNvPr id="555" name="Graphic 554" descr="Man">
              <a:extLst>
                <a:ext uri="{FF2B5EF4-FFF2-40B4-BE49-F238E27FC236}">
                  <a16:creationId xmlns:a16="http://schemas.microsoft.com/office/drawing/2014/main" id="{F4A39C8F-217D-480F-A99C-FCC45B4FA92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3503092"/>
              <a:ext cx="231441" cy="231441"/>
            </a:xfrm>
            <a:prstGeom prst="rect">
              <a:avLst/>
            </a:prstGeom>
          </p:spPr>
        </p:pic>
        <p:pic>
          <p:nvPicPr>
            <p:cNvPr id="556" name="Graphic 555" descr="Man">
              <a:extLst>
                <a:ext uri="{FF2B5EF4-FFF2-40B4-BE49-F238E27FC236}">
                  <a16:creationId xmlns:a16="http://schemas.microsoft.com/office/drawing/2014/main" id="{51E9FBB9-65E4-48B6-A51F-2E90AFEFBE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3503092"/>
              <a:ext cx="231441" cy="231441"/>
            </a:xfrm>
            <a:prstGeom prst="rect">
              <a:avLst/>
            </a:prstGeom>
          </p:spPr>
        </p:pic>
        <p:pic>
          <p:nvPicPr>
            <p:cNvPr id="558" name="Graphic 557" descr="Man">
              <a:extLst>
                <a:ext uri="{FF2B5EF4-FFF2-40B4-BE49-F238E27FC236}">
                  <a16:creationId xmlns:a16="http://schemas.microsoft.com/office/drawing/2014/main" id="{31654873-C2A5-4D40-A056-DE3D555DD0E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3503092"/>
              <a:ext cx="231441" cy="231441"/>
            </a:xfrm>
            <a:prstGeom prst="rect">
              <a:avLst/>
            </a:prstGeom>
          </p:spPr>
        </p:pic>
        <p:pic>
          <p:nvPicPr>
            <p:cNvPr id="559" name="Graphic 558" descr="Man">
              <a:extLst>
                <a:ext uri="{FF2B5EF4-FFF2-40B4-BE49-F238E27FC236}">
                  <a16:creationId xmlns:a16="http://schemas.microsoft.com/office/drawing/2014/main" id="{C430F853-B86A-4A4F-A6B8-5B96A1926B7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3503092"/>
              <a:ext cx="231441" cy="231441"/>
            </a:xfrm>
            <a:prstGeom prst="rect">
              <a:avLst/>
            </a:prstGeom>
          </p:spPr>
        </p:pic>
        <p:pic>
          <p:nvPicPr>
            <p:cNvPr id="560" name="Graphic 559" descr="Man">
              <a:extLst>
                <a:ext uri="{FF2B5EF4-FFF2-40B4-BE49-F238E27FC236}">
                  <a16:creationId xmlns:a16="http://schemas.microsoft.com/office/drawing/2014/main" id="{A072F336-6298-4C99-BB8A-F214412C80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2580867"/>
              <a:ext cx="231441" cy="231441"/>
            </a:xfrm>
            <a:prstGeom prst="rect">
              <a:avLst/>
            </a:prstGeom>
          </p:spPr>
        </p:pic>
        <p:pic>
          <p:nvPicPr>
            <p:cNvPr id="561" name="Graphic 560" descr="Man">
              <a:extLst>
                <a:ext uri="{FF2B5EF4-FFF2-40B4-BE49-F238E27FC236}">
                  <a16:creationId xmlns:a16="http://schemas.microsoft.com/office/drawing/2014/main" id="{6D8A11C4-0B71-4177-B191-65BEF217AEB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2580867"/>
              <a:ext cx="231441" cy="231441"/>
            </a:xfrm>
            <a:prstGeom prst="rect">
              <a:avLst/>
            </a:prstGeom>
          </p:spPr>
        </p:pic>
        <p:pic>
          <p:nvPicPr>
            <p:cNvPr id="562" name="Graphic 561" descr="Man">
              <a:extLst>
                <a:ext uri="{FF2B5EF4-FFF2-40B4-BE49-F238E27FC236}">
                  <a16:creationId xmlns:a16="http://schemas.microsoft.com/office/drawing/2014/main" id="{C01EDE23-780F-444C-9EB5-1BF66627CC7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2580867"/>
              <a:ext cx="231441" cy="231441"/>
            </a:xfrm>
            <a:prstGeom prst="rect">
              <a:avLst/>
            </a:prstGeom>
          </p:spPr>
        </p:pic>
        <p:pic>
          <p:nvPicPr>
            <p:cNvPr id="563" name="Graphic 562" descr="Man">
              <a:extLst>
                <a:ext uri="{FF2B5EF4-FFF2-40B4-BE49-F238E27FC236}">
                  <a16:creationId xmlns:a16="http://schemas.microsoft.com/office/drawing/2014/main" id="{265F0ADA-F554-480E-82AC-85149122E9C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2580867"/>
              <a:ext cx="231441" cy="231441"/>
            </a:xfrm>
            <a:prstGeom prst="rect">
              <a:avLst/>
            </a:prstGeom>
          </p:spPr>
        </p:pic>
        <p:pic>
          <p:nvPicPr>
            <p:cNvPr id="564" name="Graphic 563" descr="Man">
              <a:extLst>
                <a:ext uri="{FF2B5EF4-FFF2-40B4-BE49-F238E27FC236}">
                  <a16:creationId xmlns:a16="http://schemas.microsoft.com/office/drawing/2014/main" id="{BC6C0172-2C0B-4A62-AB09-734312B1567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2580867"/>
              <a:ext cx="231441" cy="231441"/>
            </a:xfrm>
            <a:prstGeom prst="rect">
              <a:avLst/>
            </a:prstGeom>
          </p:spPr>
        </p:pic>
        <p:pic>
          <p:nvPicPr>
            <p:cNvPr id="566" name="Graphic 565" descr="Man">
              <a:extLst>
                <a:ext uri="{FF2B5EF4-FFF2-40B4-BE49-F238E27FC236}">
                  <a16:creationId xmlns:a16="http://schemas.microsoft.com/office/drawing/2014/main" id="{6E8C4776-0DD2-4A4E-8796-821E7ADD4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2764424"/>
              <a:ext cx="231441" cy="231441"/>
            </a:xfrm>
            <a:prstGeom prst="rect">
              <a:avLst/>
            </a:prstGeom>
          </p:spPr>
        </p:pic>
        <p:pic>
          <p:nvPicPr>
            <p:cNvPr id="567" name="Graphic 566" descr="Man">
              <a:extLst>
                <a:ext uri="{FF2B5EF4-FFF2-40B4-BE49-F238E27FC236}">
                  <a16:creationId xmlns:a16="http://schemas.microsoft.com/office/drawing/2014/main" id="{212F26AD-71D7-4287-B8ED-017343A12DD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2764424"/>
              <a:ext cx="231441" cy="231441"/>
            </a:xfrm>
            <a:prstGeom prst="rect">
              <a:avLst/>
            </a:prstGeom>
          </p:spPr>
        </p:pic>
        <p:pic>
          <p:nvPicPr>
            <p:cNvPr id="568" name="Graphic 567" descr="Man">
              <a:extLst>
                <a:ext uri="{FF2B5EF4-FFF2-40B4-BE49-F238E27FC236}">
                  <a16:creationId xmlns:a16="http://schemas.microsoft.com/office/drawing/2014/main" id="{510174AE-1BFE-4C8B-A5D4-846D9FC6F6D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2764424"/>
              <a:ext cx="231441" cy="231441"/>
            </a:xfrm>
            <a:prstGeom prst="rect">
              <a:avLst/>
            </a:prstGeom>
          </p:spPr>
        </p:pic>
        <p:pic>
          <p:nvPicPr>
            <p:cNvPr id="569" name="Graphic 568" descr="Man">
              <a:extLst>
                <a:ext uri="{FF2B5EF4-FFF2-40B4-BE49-F238E27FC236}">
                  <a16:creationId xmlns:a16="http://schemas.microsoft.com/office/drawing/2014/main" id="{FDB6FE05-36D4-443D-8874-B508E37B0A8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2764424"/>
              <a:ext cx="231441" cy="231441"/>
            </a:xfrm>
            <a:prstGeom prst="rect">
              <a:avLst/>
            </a:prstGeom>
          </p:spPr>
        </p:pic>
        <p:pic>
          <p:nvPicPr>
            <p:cNvPr id="570" name="Graphic 569" descr="Man">
              <a:extLst>
                <a:ext uri="{FF2B5EF4-FFF2-40B4-BE49-F238E27FC236}">
                  <a16:creationId xmlns:a16="http://schemas.microsoft.com/office/drawing/2014/main" id="{776FFA1D-9BE2-48BF-8CD2-297D3857E9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2764424"/>
              <a:ext cx="231441" cy="231441"/>
            </a:xfrm>
            <a:prstGeom prst="rect">
              <a:avLst/>
            </a:prstGeom>
          </p:spPr>
        </p:pic>
        <p:pic>
          <p:nvPicPr>
            <p:cNvPr id="576" name="Graphic 575" descr="Man">
              <a:extLst>
                <a:ext uri="{FF2B5EF4-FFF2-40B4-BE49-F238E27FC236}">
                  <a16:creationId xmlns:a16="http://schemas.microsoft.com/office/drawing/2014/main" id="{20383467-AA60-4A0B-8A9B-E589B93E80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2950203"/>
              <a:ext cx="231441" cy="231441"/>
            </a:xfrm>
            <a:prstGeom prst="rect">
              <a:avLst/>
            </a:prstGeom>
          </p:spPr>
        </p:pic>
        <p:pic>
          <p:nvPicPr>
            <p:cNvPr id="577" name="Graphic 576" descr="Man">
              <a:extLst>
                <a:ext uri="{FF2B5EF4-FFF2-40B4-BE49-F238E27FC236}">
                  <a16:creationId xmlns:a16="http://schemas.microsoft.com/office/drawing/2014/main" id="{0F27EA2D-1F13-4D79-A35D-C195CF49EF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2950203"/>
              <a:ext cx="231441" cy="231441"/>
            </a:xfrm>
            <a:prstGeom prst="rect">
              <a:avLst/>
            </a:prstGeom>
          </p:spPr>
        </p:pic>
        <p:pic>
          <p:nvPicPr>
            <p:cNvPr id="578" name="Graphic 577" descr="Man">
              <a:extLst>
                <a:ext uri="{FF2B5EF4-FFF2-40B4-BE49-F238E27FC236}">
                  <a16:creationId xmlns:a16="http://schemas.microsoft.com/office/drawing/2014/main" id="{425543CD-E79D-40EE-8497-2E2019AE56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2950203"/>
              <a:ext cx="231441" cy="231441"/>
            </a:xfrm>
            <a:prstGeom prst="rect">
              <a:avLst/>
            </a:prstGeom>
          </p:spPr>
        </p:pic>
        <p:pic>
          <p:nvPicPr>
            <p:cNvPr id="579" name="Graphic 578" descr="Man">
              <a:extLst>
                <a:ext uri="{FF2B5EF4-FFF2-40B4-BE49-F238E27FC236}">
                  <a16:creationId xmlns:a16="http://schemas.microsoft.com/office/drawing/2014/main" id="{48DBA79D-9C60-4ABE-AB30-1150EC1FB4A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2950203"/>
              <a:ext cx="231441" cy="231441"/>
            </a:xfrm>
            <a:prstGeom prst="rect">
              <a:avLst/>
            </a:prstGeom>
          </p:spPr>
        </p:pic>
        <p:pic>
          <p:nvPicPr>
            <p:cNvPr id="580" name="Graphic 579" descr="Man">
              <a:extLst>
                <a:ext uri="{FF2B5EF4-FFF2-40B4-BE49-F238E27FC236}">
                  <a16:creationId xmlns:a16="http://schemas.microsoft.com/office/drawing/2014/main" id="{70178CF6-BF17-4DFF-A209-00DD483F325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2950203"/>
              <a:ext cx="231441" cy="231441"/>
            </a:xfrm>
            <a:prstGeom prst="rect">
              <a:avLst/>
            </a:prstGeom>
          </p:spPr>
        </p:pic>
        <p:pic>
          <p:nvPicPr>
            <p:cNvPr id="606" name="Graphic 605" descr="Man">
              <a:extLst>
                <a:ext uri="{FF2B5EF4-FFF2-40B4-BE49-F238E27FC236}">
                  <a16:creationId xmlns:a16="http://schemas.microsoft.com/office/drawing/2014/main" id="{4FEAEA70-091F-4F88-8870-3D94901579F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3133760"/>
              <a:ext cx="231441" cy="231441"/>
            </a:xfrm>
            <a:prstGeom prst="rect">
              <a:avLst/>
            </a:prstGeom>
          </p:spPr>
        </p:pic>
        <p:pic>
          <p:nvPicPr>
            <p:cNvPr id="607" name="Graphic 606" descr="Man">
              <a:extLst>
                <a:ext uri="{FF2B5EF4-FFF2-40B4-BE49-F238E27FC236}">
                  <a16:creationId xmlns:a16="http://schemas.microsoft.com/office/drawing/2014/main" id="{4047D939-9415-4C6E-BAFD-AEBBD2FE126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3133760"/>
              <a:ext cx="231441" cy="231441"/>
            </a:xfrm>
            <a:prstGeom prst="rect">
              <a:avLst/>
            </a:prstGeom>
          </p:spPr>
        </p:pic>
        <p:pic>
          <p:nvPicPr>
            <p:cNvPr id="608" name="Graphic 607" descr="Man">
              <a:extLst>
                <a:ext uri="{FF2B5EF4-FFF2-40B4-BE49-F238E27FC236}">
                  <a16:creationId xmlns:a16="http://schemas.microsoft.com/office/drawing/2014/main" id="{0D471142-AE70-4654-BA32-A41A17CA2BC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3133760"/>
              <a:ext cx="231441" cy="231441"/>
            </a:xfrm>
            <a:prstGeom prst="rect">
              <a:avLst/>
            </a:prstGeom>
          </p:spPr>
        </p:pic>
        <p:pic>
          <p:nvPicPr>
            <p:cNvPr id="609" name="Graphic 608" descr="Man">
              <a:extLst>
                <a:ext uri="{FF2B5EF4-FFF2-40B4-BE49-F238E27FC236}">
                  <a16:creationId xmlns:a16="http://schemas.microsoft.com/office/drawing/2014/main" id="{5DCB2233-1EA5-432E-87F2-E031E7DF0D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3133760"/>
              <a:ext cx="231441" cy="231441"/>
            </a:xfrm>
            <a:prstGeom prst="rect">
              <a:avLst/>
            </a:prstGeom>
          </p:spPr>
        </p:pic>
        <p:pic>
          <p:nvPicPr>
            <p:cNvPr id="610" name="Graphic 609" descr="Man">
              <a:extLst>
                <a:ext uri="{FF2B5EF4-FFF2-40B4-BE49-F238E27FC236}">
                  <a16:creationId xmlns:a16="http://schemas.microsoft.com/office/drawing/2014/main" id="{1F6FEE46-DE35-4389-AE4F-A3932E599F2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3133760"/>
              <a:ext cx="231441" cy="231441"/>
            </a:xfrm>
            <a:prstGeom prst="rect">
              <a:avLst/>
            </a:prstGeom>
          </p:spPr>
        </p:pic>
        <p:pic>
          <p:nvPicPr>
            <p:cNvPr id="624" name="Graphic 623" descr="Man">
              <a:extLst>
                <a:ext uri="{FF2B5EF4-FFF2-40B4-BE49-F238E27FC236}">
                  <a16:creationId xmlns:a16="http://schemas.microsoft.com/office/drawing/2014/main" id="{50EFF09C-122F-4913-BFFE-CBC0ED0237D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3319535"/>
              <a:ext cx="231441" cy="231441"/>
            </a:xfrm>
            <a:prstGeom prst="rect">
              <a:avLst/>
            </a:prstGeom>
          </p:spPr>
        </p:pic>
        <p:pic>
          <p:nvPicPr>
            <p:cNvPr id="625" name="Graphic 624" descr="Man">
              <a:extLst>
                <a:ext uri="{FF2B5EF4-FFF2-40B4-BE49-F238E27FC236}">
                  <a16:creationId xmlns:a16="http://schemas.microsoft.com/office/drawing/2014/main" id="{AD9700D3-9B1F-4C21-AF61-41A78B32C3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3319535"/>
              <a:ext cx="231441" cy="231441"/>
            </a:xfrm>
            <a:prstGeom prst="rect">
              <a:avLst/>
            </a:prstGeom>
          </p:spPr>
        </p:pic>
        <p:pic>
          <p:nvPicPr>
            <p:cNvPr id="626" name="Graphic 625" descr="Man">
              <a:extLst>
                <a:ext uri="{FF2B5EF4-FFF2-40B4-BE49-F238E27FC236}">
                  <a16:creationId xmlns:a16="http://schemas.microsoft.com/office/drawing/2014/main" id="{08535733-3585-4824-9A53-0BCD4C99A6F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3319535"/>
              <a:ext cx="231441" cy="231441"/>
            </a:xfrm>
            <a:prstGeom prst="rect">
              <a:avLst/>
            </a:prstGeom>
          </p:spPr>
        </p:pic>
        <p:pic>
          <p:nvPicPr>
            <p:cNvPr id="627" name="Graphic 626" descr="Man">
              <a:extLst>
                <a:ext uri="{FF2B5EF4-FFF2-40B4-BE49-F238E27FC236}">
                  <a16:creationId xmlns:a16="http://schemas.microsoft.com/office/drawing/2014/main" id="{9E0E1F4B-3FDE-44C7-A307-79E5497C1FD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3319535"/>
              <a:ext cx="231441" cy="231441"/>
            </a:xfrm>
            <a:prstGeom prst="rect">
              <a:avLst/>
            </a:prstGeom>
          </p:spPr>
        </p:pic>
        <p:pic>
          <p:nvPicPr>
            <p:cNvPr id="628" name="Graphic 627" descr="Man">
              <a:extLst>
                <a:ext uri="{FF2B5EF4-FFF2-40B4-BE49-F238E27FC236}">
                  <a16:creationId xmlns:a16="http://schemas.microsoft.com/office/drawing/2014/main" id="{E3FE1C66-BDB8-4EA5-B5A8-808E32406EC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3319535"/>
              <a:ext cx="231441" cy="231441"/>
            </a:xfrm>
            <a:prstGeom prst="rect">
              <a:avLst/>
            </a:prstGeom>
          </p:spPr>
        </p:pic>
        <p:pic>
          <p:nvPicPr>
            <p:cNvPr id="636" name="Graphic 635" descr="Man">
              <a:extLst>
                <a:ext uri="{FF2B5EF4-FFF2-40B4-BE49-F238E27FC236}">
                  <a16:creationId xmlns:a16="http://schemas.microsoft.com/office/drawing/2014/main" id="{BCE4D3DB-5B00-468B-82E2-29E2F4E4356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3503092"/>
              <a:ext cx="231441" cy="231441"/>
            </a:xfrm>
            <a:prstGeom prst="rect">
              <a:avLst/>
            </a:prstGeom>
          </p:spPr>
        </p:pic>
        <p:pic>
          <p:nvPicPr>
            <p:cNvPr id="637" name="Graphic 636" descr="Man">
              <a:extLst>
                <a:ext uri="{FF2B5EF4-FFF2-40B4-BE49-F238E27FC236}">
                  <a16:creationId xmlns:a16="http://schemas.microsoft.com/office/drawing/2014/main" id="{CABD7563-A8F8-4CF7-B957-454F58C1E6B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3503092"/>
              <a:ext cx="231441" cy="231441"/>
            </a:xfrm>
            <a:prstGeom prst="rect">
              <a:avLst/>
            </a:prstGeom>
          </p:spPr>
        </p:pic>
        <p:pic>
          <p:nvPicPr>
            <p:cNvPr id="638" name="Graphic 637" descr="Man">
              <a:extLst>
                <a:ext uri="{FF2B5EF4-FFF2-40B4-BE49-F238E27FC236}">
                  <a16:creationId xmlns:a16="http://schemas.microsoft.com/office/drawing/2014/main" id="{85DCD427-D20D-4F56-A179-19ACC0DCF50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3503092"/>
              <a:ext cx="231441" cy="231441"/>
            </a:xfrm>
            <a:prstGeom prst="rect">
              <a:avLst/>
            </a:prstGeom>
          </p:spPr>
        </p:pic>
        <p:pic>
          <p:nvPicPr>
            <p:cNvPr id="639" name="Graphic 638" descr="Man">
              <a:extLst>
                <a:ext uri="{FF2B5EF4-FFF2-40B4-BE49-F238E27FC236}">
                  <a16:creationId xmlns:a16="http://schemas.microsoft.com/office/drawing/2014/main" id="{C6989AED-7476-493B-BD88-6A56B996ADA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3503092"/>
              <a:ext cx="231441" cy="231441"/>
            </a:xfrm>
            <a:prstGeom prst="rect">
              <a:avLst/>
            </a:prstGeom>
          </p:spPr>
        </p:pic>
        <p:pic>
          <p:nvPicPr>
            <p:cNvPr id="640" name="Graphic 639" descr="Man">
              <a:extLst>
                <a:ext uri="{FF2B5EF4-FFF2-40B4-BE49-F238E27FC236}">
                  <a16:creationId xmlns:a16="http://schemas.microsoft.com/office/drawing/2014/main" id="{55B26488-A320-462D-A966-3190D136811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3503092"/>
              <a:ext cx="231441" cy="231441"/>
            </a:xfrm>
            <a:prstGeom prst="rect">
              <a:avLst/>
            </a:prstGeom>
          </p:spPr>
        </p:pic>
        <p:pic>
          <p:nvPicPr>
            <p:cNvPr id="340" name="Graphic 339" descr="Man">
              <a:extLst>
                <a:ext uri="{FF2B5EF4-FFF2-40B4-BE49-F238E27FC236}">
                  <a16:creationId xmlns:a16="http://schemas.microsoft.com/office/drawing/2014/main" id="{075824C5-67C7-4850-8000-789C87BF42F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3688867"/>
              <a:ext cx="231441" cy="231441"/>
            </a:xfrm>
            <a:prstGeom prst="rect">
              <a:avLst/>
            </a:prstGeom>
          </p:spPr>
        </p:pic>
        <p:pic>
          <p:nvPicPr>
            <p:cNvPr id="353" name="Graphic 352" descr="Man">
              <a:extLst>
                <a:ext uri="{FF2B5EF4-FFF2-40B4-BE49-F238E27FC236}">
                  <a16:creationId xmlns:a16="http://schemas.microsoft.com/office/drawing/2014/main" id="{A3753BDB-6496-4B3F-A185-9F16B237409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3688867"/>
              <a:ext cx="231441" cy="231441"/>
            </a:xfrm>
            <a:prstGeom prst="rect">
              <a:avLst/>
            </a:prstGeom>
          </p:spPr>
        </p:pic>
        <p:pic>
          <p:nvPicPr>
            <p:cNvPr id="354" name="Graphic 353" descr="Man">
              <a:extLst>
                <a:ext uri="{FF2B5EF4-FFF2-40B4-BE49-F238E27FC236}">
                  <a16:creationId xmlns:a16="http://schemas.microsoft.com/office/drawing/2014/main" id="{E98EEE38-BB4C-4453-9017-F846F06C3D2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3688867"/>
              <a:ext cx="231441" cy="231441"/>
            </a:xfrm>
            <a:prstGeom prst="rect">
              <a:avLst/>
            </a:prstGeom>
          </p:spPr>
        </p:pic>
        <p:pic>
          <p:nvPicPr>
            <p:cNvPr id="355" name="Graphic 354" descr="Man">
              <a:extLst>
                <a:ext uri="{FF2B5EF4-FFF2-40B4-BE49-F238E27FC236}">
                  <a16:creationId xmlns:a16="http://schemas.microsoft.com/office/drawing/2014/main" id="{F34C0CBD-E36B-49C2-9F72-2FED1BCA9DA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3688867"/>
              <a:ext cx="231441" cy="231441"/>
            </a:xfrm>
            <a:prstGeom prst="rect">
              <a:avLst/>
            </a:prstGeom>
          </p:spPr>
        </p:pic>
        <p:pic>
          <p:nvPicPr>
            <p:cNvPr id="356" name="Graphic 355" descr="Man">
              <a:extLst>
                <a:ext uri="{FF2B5EF4-FFF2-40B4-BE49-F238E27FC236}">
                  <a16:creationId xmlns:a16="http://schemas.microsoft.com/office/drawing/2014/main" id="{0B47FE91-6FE3-4797-8963-67A88132E2A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3688867"/>
              <a:ext cx="231441" cy="231441"/>
            </a:xfrm>
            <a:prstGeom prst="rect">
              <a:avLst/>
            </a:prstGeom>
          </p:spPr>
        </p:pic>
        <p:pic>
          <p:nvPicPr>
            <p:cNvPr id="357" name="Graphic 356" descr="Man">
              <a:extLst>
                <a:ext uri="{FF2B5EF4-FFF2-40B4-BE49-F238E27FC236}">
                  <a16:creationId xmlns:a16="http://schemas.microsoft.com/office/drawing/2014/main" id="{A57520EC-BAB5-4EFA-94B7-6B0F132D858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3688867"/>
              <a:ext cx="231441" cy="231441"/>
            </a:xfrm>
            <a:prstGeom prst="rect">
              <a:avLst/>
            </a:prstGeom>
          </p:spPr>
        </p:pic>
        <p:pic>
          <p:nvPicPr>
            <p:cNvPr id="358" name="Graphic 357" descr="Man">
              <a:extLst>
                <a:ext uri="{FF2B5EF4-FFF2-40B4-BE49-F238E27FC236}">
                  <a16:creationId xmlns:a16="http://schemas.microsoft.com/office/drawing/2014/main" id="{0FCC3DEC-5D59-41C3-AA61-10EF2555B6C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3688867"/>
              <a:ext cx="231441" cy="231441"/>
            </a:xfrm>
            <a:prstGeom prst="rect">
              <a:avLst/>
            </a:prstGeom>
          </p:spPr>
        </p:pic>
        <p:pic>
          <p:nvPicPr>
            <p:cNvPr id="359" name="Graphic 358" descr="Man">
              <a:extLst>
                <a:ext uri="{FF2B5EF4-FFF2-40B4-BE49-F238E27FC236}">
                  <a16:creationId xmlns:a16="http://schemas.microsoft.com/office/drawing/2014/main" id="{5AF97C73-3547-4823-9B57-1746F9C091A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3688867"/>
              <a:ext cx="231441" cy="231441"/>
            </a:xfrm>
            <a:prstGeom prst="rect">
              <a:avLst/>
            </a:prstGeom>
          </p:spPr>
        </p:pic>
        <p:pic>
          <p:nvPicPr>
            <p:cNvPr id="360" name="Graphic 359" descr="Man">
              <a:extLst>
                <a:ext uri="{FF2B5EF4-FFF2-40B4-BE49-F238E27FC236}">
                  <a16:creationId xmlns:a16="http://schemas.microsoft.com/office/drawing/2014/main" id="{635BD530-31C3-4A89-B76A-4C860D1949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3688867"/>
              <a:ext cx="231441" cy="231441"/>
            </a:xfrm>
            <a:prstGeom prst="rect">
              <a:avLst/>
            </a:prstGeom>
          </p:spPr>
        </p:pic>
        <p:pic>
          <p:nvPicPr>
            <p:cNvPr id="362" name="Graphic 361" descr="Man">
              <a:extLst>
                <a:ext uri="{FF2B5EF4-FFF2-40B4-BE49-F238E27FC236}">
                  <a16:creationId xmlns:a16="http://schemas.microsoft.com/office/drawing/2014/main" id="{9B678331-535E-4866-8925-BC4356EB35F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3688867"/>
              <a:ext cx="231441" cy="231441"/>
            </a:xfrm>
            <a:prstGeom prst="rect">
              <a:avLst/>
            </a:prstGeom>
          </p:spPr>
        </p:pic>
        <p:pic>
          <p:nvPicPr>
            <p:cNvPr id="369" name="Graphic 368" descr="Man">
              <a:extLst>
                <a:ext uri="{FF2B5EF4-FFF2-40B4-BE49-F238E27FC236}">
                  <a16:creationId xmlns:a16="http://schemas.microsoft.com/office/drawing/2014/main" id="{5F5A35D1-C772-4C28-B5DB-283A1390802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3688867"/>
              <a:ext cx="231441" cy="231441"/>
            </a:xfrm>
            <a:prstGeom prst="rect">
              <a:avLst/>
            </a:prstGeom>
          </p:spPr>
        </p:pic>
        <p:pic>
          <p:nvPicPr>
            <p:cNvPr id="370" name="Graphic 369" descr="Man">
              <a:extLst>
                <a:ext uri="{FF2B5EF4-FFF2-40B4-BE49-F238E27FC236}">
                  <a16:creationId xmlns:a16="http://schemas.microsoft.com/office/drawing/2014/main" id="{501C620D-9566-4D75-8329-1E81BE73C00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3688867"/>
              <a:ext cx="231441" cy="231441"/>
            </a:xfrm>
            <a:prstGeom prst="rect">
              <a:avLst/>
            </a:prstGeom>
          </p:spPr>
        </p:pic>
        <p:pic>
          <p:nvPicPr>
            <p:cNvPr id="371" name="Graphic 370" descr="Man">
              <a:extLst>
                <a:ext uri="{FF2B5EF4-FFF2-40B4-BE49-F238E27FC236}">
                  <a16:creationId xmlns:a16="http://schemas.microsoft.com/office/drawing/2014/main" id="{6CADDCC4-77C4-4B31-8D1E-8BE1CF0DA0C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3872424"/>
              <a:ext cx="231441" cy="231441"/>
            </a:xfrm>
            <a:prstGeom prst="rect">
              <a:avLst/>
            </a:prstGeom>
          </p:spPr>
        </p:pic>
        <p:pic>
          <p:nvPicPr>
            <p:cNvPr id="372" name="Graphic 371" descr="Man">
              <a:extLst>
                <a:ext uri="{FF2B5EF4-FFF2-40B4-BE49-F238E27FC236}">
                  <a16:creationId xmlns:a16="http://schemas.microsoft.com/office/drawing/2014/main" id="{2F72B060-A3AD-46A3-AABA-357A718548A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3872424"/>
              <a:ext cx="231441" cy="231441"/>
            </a:xfrm>
            <a:prstGeom prst="rect">
              <a:avLst/>
            </a:prstGeom>
          </p:spPr>
        </p:pic>
        <p:pic>
          <p:nvPicPr>
            <p:cNvPr id="373" name="Graphic 372" descr="Man">
              <a:extLst>
                <a:ext uri="{FF2B5EF4-FFF2-40B4-BE49-F238E27FC236}">
                  <a16:creationId xmlns:a16="http://schemas.microsoft.com/office/drawing/2014/main" id="{A508611D-750E-4904-B37E-CFB27E9682B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3872424"/>
              <a:ext cx="231441" cy="231441"/>
            </a:xfrm>
            <a:prstGeom prst="rect">
              <a:avLst/>
            </a:prstGeom>
          </p:spPr>
        </p:pic>
        <p:pic>
          <p:nvPicPr>
            <p:cNvPr id="374" name="Graphic 373" descr="Man">
              <a:extLst>
                <a:ext uri="{FF2B5EF4-FFF2-40B4-BE49-F238E27FC236}">
                  <a16:creationId xmlns:a16="http://schemas.microsoft.com/office/drawing/2014/main" id="{7119EDD5-FCC8-42E5-8382-F0DE27AFFDC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3872424"/>
              <a:ext cx="231441" cy="231441"/>
            </a:xfrm>
            <a:prstGeom prst="rect">
              <a:avLst/>
            </a:prstGeom>
          </p:spPr>
        </p:pic>
        <p:pic>
          <p:nvPicPr>
            <p:cNvPr id="375" name="Graphic 374" descr="Man">
              <a:extLst>
                <a:ext uri="{FF2B5EF4-FFF2-40B4-BE49-F238E27FC236}">
                  <a16:creationId xmlns:a16="http://schemas.microsoft.com/office/drawing/2014/main" id="{79E5DF9B-EB77-4A48-9601-41FF5C4DD4B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3872424"/>
              <a:ext cx="231441" cy="231441"/>
            </a:xfrm>
            <a:prstGeom prst="rect">
              <a:avLst/>
            </a:prstGeom>
          </p:spPr>
        </p:pic>
        <p:pic>
          <p:nvPicPr>
            <p:cNvPr id="376" name="Graphic 375" descr="Man">
              <a:extLst>
                <a:ext uri="{FF2B5EF4-FFF2-40B4-BE49-F238E27FC236}">
                  <a16:creationId xmlns:a16="http://schemas.microsoft.com/office/drawing/2014/main" id="{663602C6-5E1C-4F01-9F34-6314D3DF5F6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3872424"/>
              <a:ext cx="231441" cy="231441"/>
            </a:xfrm>
            <a:prstGeom prst="rect">
              <a:avLst/>
            </a:prstGeom>
          </p:spPr>
        </p:pic>
        <p:pic>
          <p:nvPicPr>
            <p:cNvPr id="377" name="Graphic 376" descr="Man">
              <a:extLst>
                <a:ext uri="{FF2B5EF4-FFF2-40B4-BE49-F238E27FC236}">
                  <a16:creationId xmlns:a16="http://schemas.microsoft.com/office/drawing/2014/main" id="{A9E8A224-A7DD-469B-ADAD-607B8A46309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3872424"/>
              <a:ext cx="231441" cy="231441"/>
            </a:xfrm>
            <a:prstGeom prst="rect">
              <a:avLst/>
            </a:prstGeom>
          </p:spPr>
        </p:pic>
        <p:pic>
          <p:nvPicPr>
            <p:cNvPr id="378" name="Graphic 377" descr="Man">
              <a:extLst>
                <a:ext uri="{FF2B5EF4-FFF2-40B4-BE49-F238E27FC236}">
                  <a16:creationId xmlns:a16="http://schemas.microsoft.com/office/drawing/2014/main" id="{039CA8C4-67AB-4F35-9768-E9F1A6A518E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3872424"/>
              <a:ext cx="231441" cy="231441"/>
            </a:xfrm>
            <a:prstGeom prst="rect">
              <a:avLst/>
            </a:prstGeom>
          </p:spPr>
        </p:pic>
        <p:pic>
          <p:nvPicPr>
            <p:cNvPr id="379" name="Graphic 378" descr="Man">
              <a:extLst>
                <a:ext uri="{FF2B5EF4-FFF2-40B4-BE49-F238E27FC236}">
                  <a16:creationId xmlns:a16="http://schemas.microsoft.com/office/drawing/2014/main" id="{94DF130F-4361-4DD5-B457-5D9BEDA5D76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3872424"/>
              <a:ext cx="231441" cy="231441"/>
            </a:xfrm>
            <a:prstGeom prst="rect">
              <a:avLst/>
            </a:prstGeom>
          </p:spPr>
        </p:pic>
        <p:pic>
          <p:nvPicPr>
            <p:cNvPr id="385" name="Graphic 384" descr="Man">
              <a:extLst>
                <a:ext uri="{FF2B5EF4-FFF2-40B4-BE49-F238E27FC236}">
                  <a16:creationId xmlns:a16="http://schemas.microsoft.com/office/drawing/2014/main" id="{FC5D89B7-65CE-4A52-AF0B-6E6E778F728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3872424"/>
              <a:ext cx="231441" cy="231441"/>
            </a:xfrm>
            <a:prstGeom prst="rect">
              <a:avLst/>
            </a:prstGeom>
          </p:spPr>
        </p:pic>
        <p:pic>
          <p:nvPicPr>
            <p:cNvPr id="386" name="Graphic 385" descr="Man">
              <a:extLst>
                <a:ext uri="{FF2B5EF4-FFF2-40B4-BE49-F238E27FC236}">
                  <a16:creationId xmlns:a16="http://schemas.microsoft.com/office/drawing/2014/main" id="{AA948511-339B-4979-B75B-D6082702092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3872424"/>
              <a:ext cx="231441" cy="231441"/>
            </a:xfrm>
            <a:prstGeom prst="rect">
              <a:avLst/>
            </a:prstGeom>
          </p:spPr>
        </p:pic>
        <p:pic>
          <p:nvPicPr>
            <p:cNvPr id="397" name="Graphic 396" descr="Man">
              <a:extLst>
                <a:ext uri="{FF2B5EF4-FFF2-40B4-BE49-F238E27FC236}">
                  <a16:creationId xmlns:a16="http://schemas.microsoft.com/office/drawing/2014/main" id="{42D4CA4A-7B1E-44ED-BFF0-D54843B08FD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3688867"/>
              <a:ext cx="231441" cy="231441"/>
            </a:xfrm>
            <a:prstGeom prst="rect">
              <a:avLst/>
            </a:prstGeom>
          </p:spPr>
        </p:pic>
        <p:pic>
          <p:nvPicPr>
            <p:cNvPr id="398" name="Graphic 397" descr="Man">
              <a:extLst>
                <a:ext uri="{FF2B5EF4-FFF2-40B4-BE49-F238E27FC236}">
                  <a16:creationId xmlns:a16="http://schemas.microsoft.com/office/drawing/2014/main" id="{7B6B0A91-2C75-4945-AC30-813EA13E5F6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3688867"/>
              <a:ext cx="231441" cy="231441"/>
            </a:xfrm>
            <a:prstGeom prst="rect">
              <a:avLst/>
            </a:prstGeom>
          </p:spPr>
        </p:pic>
        <p:pic>
          <p:nvPicPr>
            <p:cNvPr id="399" name="Graphic 398" descr="Man">
              <a:extLst>
                <a:ext uri="{FF2B5EF4-FFF2-40B4-BE49-F238E27FC236}">
                  <a16:creationId xmlns:a16="http://schemas.microsoft.com/office/drawing/2014/main" id="{9C7A0560-6B4E-408A-848C-8630207B65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3688867"/>
              <a:ext cx="231441" cy="231441"/>
            </a:xfrm>
            <a:prstGeom prst="rect">
              <a:avLst/>
            </a:prstGeom>
          </p:spPr>
        </p:pic>
        <p:pic>
          <p:nvPicPr>
            <p:cNvPr id="400" name="Graphic 399" descr="Man">
              <a:extLst>
                <a:ext uri="{FF2B5EF4-FFF2-40B4-BE49-F238E27FC236}">
                  <a16:creationId xmlns:a16="http://schemas.microsoft.com/office/drawing/2014/main" id="{A2410103-F812-445B-A7BE-D970C9F7D8B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3688867"/>
              <a:ext cx="231441" cy="231441"/>
            </a:xfrm>
            <a:prstGeom prst="rect">
              <a:avLst/>
            </a:prstGeom>
          </p:spPr>
        </p:pic>
        <p:pic>
          <p:nvPicPr>
            <p:cNvPr id="401" name="Graphic 400" descr="Man">
              <a:extLst>
                <a:ext uri="{FF2B5EF4-FFF2-40B4-BE49-F238E27FC236}">
                  <a16:creationId xmlns:a16="http://schemas.microsoft.com/office/drawing/2014/main" id="{5E478090-CFD5-457D-8F8E-CA98A49845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3688867"/>
              <a:ext cx="231441" cy="231441"/>
            </a:xfrm>
            <a:prstGeom prst="rect">
              <a:avLst/>
            </a:prstGeom>
          </p:spPr>
        </p:pic>
        <p:pic>
          <p:nvPicPr>
            <p:cNvPr id="408" name="Graphic 407" descr="Man">
              <a:extLst>
                <a:ext uri="{FF2B5EF4-FFF2-40B4-BE49-F238E27FC236}">
                  <a16:creationId xmlns:a16="http://schemas.microsoft.com/office/drawing/2014/main" id="{E1231495-EAAC-4F9D-BD39-E65959CD2AC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3872424"/>
              <a:ext cx="231441" cy="231441"/>
            </a:xfrm>
            <a:prstGeom prst="rect">
              <a:avLst/>
            </a:prstGeom>
          </p:spPr>
        </p:pic>
        <p:pic>
          <p:nvPicPr>
            <p:cNvPr id="409" name="Graphic 408" descr="Man">
              <a:extLst>
                <a:ext uri="{FF2B5EF4-FFF2-40B4-BE49-F238E27FC236}">
                  <a16:creationId xmlns:a16="http://schemas.microsoft.com/office/drawing/2014/main" id="{D905150A-D60F-4266-89D6-2598BDB027D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3872424"/>
              <a:ext cx="231441" cy="231441"/>
            </a:xfrm>
            <a:prstGeom prst="rect">
              <a:avLst/>
            </a:prstGeom>
          </p:spPr>
        </p:pic>
        <p:pic>
          <p:nvPicPr>
            <p:cNvPr id="410" name="Graphic 409" descr="Man">
              <a:extLst>
                <a:ext uri="{FF2B5EF4-FFF2-40B4-BE49-F238E27FC236}">
                  <a16:creationId xmlns:a16="http://schemas.microsoft.com/office/drawing/2014/main" id="{6F649F07-5C66-40B0-91D1-2E3BAC8A47E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3872424"/>
              <a:ext cx="231441" cy="231441"/>
            </a:xfrm>
            <a:prstGeom prst="rect">
              <a:avLst/>
            </a:prstGeom>
          </p:spPr>
        </p:pic>
        <p:pic>
          <p:nvPicPr>
            <p:cNvPr id="411" name="Graphic 410" descr="Man">
              <a:extLst>
                <a:ext uri="{FF2B5EF4-FFF2-40B4-BE49-F238E27FC236}">
                  <a16:creationId xmlns:a16="http://schemas.microsoft.com/office/drawing/2014/main" id="{7F0D88AC-99F8-4B15-8523-3E18C646693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3872424"/>
              <a:ext cx="231441" cy="231441"/>
            </a:xfrm>
            <a:prstGeom prst="rect">
              <a:avLst/>
            </a:prstGeom>
          </p:spPr>
        </p:pic>
        <p:pic>
          <p:nvPicPr>
            <p:cNvPr id="412" name="Graphic 411" descr="Man">
              <a:extLst>
                <a:ext uri="{FF2B5EF4-FFF2-40B4-BE49-F238E27FC236}">
                  <a16:creationId xmlns:a16="http://schemas.microsoft.com/office/drawing/2014/main" id="{797AA516-1B16-4134-8AB3-41D0EB77D8E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3872424"/>
              <a:ext cx="231441" cy="231441"/>
            </a:xfrm>
            <a:prstGeom prst="rect">
              <a:avLst/>
            </a:prstGeom>
          </p:spPr>
        </p:pic>
        <p:pic>
          <p:nvPicPr>
            <p:cNvPr id="658" name="Graphic 657" descr="Man">
              <a:extLst>
                <a:ext uri="{FF2B5EF4-FFF2-40B4-BE49-F238E27FC236}">
                  <a16:creationId xmlns:a16="http://schemas.microsoft.com/office/drawing/2014/main" id="{02ABE5E7-57C0-40AF-85FE-0C0DD3FF113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2192740"/>
              <a:ext cx="231441" cy="231441"/>
            </a:xfrm>
            <a:prstGeom prst="rect">
              <a:avLst/>
            </a:prstGeom>
          </p:spPr>
        </p:pic>
        <p:pic>
          <p:nvPicPr>
            <p:cNvPr id="659" name="Graphic 658" descr="Man">
              <a:extLst>
                <a:ext uri="{FF2B5EF4-FFF2-40B4-BE49-F238E27FC236}">
                  <a16:creationId xmlns:a16="http://schemas.microsoft.com/office/drawing/2014/main" id="{590FDFE7-EE46-4E36-9CC9-7ABEDF94EA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2192740"/>
              <a:ext cx="231441" cy="231441"/>
            </a:xfrm>
            <a:prstGeom prst="rect">
              <a:avLst/>
            </a:prstGeom>
          </p:spPr>
        </p:pic>
        <p:pic>
          <p:nvPicPr>
            <p:cNvPr id="660" name="Graphic 659" descr="Man">
              <a:extLst>
                <a:ext uri="{FF2B5EF4-FFF2-40B4-BE49-F238E27FC236}">
                  <a16:creationId xmlns:a16="http://schemas.microsoft.com/office/drawing/2014/main" id="{D43191D6-8F24-45F6-BBF2-47EB68DC981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2192740"/>
              <a:ext cx="231441" cy="231441"/>
            </a:xfrm>
            <a:prstGeom prst="rect">
              <a:avLst/>
            </a:prstGeom>
          </p:spPr>
        </p:pic>
        <p:pic>
          <p:nvPicPr>
            <p:cNvPr id="661" name="Graphic 660" descr="Man">
              <a:extLst>
                <a:ext uri="{FF2B5EF4-FFF2-40B4-BE49-F238E27FC236}">
                  <a16:creationId xmlns:a16="http://schemas.microsoft.com/office/drawing/2014/main" id="{E6750B35-729B-4303-B7D0-2202CAF1B27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2192740"/>
              <a:ext cx="231441" cy="231441"/>
            </a:xfrm>
            <a:prstGeom prst="rect">
              <a:avLst/>
            </a:prstGeom>
          </p:spPr>
        </p:pic>
        <p:pic>
          <p:nvPicPr>
            <p:cNvPr id="662" name="Graphic 661" descr="Man">
              <a:extLst>
                <a:ext uri="{FF2B5EF4-FFF2-40B4-BE49-F238E27FC236}">
                  <a16:creationId xmlns:a16="http://schemas.microsoft.com/office/drawing/2014/main" id="{644501CC-717A-4085-A012-0DD900314E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2192740"/>
              <a:ext cx="231441" cy="231441"/>
            </a:xfrm>
            <a:prstGeom prst="rect">
              <a:avLst/>
            </a:prstGeom>
          </p:spPr>
        </p:pic>
        <p:pic>
          <p:nvPicPr>
            <p:cNvPr id="663" name="Graphic 662" descr="Man">
              <a:extLst>
                <a:ext uri="{FF2B5EF4-FFF2-40B4-BE49-F238E27FC236}">
                  <a16:creationId xmlns:a16="http://schemas.microsoft.com/office/drawing/2014/main" id="{3EE77E47-7514-4A1D-9028-CEEEC3A1F5D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2192740"/>
              <a:ext cx="231441" cy="231441"/>
            </a:xfrm>
            <a:prstGeom prst="rect">
              <a:avLst/>
            </a:prstGeom>
          </p:spPr>
        </p:pic>
        <p:pic>
          <p:nvPicPr>
            <p:cNvPr id="664" name="Graphic 663" descr="Man">
              <a:extLst>
                <a:ext uri="{FF2B5EF4-FFF2-40B4-BE49-F238E27FC236}">
                  <a16:creationId xmlns:a16="http://schemas.microsoft.com/office/drawing/2014/main" id="{1E4F6E11-FCF4-457A-8352-3A05A2BDB2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2192740"/>
              <a:ext cx="231441" cy="231441"/>
            </a:xfrm>
            <a:prstGeom prst="rect">
              <a:avLst/>
            </a:prstGeom>
          </p:spPr>
        </p:pic>
        <p:pic>
          <p:nvPicPr>
            <p:cNvPr id="665" name="Graphic 664" descr="Man">
              <a:extLst>
                <a:ext uri="{FF2B5EF4-FFF2-40B4-BE49-F238E27FC236}">
                  <a16:creationId xmlns:a16="http://schemas.microsoft.com/office/drawing/2014/main" id="{D1309581-A6E4-43D6-94CD-EF8EECADC48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2192740"/>
              <a:ext cx="231441" cy="231441"/>
            </a:xfrm>
            <a:prstGeom prst="rect">
              <a:avLst/>
            </a:prstGeom>
          </p:spPr>
        </p:pic>
        <p:pic>
          <p:nvPicPr>
            <p:cNvPr id="666" name="Graphic 665" descr="Man">
              <a:extLst>
                <a:ext uri="{FF2B5EF4-FFF2-40B4-BE49-F238E27FC236}">
                  <a16:creationId xmlns:a16="http://schemas.microsoft.com/office/drawing/2014/main" id="{1390284A-E87D-4725-BA5A-63C2B961FCF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2192740"/>
              <a:ext cx="231441" cy="231441"/>
            </a:xfrm>
            <a:prstGeom prst="rect">
              <a:avLst/>
            </a:prstGeom>
          </p:spPr>
        </p:pic>
        <p:pic>
          <p:nvPicPr>
            <p:cNvPr id="668" name="Graphic 667" descr="Man">
              <a:extLst>
                <a:ext uri="{FF2B5EF4-FFF2-40B4-BE49-F238E27FC236}">
                  <a16:creationId xmlns:a16="http://schemas.microsoft.com/office/drawing/2014/main" id="{0EDABF41-85FD-4CB0-8257-41721681BEF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2192740"/>
              <a:ext cx="231441" cy="231441"/>
            </a:xfrm>
            <a:prstGeom prst="rect">
              <a:avLst/>
            </a:prstGeom>
          </p:spPr>
        </p:pic>
        <p:pic>
          <p:nvPicPr>
            <p:cNvPr id="669" name="Graphic 668" descr="Man">
              <a:extLst>
                <a:ext uri="{FF2B5EF4-FFF2-40B4-BE49-F238E27FC236}">
                  <a16:creationId xmlns:a16="http://schemas.microsoft.com/office/drawing/2014/main" id="{76876C7A-86A5-40E9-AF72-3440639018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2192740"/>
              <a:ext cx="231441" cy="231441"/>
            </a:xfrm>
            <a:prstGeom prst="rect">
              <a:avLst/>
            </a:prstGeom>
          </p:spPr>
        </p:pic>
        <p:pic>
          <p:nvPicPr>
            <p:cNvPr id="670" name="Graphic 669" descr="Man">
              <a:extLst>
                <a:ext uri="{FF2B5EF4-FFF2-40B4-BE49-F238E27FC236}">
                  <a16:creationId xmlns:a16="http://schemas.microsoft.com/office/drawing/2014/main" id="{308BABCC-E4DC-4CAD-BC6E-86BCD1F495F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2192740"/>
              <a:ext cx="231441" cy="231441"/>
            </a:xfrm>
            <a:prstGeom prst="rect">
              <a:avLst/>
            </a:prstGeom>
          </p:spPr>
        </p:pic>
        <p:pic>
          <p:nvPicPr>
            <p:cNvPr id="671" name="Graphic 670" descr="Man">
              <a:extLst>
                <a:ext uri="{FF2B5EF4-FFF2-40B4-BE49-F238E27FC236}">
                  <a16:creationId xmlns:a16="http://schemas.microsoft.com/office/drawing/2014/main" id="{B9DD7DA9-357F-4E43-8162-77DC7869E47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2377104"/>
              <a:ext cx="231441" cy="231441"/>
            </a:xfrm>
            <a:prstGeom prst="rect">
              <a:avLst/>
            </a:prstGeom>
          </p:spPr>
        </p:pic>
        <p:pic>
          <p:nvPicPr>
            <p:cNvPr id="672" name="Graphic 671" descr="Man">
              <a:extLst>
                <a:ext uri="{FF2B5EF4-FFF2-40B4-BE49-F238E27FC236}">
                  <a16:creationId xmlns:a16="http://schemas.microsoft.com/office/drawing/2014/main" id="{132C097F-B9BB-4142-8C32-C41CB152F8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2376297"/>
              <a:ext cx="231441" cy="231441"/>
            </a:xfrm>
            <a:prstGeom prst="rect">
              <a:avLst/>
            </a:prstGeom>
          </p:spPr>
        </p:pic>
        <p:pic>
          <p:nvPicPr>
            <p:cNvPr id="673" name="Graphic 672" descr="Man">
              <a:extLst>
                <a:ext uri="{FF2B5EF4-FFF2-40B4-BE49-F238E27FC236}">
                  <a16:creationId xmlns:a16="http://schemas.microsoft.com/office/drawing/2014/main" id="{7FFBB447-AFF1-41C7-A719-DB818B7A159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2376297"/>
              <a:ext cx="231441" cy="231441"/>
            </a:xfrm>
            <a:prstGeom prst="rect">
              <a:avLst/>
            </a:prstGeom>
          </p:spPr>
        </p:pic>
        <p:pic>
          <p:nvPicPr>
            <p:cNvPr id="674" name="Graphic 673" descr="Man">
              <a:extLst>
                <a:ext uri="{FF2B5EF4-FFF2-40B4-BE49-F238E27FC236}">
                  <a16:creationId xmlns:a16="http://schemas.microsoft.com/office/drawing/2014/main" id="{5790503A-86B5-4C02-BC32-6D454F64CF1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2376297"/>
              <a:ext cx="231441" cy="231441"/>
            </a:xfrm>
            <a:prstGeom prst="rect">
              <a:avLst/>
            </a:prstGeom>
          </p:spPr>
        </p:pic>
        <p:pic>
          <p:nvPicPr>
            <p:cNvPr id="675" name="Graphic 674" descr="Man">
              <a:extLst>
                <a:ext uri="{FF2B5EF4-FFF2-40B4-BE49-F238E27FC236}">
                  <a16:creationId xmlns:a16="http://schemas.microsoft.com/office/drawing/2014/main" id="{40E47D04-D7EB-4DE5-9518-67687A05635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2376297"/>
              <a:ext cx="231441" cy="231441"/>
            </a:xfrm>
            <a:prstGeom prst="rect">
              <a:avLst/>
            </a:prstGeom>
          </p:spPr>
        </p:pic>
        <p:pic>
          <p:nvPicPr>
            <p:cNvPr id="676" name="Graphic 675" descr="Man">
              <a:extLst>
                <a:ext uri="{FF2B5EF4-FFF2-40B4-BE49-F238E27FC236}">
                  <a16:creationId xmlns:a16="http://schemas.microsoft.com/office/drawing/2014/main" id="{17A46AD3-EAB1-4993-9D01-D20EB7D9F0B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2376297"/>
              <a:ext cx="231441" cy="231441"/>
            </a:xfrm>
            <a:prstGeom prst="rect">
              <a:avLst/>
            </a:prstGeom>
          </p:spPr>
        </p:pic>
        <p:pic>
          <p:nvPicPr>
            <p:cNvPr id="677" name="Graphic 676" descr="Man">
              <a:extLst>
                <a:ext uri="{FF2B5EF4-FFF2-40B4-BE49-F238E27FC236}">
                  <a16:creationId xmlns:a16="http://schemas.microsoft.com/office/drawing/2014/main" id="{BE3CB05F-B14B-4228-8E1F-5857459242B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2376297"/>
              <a:ext cx="231441" cy="231441"/>
            </a:xfrm>
            <a:prstGeom prst="rect">
              <a:avLst/>
            </a:prstGeom>
          </p:spPr>
        </p:pic>
        <p:pic>
          <p:nvPicPr>
            <p:cNvPr id="678" name="Graphic 677" descr="Man">
              <a:extLst>
                <a:ext uri="{FF2B5EF4-FFF2-40B4-BE49-F238E27FC236}">
                  <a16:creationId xmlns:a16="http://schemas.microsoft.com/office/drawing/2014/main" id="{848DAB5A-39F6-41D9-A9EB-97CEA229260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2376297"/>
              <a:ext cx="231441" cy="231441"/>
            </a:xfrm>
            <a:prstGeom prst="rect">
              <a:avLst/>
            </a:prstGeom>
          </p:spPr>
        </p:pic>
        <p:pic>
          <p:nvPicPr>
            <p:cNvPr id="679" name="Graphic 678" descr="Man">
              <a:extLst>
                <a:ext uri="{FF2B5EF4-FFF2-40B4-BE49-F238E27FC236}">
                  <a16:creationId xmlns:a16="http://schemas.microsoft.com/office/drawing/2014/main" id="{5EC8BA44-D894-460A-908E-8BA7A7F5754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2376297"/>
              <a:ext cx="231441" cy="231441"/>
            </a:xfrm>
            <a:prstGeom prst="rect">
              <a:avLst/>
            </a:prstGeom>
          </p:spPr>
        </p:pic>
        <p:pic>
          <p:nvPicPr>
            <p:cNvPr id="680" name="Graphic 679" descr="Man">
              <a:extLst>
                <a:ext uri="{FF2B5EF4-FFF2-40B4-BE49-F238E27FC236}">
                  <a16:creationId xmlns:a16="http://schemas.microsoft.com/office/drawing/2014/main" id="{C57E97AA-E8A7-4CD0-8779-F47B6F3B939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2376297"/>
              <a:ext cx="231441" cy="231441"/>
            </a:xfrm>
            <a:prstGeom prst="rect">
              <a:avLst/>
            </a:prstGeom>
          </p:spPr>
        </p:pic>
        <p:pic>
          <p:nvPicPr>
            <p:cNvPr id="682" name="Graphic 681" descr="Man">
              <a:extLst>
                <a:ext uri="{FF2B5EF4-FFF2-40B4-BE49-F238E27FC236}">
                  <a16:creationId xmlns:a16="http://schemas.microsoft.com/office/drawing/2014/main" id="{4316155E-B7B9-4BFD-B3C4-BFD1823F7D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2376297"/>
              <a:ext cx="231441" cy="231441"/>
            </a:xfrm>
            <a:prstGeom prst="rect">
              <a:avLst/>
            </a:prstGeom>
          </p:spPr>
        </p:pic>
        <p:pic>
          <p:nvPicPr>
            <p:cNvPr id="683" name="Graphic 682" descr="Man">
              <a:extLst>
                <a:ext uri="{FF2B5EF4-FFF2-40B4-BE49-F238E27FC236}">
                  <a16:creationId xmlns:a16="http://schemas.microsoft.com/office/drawing/2014/main" id="{12332BFB-2C19-4DAA-B58A-DD7D251F83F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2376297"/>
              <a:ext cx="231441" cy="231441"/>
            </a:xfrm>
            <a:prstGeom prst="rect">
              <a:avLst/>
            </a:prstGeom>
          </p:spPr>
        </p:pic>
        <p:pic>
          <p:nvPicPr>
            <p:cNvPr id="697" name="Graphic 696" descr="Man">
              <a:extLst>
                <a:ext uri="{FF2B5EF4-FFF2-40B4-BE49-F238E27FC236}">
                  <a16:creationId xmlns:a16="http://schemas.microsoft.com/office/drawing/2014/main" id="{02DD5E43-C7F1-4FFE-8F8A-0BEC00A3757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2192740"/>
              <a:ext cx="231441" cy="231441"/>
            </a:xfrm>
            <a:prstGeom prst="rect">
              <a:avLst/>
            </a:prstGeom>
          </p:spPr>
        </p:pic>
        <p:pic>
          <p:nvPicPr>
            <p:cNvPr id="698" name="Graphic 697" descr="Man">
              <a:extLst>
                <a:ext uri="{FF2B5EF4-FFF2-40B4-BE49-F238E27FC236}">
                  <a16:creationId xmlns:a16="http://schemas.microsoft.com/office/drawing/2014/main" id="{7E23B6EE-6885-4E48-89C0-1ABF1DACBB2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2192740"/>
              <a:ext cx="231441" cy="231441"/>
            </a:xfrm>
            <a:prstGeom prst="rect">
              <a:avLst/>
            </a:prstGeom>
          </p:spPr>
        </p:pic>
        <p:pic>
          <p:nvPicPr>
            <p:cNvPr id="699" name="Graphic 698" descr="Man">
              <a:extLst>
                <a:ext uri="{FF2B5EF4-FFF2-40B4-BE49-F238E27FC236}">
                  <a16:creationId xmlns:a16="http://schemas.microsoft.com/office/drawing/2014/main" id="{92474DAF-4CA1-4CF2-AD38-C70D1BDB514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2192740"/>
              <a:ext cx="231441" cy="231441"/>
            </a:xfrm>
            <a:prstGeom prst="rect">
              <a:avLst/>
            </a:prstGeom>
          </p:spPr>
        </p:pic>
        <p:pic>
          <p:nvPicPr>
            <p:cNvPr id="700" name="Graphic 699" descr="Man">
              <a:extLst>
                <a:ext uri="{FF2B5EF4-FFF2-40B4-BE49-F238E27FC236}">
                  <a16:creationId xmlns:a16="http://schemas.microsoft.com/office/drawing/2014/main" id="{BC509A76-431A-4B7B-A3E9-134174B01D5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2192740"/>
              <a:ext cx="231441" cy="231441"/>
            </a:xfrm>
            <a:prstGeom prst="rect">
              <a:avLst/>
            </a:prstGeom>
          </p:spPr>
        </p:pic>
        <p:pic>
          <p:nvPicPr>
            <p:cNvPr id="701" name="Graphic 700" descr="Man">
              <a:extLst>
                <a:ext uri="{FF2B5EF4-FFF2-40B4-BE49-F238E27FC236}">
                  <a16:creationId xmlns:a16="http://schemas.microsoft.com/office/drawing/2014/main" id="{04DDEA08-E449-4105-BA9F-89725FA740B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2192740"/>
              <a:ext cx="231441" cy="231441"/>
            </a:xfrm>
            <a:prstGeom prst="rect">
              <a:avLst/>
            </a:prstGeom>
          </p:spPr>
        </p:pic>
        <p:pic>
          <p:nvPicPr>
            <p:cNvPr id="702" name="Graphic 701" descr="Man">
              <a:extLst>
                <a:ext uri="{FF2B5EF4-FFF2-40B4-BE49-F238E27FC236}">
                  <a16:creationId xmlns:a16="http://schemas.microsoft.com/office/drawing/2014/main" id="{A4F8AF59-7EE9-4124-925E-58AEF2AA837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2376297"/>
              <a:ext cx="231441" cy="231441"/>
            </a:xfrm>
            <a:prstGeom prst="rect">
              <a:avLst/>
            </a:prstGeom>
          </p:spPr>
        </p:pic>
        <p:pic>
          <p:nvPicPr>
            <p:cNvPr id="703" name="Graphic 702" descr="Man">
              <a:extLst>
                <a:ext uri="{FF2B5EF4-FFF2-40B4-BE49-F238E27FC236}">
                  <a16:creationId xmlns:a16="http://schemas.microsoft.com/office/drawing/2014/main" id="{2A18D28D-2570-430C-A2D6-B1E5E1FBF6D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2376297"/>
              <a:ext cx="231441" cy="231441"/>
            </a:xfrm>
            <a:prstGeom prst="rect">
              <a:avLst/>
            </a:prstGeom>
          </p:spPr>
        </p:pic>
        <p:pic>
          <p:nvPicPr>
            <p:cNvPr id="704" name="Graphic 703" descr="Man">
              <a:extLst>
                <a:ext uri="{FF2B5EF4-FFF2-40B4-BE49-F238E27FC236}">
                  <a16:creationId xmlns:a16="http://schemas.microsoft.com/office/drawing/2014/main" id="{FBAB5231-30E7-4107-A44D-6CE97D5C9D6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2376297"/>
              <a:ext cx="231441" cy="231441"/>
            </a:xfrm>
            <a:prstGeom prst="rect">
              <a:avLst/>
            </a:prstGeom>
          </p:spPr>
        </p:pic>
        <p:pic>
          <p:nvPicPr>
            <p:cNvPr id="705" name="Graphic 704" descr="Man">
              <a:extLst>
                <a:ext uri="{FF2B5EF4-FFF2-40B4-BE49-F238E27FC236}">
                  <a16:creationId xmlns:a16="http://schemas.microsoft.com/office/drawing/2014/main" id="{A708A639-65A5-44C8-B037-E8FEA31ED75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2376297"/>
              <a:ext cx="231441" cy="231441"/>
            </a:xfrm>
            <a:prstGeom prst="rect">
              <a:avLst/>
            </a:prstGeom>
          </p:spPr>
        </p:pic>
        <p:pic>
          <p:nvPicPr>
            <p:cNvPr id="706" name="Graphic 705" descr="Man">
              <a:extLst>
                <a:ext uri="{FF2B5EF4-FFF2-40B4-BE49-F238E27FC236}">
                  <a16:creationId xmlns:a16="http://schemas.microsoft.com/office/drawing/2014/main" id="{C7FD4C7A-3D5E-4F7E-9656-89D595DD5ED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2376297"/>
              <a:ext cx="231441" cy="231441"/>
            </a:xfrm>
            <a:prstGeom prst="rect">
              <a:avLst/>
            </a:prstGeom>
          </p:spPr>
        </p:pic>
        <p:pic>
          <p:nvPicPr>
            <p:cNvPr id="712" name="Graphic 711" descr="Man">
              <a:extLst>
                <a:ext uri="{FF2B5EF4-FFF2-40B4-BE49-F238E27FC236}">
                  <a16:creationId xmlns:a16="http://schemas.microsoft.com/office/drawing/2014/main" id="{F1E2D7CE-95B3-4367-9D8B-8131C2E02A5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1808776"/>
              <a:ext cx="231441" cy="231441"/>
            </a:xfrm>
            <a:prstGeom prst="rect">
              <a:avLst/>
            </a:prstGeom>
          </p:spPr>
        </p:pic>
        <p:pic>
          <p:nvPicPr>
            <p:cNvPr id="713" name="Graphic 712" descr="Man">
              <a:extLst>
                <a:ext uri="{FF2B5EF4-FFF2-40B4-BE49-F238E27FC236}">
                  <a16:creationId xmlns:a16="http://schemas.microsoft.com/office/drawing/2014/main" id="{C027733F-3D95-494E-A65B-65D432AB1C6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1808776"/>
              <a:ext cx="231441" cy="231441"/>
            </a:xfrm>
            <a:prstGeom prst="rect">
              <a:avLst/>
            </a:prstGeom>
          </p:spPr>
        </p:pic>
        <p:pic>
          <p:nvPicPr>
            <p:cNvPr id="714" name="Graphic 713" descr="Man">
              <a:extLst>
                <a:ext uri="{FF2B5EF4-FFF2-40B4-BE49-F238E27FC236}">
                  <a16:creationId xmlns:a16="http://schemas.microsoft.com/office/drawing/2014/main" id="{D32FF808-5328-456C-8B8B-73F19BABC7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1808776"/>
              <a:ext cx="231441" cy="231441"/>
            </a:xfrm>
            <a:prstGeom prst="rect">
              <a:avLst/>
            </a:prstGeom>
          </p:spPr>
        </p:pic>
        <p:pic>
          <p:nvPicPr>
            <p:cNvPr id="715" name="Graphic 714" descr="Man">
              <a:extLst>
                <a:ext uri="{FF2B5EF4-FFF2-40B4-BE49-F238E27FC236}">
                  <a16:creationId xmlns:a16="http://schemas.microsoft.com/office/drawing/2014/main" id="{9F9C475F-CFF2-4A97-8570-411CD21EA41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1808776"/>
              <a:ext cx="231441" cy="231441"/>
            </a:xfrm>
            <a:prstGeom prst="rect">
              <a:avLst/>
            </a:prstGeom>
          </p:spPr>
        </p:pic>
        <p:pic>
          <p:nvPicPr>
            <p:cNvPr id="716" name="Graphic 715" descr="Man">
              <a:extLst>
                <a:ext uri="{FF2B5EF4-FFF2-40B4-BE49-F238E27FC236}">
                  <a16:creationId xmlns:a16="http://schemas.microsoft.com/office/drawing/2014/main" id="{4277184B-C6D1-42EC-9985-AEC222B5DA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1808776"/>
              <a:ext cx="231441" cy="231441"/>
            </a:xfrm>
            <a:prstGeom prst="rect">
              <a:avLst/>
            </a:prstGeom>
          </p:spPr>
        </p:pic>
        <p:pic>
          <p:nvPicPr>
            <p:cNvPr id="717" name="Graphic 716" descr="Man">
              <a:extLst>
                <a:ext uri="{FF2B5EF4-FFF2-40B4-BE49-F238E27FC236}">
                  <a16:creationId xmlns:a16="http://schemas.microsoft.com/office/drawing/2014/main" id="{AC49E7A2-EAC7-4D59-8460-05BEDDDD2A6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1808776"/>
              <a:ext cx="231441" cy="231441"/>
            </a:xfrm>
            <a:prstGeom prst="rect">
              <a:avLst/>
            </a:prstGeom>
          </p:spPr>
        </p:pic>
        <p:pic>
          <p:nvPicPr>
            <p:cNvPr id="718" name="Graphic 717" descr="Man">
              <a:extLst>
                <a:ext uri="{FF2B5EF4-FFF2-40B4-BE49-F238E27FC236}">
                  <a16:creationId xmlns:a16="http://schemas.microsoft.com/office/drawing/2014/main" id="{5258A178-AE2B-4697-8887-E7868AEA68E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1808776"/>
              <a:ext cx="231441" cy="231441"/>
            </a:xfrm>
            <a:prstGeom prst="rect">
              <a:avLst/>
            </a:prstGeom>
          </p:spPr>
        </p:pic>
        <p:pic>
          <p:nvPicPr>
            <p:cNvPr id="719" name="Graphic 718" descr="Man">
              <a:extLst>
                <a:ext uri="{FF2B5EF4-FFF2-40B4-BE49-F238E27FC236}">
                  <a16:creationId xmlns:a16="http://schemas.microsoft.com/office/drawing/2014/main" id="{927976CF-8CAA-4CC0-BE41-6250C247A32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1808776"/>
              <a:ext cx="231441" cy="231441"/>
            </a:xfrm>
            <a:prstGeom prst="rect">
              <a:avLst/>
            </a:prstGeom>
          </p:spPr>
        </p:pic>
        <p:pic>
          <p:nvPicPr>
            <p:cNvPr id="720" name="Graphic 719" descr="Man">
              <a:extLst>
                <a:ext uri="{FF2B5EF4-FFF2-40B4-BE49-F238E27FC236}">
                  <a16:creationId xmlns:a16="http://schemas.microsoft.com/office/drawing/2014/main" id="{C255C6B3-6990-4561-B8C6-C90CC477113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1808776"/>
              <a:ext cx="231441" cy="231441"/>
            </a:xfrm>
            <a:prstGeom prst="rect">
              <a:avLst/>
            </a:prstGeom>
          </p:spPr>
        </p:pic>
        <p:pic>
          <p:nvPicPr>
            <p:cNvPr id="722" name="Graphic 721" descr="Man">
              <a:extLst>
                <a:ext uri="{FF2B5EF4-FFF2-40B4-BE49-F238E27FC236}">
                  <a16:creationId xmlns:a16="http://schemas.microsoft.com/office/drawing/2014/main" id="{E1814801-EA1D-4C2D-A230-212A1D90B54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1808776"/>
              <a:ext cx="231441" cy="231441"/>
            </a:xfrm>
            <a:prstGeom prst="rect">
              <a:avLst/>
            </a:prstGeom>
          </p:spPr>
        </p:pic>
        <p:pic>
          <p:nvPicPr>
            <p:cNvPr id="723" name="Graphic 722" descr="Man">
              <a:extLst>
                <a:ext uri="{FF2B5EF4-FFF2-40B4-BE49-F238E27FC236}">
                  <a16:creationId xmlns:a16="http://schemas.microsoft.com/office/drawing/2014/main" id="{882672D9-79F5-4A05-988A-4AB96C98576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1808776"/>
              <a:ext cx="231441" cy="231441"/>
            </a:xfrm>
            <a:prstGeom prst="rect">
              <a:avLst/>
            </a:prstGeom>
          </p:spPr>
        </p:pic>
        <p:pic>
          <p:nvPicPr>
            <p:cNvPr id="724" name="Graphic 723" descr="Man">
              <a:extLst>
                <a:ext uri="{FF2B5EF4-FFF2-40B4-BE49-F238E27FC236}">
                  <a16:creationId xmlns:a16="http://schemas.microsoft.com/office/drawing/2014/main" id="{844067F7-5CA9-4536-B423-F16751620AE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1808776"/>
              <a:ext cx="231441" cy="231441"/>
            </a:xfrm>
            <a:prstGeom prst="rect">
              <a:avLst/>
            </a:prstGeom>
          </p:spPr>
        </p:pic>
        <p:pic>
          <p:nvPicPr>
            <p:cNvPr id="725" name="Graphic 724" descr="Man">
              <a:extLst>
                <a:ext uri="{FF2B5EF4-FFF2-40B4-BE49-F238E27FC236}">
                  <a16:creationId xmlns:a16="http://schemas.microsoft.com/office/drawing/2014/main" id="{2BD784DE-A7B8-4C08-8233-C3DADA063F5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1993140"/>
              <a:ext cx="231441" cy="231441"/>
            </a:xfrm>
            <a:prstGeom prst="rect">
              <a:avLst/>
            </a:prstGeom>
          </p:spPr>
        </p:pic>
        <p:pic>
          <p:nvPicPr>
            <p:cNvPr id="726" name="Graphic 725" descr="Man">
              <a:extLst>
                <a:ext uri="{FF2B5EF4-FFF2-40B4-BE49-F238E27FC236}">
                  <a16:creationId xmlns:a16="http://schemas.microsoft.com/office/drawing/2014/main" id="{18EC256F-DA47-435A-ABB2-A29B65D90E2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1992333"/>
              <a:ext cx="231441" cy="231441"/>
            </a:xfrm>
            <a:prstGeom prst="rect">
              <a:avLst/>
            </a:prstGeom>
          </p:spPr>
        </p:pic>
        <p:pic>
          <p:nvPicPr>
            <p:cNvPr id="727" name="Graphic 726" descr="Man">
              <a:extLst>
                <a:ext uri="{FF2B5EF4-FFF2-40B4-BE49-F238E27FC236}">
                  <a16:creationId xmlns:a16="http://schemas.microsoft.com/office/drawing/2014/main" id="{6E95B85F-1964-4241-A81E-F69639FCB8A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1992333"/>
              <a:ext cx="231441" cy="231441"/>
            </a:xfrm>
            <a:prstGeom prst="rect">
              <a:avLst/>
            </a:prstGeom>
          </p:spPr>
        </p:pic>
        <p:pic>
          <p:nvPicPr>
            <p:cNvPr id="728" name="Graphic 727" descr="Man">
              <a:extLst>
                <a:ext uri="{FF2B5EF4-FFF2-40B4-BE49-F238E27FC236}">
                  <a16:creationId xmlns:a16="http://schemas.microsoft.com/office/drawing/2014/main" id="{52EC0147-CD47-413C-8E49-B72EACEB4C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1992333"/>
              <a:ext cx="231441" cy="231441"/>
            </a:xfrm>
            <a:prstGeom prst="rect">
              <a:avLst/>
            </a:prstGeom>
          </p:spPr>
        </p:pic>
        <p:pic>
          <p:nvPicPr>
            <p:cNvPr id="729" name="Graphic 728" descr="Man">
              <a:extLst>
                <a:ext uri="{FF2B5EF4-FFF2-40B4-BE49-F238E27FC236}">
                  <a16:creationId xmlns:a16="http://schemas.microsoft.com/office/drawing/2014/main" id="{77E516A4-4829-4066-BE14-85E299483AA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1992333"/>
              <a:ext cx="231441" cy="231441"/>
            </a:xfrm>
            <a:prstGeom prst="rect">
              <a:avLst/>
            </a:prstGeom>
          </p:spPr>
        </p:pic>
        <p:pic>
          <p:nvPicPr>
            <p:cNvPr id="730" name="Graphic 729" descr="Man">
              <a:extLst>
                <a:ext uri="{FF2B5EF4-FFF2-40B4-BE49-F238E27FC236}">
                  <a16:creationId xmlns:a16="http://schemas.microsoft.com/office/drawing/2014/main" id="{A9FFDDD0-FFC8-4252-83A2-82663196118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1992333"/>
              <a:ext cx="231441" cy="231441"/>
            </a:xfrm>
            <a:prstGeom prst="rect">
              <a:avLst/>
            </a:prstGeom>
          </p:spPr>
        </p:pic>
        <p:pic>
          <p:nvPicPr>
            <p:cNvPr id="731" name="Graphic 730" descr="Man">
              <a:extLst>
                <a:ext uri="{FF2B5EF4-FFF2-40B4-BE49-F238E27FC236}">
                  <a16:creationId xmlns:a16="http://schemas.microsoft.com/office/drawing/2014/main" id="{01C9227D-B4B1-4322-89FA-9D9102299B0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1992333"/>
              <a:ext cx="231441" cy="231441"/>
            </a:xfrm>
            <a:prstGeom prst="rect">
              <a:avLst/>
            </a:prstGeom>
          </p:spPr>
        </p:pic>
        <p:pic>
          <p:nvPicPr>
            <p:cNvPr id="732" name="Graphic 731" descr="Man">
              <a:extLst>
                <a:ext uri="{FF2B5EF4-FFF2-40B4-BE49-F238E27FC236}">
                  <a16:creationId xmlns:a16="http://schemas.microsoft.com/office/drawing/2014/main" id="{4171C3D4-5969-48BC-9407-C0C0D665CF7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1992333"/>
              <a:ext cx="231441" cy="231441"/>
            </a:xfrm>
            <a:prstGeom prst="rect">
              <a:avLst/>
            </a:prstGeom>
          </p:spPr>
        </p:pic>
        <p:pic>
          <p:nvPicPr>
            <p:cNvPr id="733" name="Graphic 732" descr="Man">
              <a:extLst>
                <a:ext uri="{FF2B5EF4-FFF2-40B4-BE49-F238E27FC236}">
                  <a16:creationId xmlns:a16="http://schemas.microsoft.com/office/drawing/2014/main" id="{9C8E9698-F094-432F-A872-698CBB7D643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1992333"/>
              <a:ext cx="231441" cy="231441"/>
            </a:xfrm>
            <a:prstGeom prst="rect">
              <a:avLst/>
            </a:prstGeom>
          </p:spPr>
        </p:pic>
        <p:pic>
          <p:nvPicPr>
            <p:cNvPr id="734" name="Graphic 733" descr="Man">
              <a:extLst>
                <a:ext uri="{FF2B5EF4-FFF2-40B4-BE49-F238E27FC236}">
                  <a16:creationId xmlns:a16="http://schemas.microsoft.com/office/drawing/2014/main" id="{B7364DD8-CBF5-4650-B9A2-5FD0FBFB188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1992333"/>
              <a:ext cx="231441" cy="231441"/>
            </a:xfrm>
            <a:prstGeom prst="rect">
              <a:avLst/>
            </a:prstGeom>
          </p:spPr>
        </p:pic>
        <p:pic>
          <p:nvPicPr>
            <p:cNvPr id="736" name="Graphic 735" descr="Man">
              <a:extLst>
                <a:ext uri="{FF2B5EF4-FFF2-40B4-BE49-F238E27FC236}">
                  <a16:creationId xmlns:a16="http://schemas.microsoft.com/office/drawing/2014/main" id="{5A375669-F911-43DE-986B-57AE536304D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1992333"/>
              <a:ext cx="231441" cy="231441"/>
            </a:xfrm>
            <a:prstGeom prst="rect">
              <a:avLst/>
            </a:prstGeom>
          </p:spPr>
        </p:pic>
        <p:pic>
          <p:nvPicPr>
            <p:cNvPr id="737" name="Graphic 736" descr="Man">
              <a:extLst>
                <a:ext uri="{FF2B5EF4-FFF2-40B4-BE49-F238E27FC236}">
                  <a16:creationId xmlns:a16="http://schemas.microsoft.com/office/drawing/2014/main" id="{C1FEDB74-A1BE-448B-A2A8-3F844E88D20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1992333"/>
              <a:ext cx="231441" cy="231441"/>
            </a:xfrm>
            <a:prstGeom prst="rect">
              <a:avLst/>
            </a:prstGeom>
          </p:spPr>
        </p:pic>
        <p:pic>
          <p:nvPicPr>
            <p:cNvPr id="738" name="Graphic 737" descr="Man">
              <a:extLst>
                <a:ext uri="{FF2B5EF4-FFF2-40B4-BE49-F238E27FC236}">
                  <a16:creationId xmlns:a16="http://schemas.microsoft.com/office/drawing/2014/main" id="{19B86BDD-084E-4363-B124-65DF8AF2D2C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1808776"/>
              <a:ext cx="231441" cy="231441"/>
            </a:xfrm>
            <a:prstGeom prst="rect">
              <a:avLst/>
            </a:prstGeom>
          </p:spPr>
        </p:pic>
        <p:pic>
          <p:nvPicPr>
            <p:cNvPr id="739" name="Graphic 738" descr="Man">
              <a:extLst>
                <a:ext uri="{FF2B5EF4-FFF2-40B4-BE49-F238E27FC236}">
                  <a16:creationId xmlns:a16="http://schemas.microsoft.com/office/drawing/2014/main" id="{D99D1F1E-9785-4EFA-9124-054B11D0514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1808776"/>
              <a:ext cx="231441" cy="231441"/>
            </a:xfrm>
            <a:prstGeom prst="rect">
              <a:avLst/>
            </a:prstGeom>
          </p:spPr>
        </p:pic>
        <p:pic>
          <p:nvPicPr>
            <p:cNvPr id="740" name="Graphic 739" descr="Man">
              <a:extLst>
                <a:ext uri="{FF2B5EF4-FFF2-40B4-BE49-F238E27FC236}">
                  <a16:creationId xmlns:a16="http://schemas.microsoft.com/office/drawing/2014/main" id="{3112106D-69D5-4971-958E-C003F9CA33B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1808776"/>
              <a:ext cx="231441" cy="231441"/>
            </a:xfrm>
            <a:prstGeom prst="rect">
              <a:avLst/>
            </a:prstGeom>
          </p:spPr>
        </p:pic>
        <p:pic>
          <p:nvPicPr>
            <p:cNvPr id="741" name="Graphic 740" descr="Man">
              <a:extLst>
                <a:ext uri="{FF2B5EF4-FFF2-40B4-BE49-F238E27FC236}">
                  <a16:creationId xmlns:a16="http://schemas.microsoft.com/office/drawing/2014/main" id="{91E3CAED-F668-4C5D-82E1-05FE0C93FC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1808776"/>
              <a:ext cx="231441" cy="231441"/>
            </a:xfrm>
            <a:prstGeom prst="rect">
              <a:avLst/>
            </a:prstGeom>
          </p:spPr>
        </p:pic>
        <p:pic>
          <p:nvPicPr>
            <p:cNvPr id="742" name="Graphic 741" descr="Man">
              <a:extLst>
                <a:ext uri="{FF2B5EF4-FFF2-40B4-BE49-F238E27FC236}">
                  <a16:creationId xmlns:a16="http://schemas.microsoft.com/office/drawing/2014/main" id="{077B9B1D-2EB1-48BF-B246-9BE579A5BC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1808776"/>
              <a:ext cx="231441" cy="231441"/>
            </a:xfrm>
            <a:prstGeom prst="rect">
              <a:avLst/>
            </a:prstGeom>
          </p:spPr>
        </p:pic>
        <p:pic>
          <p:nvPicPr>
            <p:cNvPr id="743" name="Graphic 742" descr="Man">
              <a:extLst>
                <a:ext uri="{FF2B5EF4-FFF2-40B4-BE49-F238E27FC236}">
                  <a16:creationId xmlns:a16="http://schemas.microsoft.com/office/drawing/2014/main" id="{AE51A32C-ECBA-4D81-BE32-4A2FB7C8BB4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1992333"/>
              <a:ext cx="231441" cy="231441"/>
            </a:xfrm>
            <a:prstGeom prst="rect">
              <a:avLst/>
            </a:prstGeom>
          </p:spPr>
        </p:pic>
        <p:pic>
          <p:nvPicPr>
            <p:cNvPr id="744" name="Graphic 743" descr="Man">
              <a:extLst>
                <a:ext uri="{FF2B5EF4-FFF2-40B4-BE49-F238E27FC236}">
                  <a16:creationId xmlns:a16="http://schemas.microsoft.com/office/drawing/2014/main" id="{202EEE55-812A-4AC6-82B1-C7812A8AA20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1992333"/>
              <a:ext cx="231441" cy="231441"/>
            </a:xfrm>
            <a:prstGeom prst="rect">
              <a:avLst/>
            </a:prstGeom>
          </p:spPr>
        </p:pic>
        <p:pic>
          <p:nvPicPr>
            <p:cNvPr id="745" name="Graphic 744" descr="Man">
              <a:extLst>
                <a:ext uri="{FF2B5EF4-FFF2-40B4-BE49-F238E27FC236}">
                  <a16:creationId xmlns:a16="http://schemas.microsoft.com/office/drawing/2014/main" id="{0E436764-27A5-42F3-8814-AE314913C4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1992333"/>
              <a:ext cx="231441" cy="231441"/>
            </a:xfrm>
            <a:prstGeom prst="rect">
              <a:avLst/>
            </a:prstGeom>
          </p:spPr>
        </p:pic>
        <p:pic>
          <p:nvPicPr>
            <p:cNvPr id="746" name="Graphic 745" descr="Man">
              <a:extLst>
                <a:ext uri="{FF2B5EF4-FFF2-40B4-BE49-F238E27FC236}">
                  <a16:creationId xmlns:a16="http://schemas.microsoft.com/office/drawing/2014/main" id="{BF3D8CE8-8466-4DD7-97B6-F628DB07199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1992333"/>
              <a:ext cx="231441" cy="231441"/>
            </a:xfrm>
            <a:prstGeom prst="rect">
              <a:avLst/>
            </a:prstGeom>
          </p:spPr>
        </p:pic>
        <p:pic>
          <p:nvPicPr>
            <p:cNvPr id="747" name="Graphic 746" descr="Man">
              <a:extLst>
                <a:ext uri="{FF2B5EF4-FFF2-40B4-BE49-F238E27FC236}">
                  <a16:creationId xmlns:a16="http://schemas.microsoft.com/office/drawing/2014/main" id="{9980912A-65B0-4FB9-A2C5-1395DA98CA4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1992333"/>
              <a:ext cx="231441" cy="231441"/>
            </a:xfrm>
            <a:prstGeom prst="rect">
              <a:avLst/>
            </a:prstGeom>
          </p:spPr>
        </p:pic>
        <p:pic>
          <p:nvPicPr>
            <p:cNvPr id="748" name="Graphic 747" descr="Man">
              <a:extLst>
                <a:ext uri="{FF2B5EF4-FFF2-40B4-BE49-F238E27FC236}">
                  <a16:creationId xmlns:a16="http://schemas.microsoft.com/office/drawing/2014/main" id="{EA0E1953-E470-442A-AE69-FFBBADC8A0F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1424812"/>
              <a:ext cx="231441" cy="231441"/>
            </a:xfrm>
            <a:prstGeom prst="rect">
              <a:avLst/>
            </a:prstGeom>
          </p:spPr>
        </p:pic>
        <p:pic>
          <p:nvPicPr>
            <p:cNvPr id="749" name="Graphic 748" descr="Man">
              <a:extLst>
                <a:ext uri="{FF2B5EF4-FFF2-40B4-BE49-F238E27FC236}">
                  <a16:creationId xmlns:a16="http://schemas.microsoft.com/office/drawing/2014/main" id="{FBB0345A-29B5-46C8-8E8D-A52F3362E8F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1424812"/>
              <a:ext cx="231441" cy="231441"/>
            </a:xfrm>
            <a:prstGeom prst="rect">
              <a:avLst/>
            </a:prstGeom>
          </p:spPr>
        </p:pic>
        <p:pic>
          <p:nvPicPr>
            <p:cNvPr id="750" name="Graphic 749" descr="Man">
              <a:extLst>
                <a:ext uri="{FF2B5EF4-FFF2-40B4-BE49-F238E27FC236}">
                  <a16:creationId xmlns:a16="http://schemas.microsoft.com/office/drawing/2014/main" id="{77BD3031-B74B-4D25-8CF3-EDCF5BAF42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1424812"/>
              <a:ext cx="231441" cy="231441"/>
            </a:xfrm>
            <a:prstGeom prst="rect">
              <a:avLst/>
            </a:prstGeom>
          </p:spPr>
        </p:pic>
        <p:pic>
          <p:nvPicPr>
            <p:cNvPr id="751" name="Graphic 750" descr="Man">
              <a:extLst>
                <a:ext uri="{FF2B5EF4-FFF2-40B4-BE49-F238E27FC236}">
                  <a16:creationId xmlns:a16="http://schemas.microsoft.com/office/drawing/2014/main" id="{80C45954-ED69-4D2C-8ED5-D7EB56DD8B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1424812"/>
              <a:ext cx="231441" cy="231441"/>
            </a:xfrm>
            <a:prstGeom prst="rect">
              <a:avLst/>
            </a:prstGeom>
          </p:spPr>
        </p:pic>
        <p:pic>
          <p:nvPicPr>
            <p:cNvPr id="752" name="Graphic 751" descr="Man">
              <a:extLst>
                <a:ext uri="{FF2B5EF4-FFF2-40B4-BE49-F238E27FC236}">
                  <a16:creationId xmlns:a16="http://schemas.microsoft.com/office/drawing/2014/main" id="{8881CEA4-83E1-424D-885F-8C3030ED085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1424812"/>
              <a:ext cx="231441" cy="231441"/>
            </a:xfrm>
            <a:prstGeom prst="rect">
              <a:avLst/>
            </a:prstGeom>
          </p:spPr>
        </p:pic>
        <p:pic>
          <p:nvPicPr>
            <p:cNvPr id="753" name="Graphic 752" descr="Man">
              <a:extLst>
                <a:ext uri="{FF2B5EF4-FFF2-40B4-BE49-F238E27FC236}">
                  <a16:creationId xmlns:a16="http://schemas.microsoft.com/office/drawing/2014/main" id="{E8633758-3E47-404E-8741-A4678A8C8B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1424812"/>
              <a:ext cx="231441" cy="231441"/>
            </a:xfrm>
            <a:prstGeom prst="rect">
              <a:avLst/>
            </a:prstGeom>
          </p:spPr>
        </p:pic>
        <p:pic>
          <p:nvPicPr>
            <p:cNvPr id="754" name="Graphic 753" descr="Man">
              <a:extLst>
                <a:ext uri="{FF2B5EF4-FFF2-40B4-BE49-F238E27FC236}">
                  <a16:creationId xmlns:a16="http://schemas.microsoft.com/office/drawing/2014/main" id="{5561AA29-472F-4146-9C9E-6389B7129E5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1424812"/>
              <a:ext cx="231441" cy="231441"/>
            </a:xfrm>
            <a:prstGeom prst="rect">
              <a:avLst/>
            </a:prstGeom>
          </p:spPr>
        </p:pic>
        <p:pic>
          <p:nvPicPr>
            <p:cNvPr id="755" name="Graphic 754" descr="Man">
              <a:extLst>
                <a:ext uri="{FF2B5EF4-FFF2-40B4-BE49-F238E27FC236}">
                  <a16:creationId xmlns:a16="http://schemas.microsoft.com/office/drawing/2014/main" id="{67F94E71-FECF-4A01-AF0F-E827306C675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1424812"/>
              <a:ext cx="231441" cy="231441"/>
            </a:xfrm>
            <a:prstGeom prst="rect">
              <a:avLst/>
            </a:prstGeom>
          </p:spPr>
        </p:pic>
        <p:pic>
          <p:nvPicPr>
            <p:cNvPr id="756" name="Graphic 755" descr="Man">
              <a:extLst>
                <a:ext uri="{FF2B5EF4-FFF2-40B4-BE49-F238E27FC236}">
                  <a16:creationId xmlns:a16="http://schemas.microsoft.com/office/drawing/2014/main" id="{463B7729-8ACB-43F7-AEC5-CD7FE275C8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1424812"/>
              <a:ext cx="231441" cy="231441"/>
            </a:xfrm>
            <a:prstGeom prst="rect">
              <a:avLst/>
            </a:prstGeom>
          </p:spPr>
        </p:pic>
        <p:pic>
          <p:nvPicPr>
            <p:cNvPr id="758" name="Graphic 757" descr="Man">
              <a:extLst>
                <a:ext uri="{FF2B5EF4-FFF2-40B4-BE49-F238E27FC236}">
                  <a16:creationId xmlns:a16="http://schemas.microsoft.com/office/drawing/2014/main" id="{99B4CEA5-1A44-4B0F-A237-7E8BACD41A0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1424812"/>
              <a:ext cx="231441" cy="231441"/>
            </a:xfrm>
            <a:prstGeom prst="rect">
              <a:avLst/>
            </a:prstGeom>
          </p:spPr>
        </p:pic>
        <p:pic>
          <p:nvPicPr>
            <p:cNvPr id="759" name="Graphic 758" descr="Man">
              <a:extLst>
                <a:ext uri="{FF2B5EF4-FFF2-40B4-BE49-F238E27FC236}">
                  <a16:creationId xmlns:a16="http://schemas.microsoft.com/office/drawing/2014/main" id="{18E4ABBD-88A5-4964-841B-7DD12C10CBD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1424812"/>
              <a:ext cx="231441" cy="231441"/>
            </a:xfrm>
            <a:prstGeom prst="rect">
              <a:avLst/>
            </a:prstGeom>
          </p:spPr>
        </p:pic>
        <p:pic>
          <p:nvPicPr>
            <p:cNvPr id="760" name="Graphic 759" descr="Man">
              <a:extLst>
                <a:ext uri="{FF2B5EF4-FFF2-40B4-BE49-F238E27FC236}">
                  <a16:creationId xmlns:a16="http://schemas.microsoft.com/office/drawing/2014/main" id="{E3FAC636-0240-4275-9A06-E83E8D3D334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1424812"/>
              <a:ext cx="231441" cy="231441"/>
            </a:xfrm>
            <a:prstGeom prst="rect">
              <a:avLst/>
            </a:prstGeom>
          </p:spPr>
        </p:pic>
        <p:pic>
          <p:nvPicPr>
            <p:cNvPr id="761" name="Graphic 760" descr="Man">
              <a:extLst>
                <a:ext uri="{FF2B5EF4-FFF2-40B4-BE49-F238E27FC236}">
                  <a16:creationId xmlns:a16="http://schemas.microsoft.com/office/drawing/2014/main" id="{E0A5E6A0-9B01-4B40-9596-585D6281BA4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1609176"/>
              <a:ext cx="231441" cy="231441"/>
            </a:xfrm>
            <a:prstGeom prst="rect">
              <a:avLst/>
            </a:prstGeom>
          </p:spPr>
        </p:pic>
        <p:pic>
          <p:nvPicPr>
            <p:cNvPr id="762" name="Graphic 761" descr="Man">
              <a:extLst>
                <a:ext uri="{FF2B5EF4-FFF2-40B4-BE49-F238E27FC236}">
                  <a16:creationId xmlns:a16="http://schemas.microsoft.com/office/drawing/2014/main" id="{358DD14B-3406-468F-982C-7B97CFE6F5E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1608369"/>
              <a:ext cx="231441" cy="231441"/>
            </a:xfrm>
            <a:prstGeom prst="rect">
              <a:avLst/>
            </a:prstGeom>
          </p:spPr>
        </p:pic>
        <p:pic>
          <p:nvPicPr>
            <p:cNvPr id="763" name="Graphic 762" descr="Man">
              <a:extLst>
                <a:ext uri="{FF2B5EF4-FFF2-40B4-BE49-F238E27FC236}">
                  <a16:creationId xmlns:a16="http://schemas.microsoft.com/office/drawing/2014/main" id="{F48B8EC0-4896-4D85-ADF8-FBE8C842F11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1608369"/>
              <a:ext cx="231441" cy="231441"/>
            </a:xfrm>
            <a:prstGeom prst="rect">
              <a:avLst/>
            </a:prstGeom>
          </p:spPr>
        </p:pic>
        <p:pic>
          <p:nvPicPr>
            <p:cNvPr id="764" name="Graphic 763" descr="Man">
              <a:extLst>
                <a:ext uri="{FF2B5EF4-FFF2-40B4-BE49-F238E27FC236}">
                  <a16:creationId xmlns:a16="http://schemas.microsoft.com/office/drawing/2014/main" id="{A9A8C187-8640-4350-BBDC-7E62118AEA6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1608369"/>
              <a:ext cx="231441" cy="231441"/>
            </a:xfrm>
            <a:prstGeom prst="rect">
              <a:avLst/>
            </a:prstGeom>
          </p:spPr>
        </p:pic>
        <p:pic>
          <p:nvPicPr>
            <p:cNvPr id="765" name="Graphic 764" descr="Man">
              <a:extLst>
                <a:ext uri="{FF2B5EF4-FFF2-40B4-BE49-F238E27FC236}">
                  <a16:creationId xmlns:a16="http://schemas.microsoft.com/office/drawing/2014/main" id="{1438C9B1-7E38-4416-9EAF-D2238E3B4E0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1608369"/>
              <a:ext cx="231441" cy="231441"/>
            </a:xfrm>
            <a:prstGeom prst="rect">
              <a:avLst/>
            </a:prstGeom>
          </p:spPr>
        </p:pic>
        <p:pic>
          <p:nvPicPr>
            <p:cNvPr id="766" name="Graphic 765" descr="Man">
              <a:extLst>
                <a:ext uri="{FF2B5EF4-FFF2-40B4-BE49-F238E27FC236}">
                  <a16:creationId xmlns:a16="http://schemas.microsoft.com/office/drawing/2014/main" id="{FCEF6C4E-DF6A-4F3C-8C21-F42CAACF0B3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1608369"/>
              <a:ext cx="231441" cy="231441"/>
            </a:xfrm>
            <a:prstGeom prst="rect">
              <a:avLst/>
            </a:prstGeom>
          </p:spPr>
        </p:pic>
        <p:pic>
          <p:nvPicPr>
            <p:cNvPr id="767" name="Graphic 766" descr="Man">
              <a:extLst>
                <a:ext uri="{FF2B5EF4-FFF2-40B4-BE49-F238E27FC236}">
                  <a16:creationId xmlns:a16="http://schemas.microsoft.com/office/drawing/2014/main" id="{8E308607-DE91-401B-8F31-88EE65FA9CB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1608369"/>
              <a:ext cx="231441" cy="231441"/>
            </a:xfrm>
            <a:prstGeom prst="rect">
              <a:avLst/>
            </a:prstGeom>
          </p:spPr>
        </p:pic>
        <p:pic>
          <p:nvPicPr>
            <p:cNvPr id="768" name="Graphic 767" descr="Man">
              <a:extLst>
                <a:ext uri="{FF2B5EF4-FFF2-40B4-BE49-F238E27FC236}">
                  <a16:creationId xmlns:a16="http://schemas.microsoft.com/office/drawing/2014/main" id="{E8F9B2B4-DBCC-4C4A-81C9-3E202D2B916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1608369"/>
              <a:ext cx="231441" cy="231441"/>
            </a:xfrm>
            <a:prstGeom prst="rect">
              <a:avLst/>
            </a:prstGeom>
          </p:spPr>
        </p:pic>
        <p:pic>
          <p:nvPicPr>
            <p:cNvPr id="769" name="Graphic 768" descr="Man">
              <a:extLst>
                <a:ext uri="{FF2B5EF4-FFF2-40B4-BE49-F238E27FC236}">
                  <a16:creationId xmlns:a16="http://schemas.microsoft.com/office/drawing/2014/main" id="{97D7DACB-8570-40D8-97C9-C1682A04635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1608369"/>
              <a:ext cx="231441" cy="231441"/>
            </a:xfrm>
            <a:prstGeom prst="rect">
              <a:avLst/>
            </a:prstGeom>
          </p:spPr>
        </p:pic>
        <p:pic>
          <p:nvPicPr>
            <p:cNvPr id="770" name="Graphic 769" descr="Man">
              <a:extLst>
                <a:ext uri="{FF2B5EF4-FFF2-40B4-BE49-F238E27FC236}">
                  <a16:creationId xmlns:a16="http://schemas.microsoft.com/office/drawing/2014/main" id="{B113AD48-19FD-4A3C-BA0A-7D89E3F7BB3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1608369"/>
              <a:ext cx="231441" cy="231441"/>
            </a:xfrm>
            <a:prstGeom prst="rect">
              <a:avLst/>
            </a:prstGeom>
          </p:spPr>
        </p:pic>
        <p:pic>
          <p:nvPicPr>
            <p:cNvPr id="772" name="Graphic 771" descr="Man">
              <a:extLst>
                <a:ext uri="{FF2B5EF4-FFF2-40B4-BE49-F238E27FC236}">
                  <a16:creationId xmlns:a16="http://schemas.microsoft.com/office/drawing/2014/main" id="{CD84AD1F-B8F8-467C-9E9E-09406ADFA42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1608369"/>
              <a:ext cx="231441" cy="231441"/>
            </a:xfrm>
            <a:prstGeom prst="rect">
              <a:avLst/>
            </a:prstGeom>
          </p:spPr>
        </p:pic>
        <p:pic>
          <p:nvPicPr>
            <p:cNvPr id="773" name="Graphic 772" descr="Man">
              <a:extLst>
                <a:ext uri="{FF2B5EF4-FFF2-40B4-BE49-F238E27FC236}">
                  <a16:creationId xmlns:a16="http://schemas.microsoft.com/office/drawing/2014/main" id="{90437655-E7D6-48D3-A0D0-9D849296DDF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1608369"/>
              <a:ext cx="231441" cy="231441"/>
            </a:xfrm>
            <a:prstGeom prst="rect">
              <a:avLst/>
            </a:prstGeom>
          </p:spPr>
        </p:pic>
        <p:pic>
          <p:nvPicPr>
            <p:cNvPr id="774" name="Graphic 773" descr="Man">
              <a:extLst>
                <a:ext uri="{FF2B5EF4-FFF2-40B4-BE49-F238E27FC236}">
                  <a16:creationId xmlns:a16="http://schemas.microsoft.com/office/drawing/2014/main" id="{EF63247E-C86C-4A7A-AC44-0B07B2F289E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1424812"/>
              <a:ext cx="231441" cy="231441"/>
            </a:xfrm>
            <a:prstGeom prst="rect">
              <a:avLst/>
            </a:prstGeom>
          </p:spPr>
        </p:pic>
        <p:pic>
          <p:nvPicPr>
            <p:cNvPr id="775" name="Graphic 774" descr="Man">
              <a:extLst>
                <a:ext uri="{FF2B5EF4-FFF2-40B4-BE49-F238E27FC236}">
                  <a16:creationId xmlns:a16="http://schemas.microsoft.com/office/drawing/2014/main" id="{264BAB70-CF9E-4FA2-9227-69F0494EA6F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1424812"/>
              <a:ext cx="231441" cy="231441"/>
            </a:xfrm>
            <a:prstGeom prst="rect">
              <a:avLst/>
            </a:prstGeom>
          </p:spPr>
        </p:pic>
        <p:pic>
          <p:nvPicPr>
            <p:cNvPr id="776" name="Graphic 775" descr="Man">
              <a:extLst>
                <a:ext uri="{FF2B5EF4-FFF2-40B4-BE49-F238E27FC236}">
                  <a16:creationId xmlns:a16="http://schemas.microsoft.com/office/drawing/2014/main" id="{9AD037B3-40E5-4E89-BDCA-02D7023C065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1424812"/>
              <a:ext cx="231441" cy="231441"/>
            </a:xfrm>
            <a:prstGeom prst="rect">
              <a:avLst/>
            </a:prstGeom>
          </p:spPr>
        </p:pic>
        <p:pic>
          <p:nvPicPr>
            <p:cNvPr id="777" name="Graphic 776" descr="Man">
              <a:extLst>
                <a:ext uri="{FF2B5EF4-FFF2-40B4-BE49-F238E27FC236}">
                  <a16:creationId xmlns:a16="http://schemas.microsoft.com/office/drawing/2014/main" id="{3BECD434-3AC7-4167-AAC7-48ACEB1599B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1424812"/>
              <a:ext cx="231441" cy="231441"/>
            </a:xfrm>
            <a:prstGeom prst="rect">
              <a:avLst/>
            </a:prstGeom>
          </p:spPr>
        </p:pic>
        <p:pic>
          <p:nvPicPr>
            <p:cNvPr id="778" name="Graphic 777" descr="Man">
              <a:extLst>
                <a:ext uri="{FF2B5EF4-FFF2-40B4-BE49-F238E27FC236}">
                  <a16:creationId xmlns:a16="http://schemas.microsoft.com/office/drawing/2014/main" id="{9A363100-1150-4390-84AA-06795CC4068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1424812"/>
              <a:ext cx="231441" cy="231441"/>
            </a:xfrm>
            <a:prstGeom prst="rect">
              <a:avLst/>
            </a:prstGeom>
          </p:spPr>
        </p:pic>
        <p:pic>
          <p:nvPicPr>
            <p:cNvPr id="779" name="Graphic 778" descr="Man">
              <a:extLst>
                <a:ext uri="{FF2B5EF4-FFF2-40B4-BE49-F238E27FC236}">
                  <a16:creationId xmlns:a16="http://schemas.microsoft.com/office/drawing/2014/main" id="{8217DD14-0142-4373-B7AC-95F82EF0301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1608369"/>
              <a:ext cx="231441" cy="231441"/>
            </a:xfrm>
            <a:prstGeom prst="rect">
              <a:avLst/>
            </a:prstGeom>
          </p:spPr>
        </p:pic>
        <p:pic>
          <p:nvPicPr>
            <p:cNvPr id="780" name="Graphic 779" descr="Man">
              <a:extLst>
                <a:ext uri="{FF2B5EF4-FFF2-40B4-BE49-F238E27FC236}">
                  <a16:creationId xmlns:a16="http://schemas.microsoft.com/office/drawing/2014/main" id="{1E199FB1-FE47-4663-A313-D6DF7F3597F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1608369"/>
              <a:ext cx="231441" cy="231441"/>
            </a:xfrm>
            <a:prstGeom prst="rect">
              <a:avLst/>
            </a:prstGeom>
          </p:spPr>
        </p:pic>
        <p:pic>
          <p:nvPicPr>
            <p:cNvPr id="781" name="Graphic 780" descr="Man">
              <a:extLst>
                <a:ext uri="{FF2B5EF4-FFF2-40B4-BE49-F238E27FC236}">
                  <a16:creationId xmlns:a16="http://schemas.microsoft.com/office/drawing/2014/main" id="{7795FB65-0A97-4B8C-99D0-AADBE62A9A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1608369"/>
              <a:ext cx="231441" cy="231441"/>
            </a:xfrm>
            <a:prstGeom prst="rect">
              <a:avLst/>
            </a:prstGeom>
          </p:spPr>
        </p:pic>
        <p:pic>
          <p:nvPicPr>
            <p:cNvPr id="782" name="Graphic 781" descr="Man">
              <a:extLst>
                <a:ext uri="{FF2B5EF4-FFF2-40B4-BE49-F238E27FC236}">
                  <a16:creationId xmlns:a16="http://schemas.microsoft.com/office/drawing/2014/main" id="{310219B0-997A-43E9-9F9A-4042DC1542D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1608369"/>
              <a:ext cx="231441" cy="231441"/>
            </a:xfrm>
            <a:prstGeom prst="rect">
              <a:avLst/>
            </a:prstGeom>
          </p:spPr>
        </p:pic>
        <p:pic>
          <p:nvPicPr>
            <p:cNvPr id="783" name="Graphic 782" descr="Man">
              <a:extLst>
                <a:ext uri="{FF2B5EF4-FFF2-40B4-BE49-F238E27FC236}">
                  <a16:creationId xmlns:a16="http://schemas.microsoft.com/office/drawing/2014/main" id="{EE8AE041-0C6E-4B56-8BCF-FF7D8956B7B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1608369"/>
              <a:ext cx="231441" cy="231441"/>
            </a:xfrm>
            <a:prstGeom prst="rect">
              <a:avLst/>
            </a:prstGeom>
          </p:spPr>
        </p:pic>
        <p:pic>
          <p:nvPicPr>
            <p:cNvPr id="784" name="Graphic 783" descr="Man">
              <a:extLst>
                <a:ext uri="{FF2B5EF4-FFF2-40B4-BE49-F238E27FC236}">
                  <a16:creationId xmlns:a16="http://schemas.microsoft.com/office/drawing/2014/main" id="{B7A69727-0A3B-4783-9E8C-3FBF66893AD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1040848"/>
              <a:ext cx="231441" cy="231441"/>
            </a:xfrm>
            <a:prstGeom prst="rect">
              <a:avLst/>
            </a:prstGeom>
          </p:spPr>
        </p:pic>
        <p:pic>
          <p:nvPicPr>
            <p:cNvPr id="785" name="Graphic 784" descr="Man">
              <a:extLst>
                <a:ext uri="{FF2B5EF4-FFF2-40B4-BE49-F238E27FC236}">
                  <a16:creationId xmlns:a16="http://schemas.microsoft.com/office/drawing/2014/main" id="{DE7CFB56-0DA3-48D0-99A0-EB7B94078A8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1040848"/>
              <a:ext cx="231441" cy="231441"/>
            </a:xfrm>
            <a:prstGeom prst="rect">
              <a:avLst/>
            </a:prstGeom>
          </p:spPr>
        </p:pic>
        <p:pic>
          <p:nvPicPr>
            <p:cNvPr id="786" name="Graphic 785" descr="Man">
              <a:extLst>
                <a:ext uri="{FF2B5EF4-FFF2-40B4-BE49-F238E27FC236}">
                  <a16:creationId xmlns:a16="http://schemas.microsoft.com/office/drawing/2014/main" id="{0DC51802-48B2-4095-9C46-4C21303A46A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1040848"/>
              <a:ext cx="231441" cy="231441"/>
            </a:xfrm>
            <a:prstGeom prst="rect">
              <a:avLst/>
            </a:prstGeom>
          </p:spPr>
        </p:pic>
        <p:pic>
          <p:nvPicPr>
            <p:cNvPr id="787" name="Graphic 786" descr="Man">
              <a:extLst>
                <a:ext uri="{FF2B5EF4-FFF2-40B4-BE49-F238E27FC236}">
                  <a16:creationId xmlns:a16="http://schemas.microsoft.com/office/drawing/2014/main" id="{4F47C399-0C8D-4620-B848-E09A8091510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1040848"/>
              <a:ext cx="231441" cy="231441"/>
            </a:xfrm>
            <a:prstGeom prst="rect">
              <a:avLst/>
            </a:prstGeom>
          </p:spPr>
        </p:pic>
        <p:pic>
          <p:nvPicPr>
            <p:cNvPr id="788" name="Graphic 787" descr="Man">
              <a:extLst>
                <a:ext uri="{FF2B5EF4-FFF2-40B4-BE49-F238E27FC236}">
                  <a16:creationId xmlns:a16="http://schemas.microsoft.com/office/drawing/2014/main" id="{3F2409A0-FB31-4359-8E5C-3F03475FEE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1040848"/>
              <a:ext cx="231441" cy="231441"/>
            </a:xfrm>
            <a:prstGeom prst="rect">
              <a:avLst/>
            </a:prstGeom>
          </p:spPr>
        </p:pic>
        <p:pic>
          <p:nvPicPr>
            <p:cNvPr id="789" name="Graphic 788" descr="Man">
              <a:extLst>
                <a:ext uri="{FF2B5EF4-FFF2-40B4-BE49-F238E27FC236}">
                  <a16:creationId xmlns:a16="http://schemas.microsoft.com/office/drawing/2014/main" id="{ADD83D56-07E5-43AD-A38C-FAA36885634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1040848"/>
              <a:ext cx="231441" cy="231441"/>
            </a:xfrm>
            <a:prstGeom prst="rect">
              <a:avLst/>
            </a:prstGeom>
          </p:spPr>
        </p:pic>
        <p:pic>
          <p:nvPicPr>
            <p:cNvPr id="790" name="Graphic 789" descr="Man">
              <a:extLst>
                <a:ext uri="{FF2B5EF4-FFF2-40B4-BE49-F238E27FC236}">
                  <a16:creationId xmlns:a16="http://schemas.microsoft.com/office/drawing/2014/main" id="{85C95118-CD06-44F5-8887-9438B14EA5C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1040848"/>
              <a:ext cx="231441" cy="231441"/>
            </a:xfrm>
            <a:prstGeom prst="rect">
              <a:avLst/>
            </a:prstGeom>
          </p:spPr>
        </p:pic>
        <p:pic>
          <p:nvPicPr>
            <p:cNvPr id="791" name="Graphic 790" descr="Man">
              <a:extLst>
                <a:ext uri="{FF2B5EF4-FFF2-40B4-BE49-F238E27FC236}">
                  <a16:creationId xmlns:a16="http://schemas.microsoft.com/office/drawing/2014/main" id="{6D4E2F75-CDB4-4477-8082-1CB05C692AA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1040848"/>
              <a:ext cx="231441" cy="231441"/>
            </a:xfrm>
            <a:prstGeom prst="rect">
              <a:avLst/>
            </a:prstGeom>
          </p:spPr>
        </p:pic>
        <p:pic>
          <p:nvPicPr>
            <p:cNvPr id="792" name="Graphic 791" descr="Man">
              <a:extLst>
                <a:ext uri="{FF2B5EF4-FFF2-40B4-BE49-F238E27FC236}">
                  <a16:creationId xmlns:a16="http://schemas.microsoft.com/office/drawing/2014/main" id="{BE7C1C6E-0C4C-4F89-805B-FABCE873412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1040848"/>
              <a:ext cx="231441" cy="231441"/>
            </a:xfrm>
            <a:prstGeom prst="rect">
              <a:avLst/>
            </a:prstGeom>
          </p:spPr>
        </p:pic>
        <p:pic>
          <p:nvPicPr>
            <p:cNvPr id="794" name="Graphic 793" descr="Man">
              <a:extLst>
                <a:ext uri="{FF2B5EF4-FFF2-40B4-BE49-F238E27FC236}">
                  <a16:creationId xmlns:a16="http://schemas.microsoft.com/office/drawing/2014/main" id="{C59DF679-ABC1-4D70-848A-B227B5C4410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1040848"/>
              <a:ext cx="231441" cy="231441"/>
            </a:xfrm>
            <a:prstGeom prst="rect">
              <a:avLst/>
            </a:prstGeom>
          </p:spPr>
        </p:pic>
        <p:pic>
          <p:nvPicPr>
            <p:cNvPr id="795" name="Graphic 794" descr="Man">
              <a:extLst>
                <a:ext uri="{FF2B5EF4-FFF2-40B4-BE49-F238E27FC236}">
                  <a16:creationId xmlns:a16="http://schemas.microsoft.com/office/drawing/2014/main" id="{5D58AAD1-FF35-4A08-A369-14DEC81AF0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1040848"/>
              <a:ext cx="231441" cy="231441"/>
            </a:xfrm>
            <a:prstGeom prst="rect">
              <a:avLst/>
            </a:prstGeom>
          </p:spPr>
        </p:pic>
        <p:pic>
          <p:nvPicPr>
            <p:cNvPr id="796" name="Graphic 795" descr="Man">
              <a:extLst>
                <a:ext uri="{FF2B5EF4-FFF2-40B4-BE49-F238E27FC236}">
                  <a16:creationId xmlns:a16="http://schemas.microsoft.com/office/drawing/2014/main" id="{646C293A-676F-465E-AC7F-E98787B36B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1040848"/>
              <a:ext cx="231441" cy="231441"/>
            </a:xfrm>
            <a:prstGeom prst="rect">
              <a:avLst/>
            </a:prstGeom>
          </p:spPr>
        </p:pic>
        <p:pic>
          <p:nvPicPr>
            <p:cNvPr id="797" name="Graphic 796" descr="Man">
              <a:extLst>
                <a:ext uri="{FF2B5EF4-FFF2-40B4-BE49-F238E27FC236}">
                  <a16:creationId xmlns:a16="http://schemas.microsoft.com/office/drawing/2014/main" id="{09B47D43-D51E-480D-AE36-914ACBC78C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1225212"/>
              <a:ext cx="231441" cy="231441"/>
            </a:xfrm>
            <a:prstGeom prst="rect">
              <a:avLst/>
            </a:prstGeom>
          </p:spPr>
        </p:pic>
        <p:pic>
          <p:nvPicPr>
            <p:cNvPr id="798" name="Graphic 797" descr="Man">
              <a:extLst>
                <a:ext uri="{FF2B5EF4-FFF2-40B4-BE49-F238E27FC236}">
                  <a16:creationId xmlns:a16="http://schemas.microsoft.com/office/drawing/2014/main" id="{9DA64415-E7DB-4B9B-B31D-D85ACA04B1A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1224405"/>
              <a:ext cx="231441" cy="231441"/>
            </a:xfrm>
            <a:prstGeom prst="rect">
              <a:avLst/>
            </a:prstGeom>
          </p:spPr>
        </p:pic>
        <p:pic>
          <p:nvPicPr>
            <p:cNvPr id="799" name="Graphic 798" descr="Man">
              <a:extLst>
                <a:ext uri="{FF2B5EF4-FFF2-40B4-BE49-F238E27FC236}">
                  <a16:creationId xmlns:a16="http://schemas.microsoft.com/office/drawing/2014/main" id="{968FC18A-4C4D-4FBF-833F-CAC663F5150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1224405"/>
              <a:ext cx="231441" cy="231441"/>
            </a:xfrm>
            <a:prstGeom prst="rect">
              <a:avLst/>
            </a:prstGeom>
          </p:spPr>
        </p:pic>
        <p:pic>
          <p:nvPicPr>
            <p:cNvPr id="800" name="Graphic 799" descr="Man">
              <a:extLst>
                <a:ext uri="{FF2B5EF4-FFF2-40B4-BE49-F238E27FC236}">
                  <a16:creationId xmlns:a16="http://schemas.microsoft.com/office/drawing/2014/main" id="{BC9B4000-40C2-420B-9089-0B2C899564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1224405"/>
              <a:ext cx="231441" cy="231441"/>
            </a:xfrm>
            <a:prstGeom prst="rect">
              <a:avLst/>
            </a:prstGeom>
          </p:spPr>
        </p:pic>
        <p:pic>
          <p:nvPicPr>
            <p:cNvPr id="801" name="Graphic 800" descr="Man">
              <a:extLst>
                <a:ext uri="{FF2B5EF4-FFF2-40B4-BE49-F238E27FC236}">
                  <a16:creationId xmlns:a16="http://schemas.microsoft.com/office/drawing/2014/main" id="{49EB8FCA-F711-445C-9FFC-94C696EAFE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1224405"/>
              <a:ext cx="231441" cy="231441"/>
            </a:xfrm>
            <a:prstGeom prst="rect">
              <a:avLst/>
            </a:prstGeom>
          </p:spPr>
        </p:pic>
        <p:pic>
          <p:nvPicPr>
            <p:cNvPr id="802" name="Graphic 801" descr="Man">
              <a:extLst>
                <a:ext uri="{FF2B5EF4-FFF2-40B4-BE49-F238E27FC236}">
                  <a16:creationId xmlns:a16="http://schemas.microsoft.com/office/drawing/2014/main" id="{8D40EBAA-6CBE-4B43-BEC3-1A06C815910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1224405"/>
              <a:ext cx="231441" cy="231441"/>
            </a:xfrm>
            <a:prstGeom prst="rect">
              <a:avLst/>
            </a:prstGeom>
          </p:spPr>
        </p:pic>
        <p:pic>
          <p:nvPicPr>
            <p:cNvPr id="803" name="Graphic 802" descr="Man">
              <a:extLst>
                <a:ext uri="{FF2B5EF4-FFF2-40B4-BE49-F238E27FC236}">
                  <a16:creationId xmlns:a16="http://schemas.microsoft.com/office/drawing/2014/main" id="{9BB58E3A-4D91-4410-A187-C544B3ECE8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1224405"/>
              <a:ext cx="231441" cy="231441"/>
            </a:xfrm>
            <a:prstGeom prst="rect">
              <a:avLst/>
            </a:prstGeom>
          </p:spPr>
        </p:pic>
        <p:pic>
          <p:nvPicPr>
            <p:cNvPr id="804" name="Graphic 803" descr="Man">
              <a:extLst>
                <a:ext uri="{FF2B5EF4-FFF2-40B4-BE49-F238E27FC236}">
                  <a16:creationId xmlns:a16="http://schemas.microsoft.com/office/drawing/2014/main" id="{2FC963DB-01D9-4BDF-97F7-7281DFDB89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1224405"/>
              <a:ext cx="231441" cy="231441"/>
            </a:xfrm>
            <a:prstGeom prst="rect">
              <a:avLst/>
            </a:prstGeom>
          </p:spPr>
        </p:pic>
        <p:pic>
          <p:nvPicPr>
            <p:cNvPr id="805" name="Graphic 804" descr="Man">
              <a:extLst>
                <a:ext uri="{FF2B5EF4-FFF2-40B4-BE49-F238E27FC236}">
                  <a16:creationId xmlns:a16="http://schemas.microsoft.com/office/drawing/2014/main" id="{E307C35B-0476-4D3E-AD4A-3E5B26B68D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1224405"/>
              <a:ext cx="231441" cy="231441"/>
            </a:xfrm>
            <a:prstGeom prst="rect">
              <a:avLst/>
            </a:prstGeom>
          </p:spPr>
        </p:pic>
        <p:pic>
          <p:nvPicPr>
            <p:cNvPr id="806" name="Graphic 805" descr="Man">
              <a:extLst>
                <a:ext uri="{FF2B5EF4-FFF2-40B4-BE49-F238E27FC236}">
                  <a16:creationId xmlns:a16="http://schemas.microsoft.com/office/drawing/2014/main" id="{E335F4BA-4D27-48BD-9AB5-87D5DEA823C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1224405"/>
              <a:ext cx="231441" cy="231441"/>
            </a:xfrm>
            <a:prstGeom prst="rect">
              <a:avLst/>
            </a:prstGeom>
          </p:spPr>
        </p:pic>
        <p:pic>
          <p:nvPicPr>
            <p:cNvPr id="808" name="Graphic 807" descr="Man">
              <a:extLst>
                <a:ext uri="{FF2B5EF4-FFF2-40B4-BE49-F238E27FC236}">
                  <a16:creationId xmlns:a16="http://schemas.microsoft.com/office/drawing/2014/main" id="{AD2D9C60-57E8-49A1-951B-5AB7CD463CF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1224405"/>
              <a:ext cx="231441" cy="231441"/>
            </a:xfrm>
            <a:prstGeom prst="rect">
              <a:avLst/>
            </a:prstGeom>
          </p:spPr>
        </p:pic>
        <p:pic>
          <p:nvPicPr>
            <p:cNvPr id="809" name="Graphic 808" descr="Man">
              <a:extLst>
                <a:ext uri="{FF2B5EF4-FFF2-40B4-BE49-F238E27FC236}">
                  <a16:creationId xmlns:a16="http://schemas.microsoft.com/office/drawing/2014/main" id="{C053351C-118B-41DF-A833-9F885844AB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1224405"/>
              <a:ext cx="231441" cy="231441"/>
            </a:xfrm>
            <a:prstGeom prst="rect">
              <a:avLst/>
            </a:prstGeom>
          </p:spPr>
        </p:pic>
        <p:pic>
          <p:nvPicPr>
            <p:cNvPr id="810" name="Graphic 809" descr="Man">
              <a:extLst>
                <a:ext uri="{FF2B5EF4-FFF2-40B4-BE49-F238E27FC236}">
                  <a16:creationId xmlns:a16="http://schemas.microsoft.com/office/drawing/2014/main" id="{B0EEAB64-B5D9-4CFB-8719-E599EB61D76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1040848"/>
              <a:ext cx="231441" cy="231441"/>
            </a:xfrm>
            <a:prstGeom prst="rect">
              <a:avLst/>
            </a:prstGeom>
          </p:spPr>
        </p:pic>
        <p:pic>
          <p:nvPicPr>
            <p:cNvPr id="811" name="Graphic 810" descr="Man">
              <a:extLst>
                <a:ext uri="{FF2B5EF4-FFF2-40B4-BE49-F238E27FC236}">
                  <a16:creationId xmlns:a16="http://schemas.microsoft.com/office/drawing/2014/main" id="{6E135C99-CFC1-4810-BCD5-9CF48CDE691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1040848"/>
              <a:ext cx="231441" cy="231441"/>
            </a:xfrm>
            <a:prstGeom prst="rect">
              <a:avLst/>
            </a:prstGeom>
          </p:spPr>
        </p:pic>
        <p:pic>
          <p:nvPicPr>
            <p:cNvPr id="812" name="Graphic 811" descr="Man">
              <a:extLst>
                <a:ext uri="{FF2B5EF4-FFF2-40B4-BE49-F238E27FC236}">
                  <a16:creationId xmlns:a16="http://schemas.microsoft.com/office/drawing/2014/main" id="{2A34FF89-6C61-40B8-B407-DFC69B8CC11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1040848"/>
              <a:ext cx="231441" cy="231441"/>
            </a:xfrm>
            <a:prstGeom prst="rect">
              <a:avLst/>
            </a:prstGeom>
          </p:spPr>
        </p:pic>
        <p:pic>
          <p:nvPicPr>
            <p:cNvPr id="813" name="Graphic 812" descr="Man">
              <a:extLst>
                <a:ext uri="{FF2B5EF4-FFF2-40B4-BE49-F238E27FC236}">
                  <a16:creationId xmlns:a16="http://schemas.microsoft.com/office/drawing/2014/main" id="{B862262A-ED19-42F9-A4F2-C2E4ACDD638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1040848"/>
              <a:ext cx="231441" cy="231441"/>
            </a:xfrm>
            <a:prstGeom prst="rect">
              <a:avLst/>
            </a:prstGeom>
          </p:spPr>
        </p:pic>
        <p:pic>
          <p:nvPicPr>
            <p:cNvPr id="814" name="Graphic 813" descr="Man">
              <a:extLst>
                <a:ext uri="{FF2B5EF4-FFF2-40B4-BE49-F238E27FC236}">
                  <a16:creationId xmlns:a16="http://schemas.microsoft.com/office/drawing/2014/main" id="{CFE21E62-B847-4A82-89F9-5BCFE41F171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1040848"/>
              <a:ext cx="231441" cy="231441"/>
            </a:xfrm>
            <a:prstGeom prst="rect">
              <a:avLst/>
            </a:prstGeom>
          </p:spPr>
        </p:pic>
        <p:pic>
          <p:nvPicPr>
            <p:cNvPr id="815" name="Graphic 814" descr="Man">
              <a:extLst>
                <a:ext uri="{FF2B5EF4-FFF2-40B4-BE49-F238E27FC236}">
                  <a16:creationId xmlns:a16="http://schemas.microsoft.com/office/drawing/2014/main" id="{836AE43B-7D38-4E78-B3A0-3044B3ED39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1224405"/>
              <a:ext cx="231441" cy="231441"/>
            </a:xfrm>
            <a:prstGeom prst="rect">
              <a:avLst/>
            </a:prstGeom>
          </p:spPr>
        </p:pic>
        <p:pic>
          <p:nvPicPr>
            <p:cNvPr id="816" name="Graphic 815" descr="Man">
              <a:extLst>
                <a:ext uri="{FF2B5EF4-FFF2-40B4-BE49-F238E27FC236}">
                  <a16:creationId xmlns:a16="http://schemas.microsoft.com/office/drawing/2014/main" id="{939FE0FF-0738-4665-8180-08F3D45584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1224405"/>
              <a:ext cx="231441" cy="231441"/>
            </a:xfrm>
            <a:prstGeom prst="rect">
              <a:avLst/>
            </a:prstGeom>
          </p:spPr>
        </p:pic>
        <p:pic>
          <p:nvPicPr>
            <p:cNvPr id="817" name="Graphic 816" descr="Man">
              <a:extLst>
                <a:ext uri="{FF2B5EF4-FFF2-40B4-BE49-F238E27FC236}">
                  <a16:creationId xmlns:a16="http://schemas.microsoft.com/office/drawing/2014/main" id="{DC1E0AC1-6A1F-4B17-A8E1-BBC81164686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1224405"/>
              <a:ext cx="231441" cy="231441"/>
            </a:xfrm>
            <a:prstGeom prst="rect">
              <a:avLst/>
            </a:prstGeom>
          </p:spPr>
        </p:pic>
        <p:pic>
          <p:nvPicPr>
            <p:cNvPr id="818" name="Graphic 817" descr="Man">
              <a:extLst>
                <a:ext uri="{FF2B5EF4-FFF2-40B4-BE49-F238E27FC236}">
                  <a16:creationId xmlns:a16="http://schemas.microsoft.com/office/drawing/2014/main" id="{AA39D838-EAA7-4116-9F90-0212789A248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1224405"/>
              <a:ext cx="231441" cy="231441"/>
            </a:xfrm>
            <a:prstGeom prst="rect">
              <a:avLst/>
            </a:prstGeom>
          </p:spPr>
        </p:pic>
        <p:pic>
          <p:nvPicPr>
            <p:cNvPr id="819" name="Graphic 818" descr="Man">
              <a:extLst>
                <a:ext uri="{FF2B5EF4-FFF2-40B4-BE49-F238E27FC236}">
                  <a16:creationId xmlns:a16="http://schemas.microsoft.com/office/drawing/2014/main" id="{C88DBE71-2262-4CF4-A502-E5B8E2B3EA6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1224405"/>
              <a:ext cx="231441" cy="231441"/>
            </a:xfrm>
            <a:prstGeom prst="rect">
              <a:avLst/>
            </a:prstGeom>
          </p:spPr>
        </p:pic>
      </p:grpSp>
      <p:grpSp>
        <p:nvGrpSpPr>
          <p:cNvPr id="19" name="Group 18">
            <a:extLst>
              <a:ext uri="{FF2B5EF4-FFF2-40B4-BE49-F238E27FC236}">
                <a16:creationId xmlns:a16="http://schemas.microsoft.com/office/drawing/2014/main" id="{ADBAE8B9-39BF-4BB6-8688-C8A1535C8512}"/>
              </a:ext>
            </a:extLst>
          </p:cNvPr>
          <p:cNvGrpSpPr/>
          <p:nvPr/>
        </p:nvGrpSpPr>
        <p:grpSpPr>
          <a:xfrm>
            <a:off x="236236" y="1325450"/>
            <a:ext cx="3969673" cy="1892330"/>
            <a:chOff x="236236" y="1325450"/>
            <a:chExt cx="3969673" cy="1892330"/>
          </a:xfrm>
        </p:grpSpPr>
        <p:grpSp>
          <p:nvGrpSpPr>
            <p:cNvPr id="16" name="Group 15">
              <a:extLst>
                <a:ext uri="{FF2B5EF4-FFF2-40B4-BE49-F238E27FC236}">
                  <a16:creationId xmlns:a16="http://schemas.microsoft.com/office/drawing/2014/main" id="{ADEE00F1-CE20-4983-A997-0E51D727D7AD}"/>
                </a:ext>
              </a:extLst>
            </p:cNvPr>
            <p:cNvGrpSpPr/>
            <p:nvPr/>
          </p:nvGrpSpPr>
          <p:grpSpPr>
            <a:xfrm>
              <a:off x="236236" y="1325450"/>
              <a:ext cx="3969673" cy="1153666"/>
              <a:chOff x="236236" y="1325450"/>
              <a:chExt cx="3969673" cy="1153666"/>
            </a:xfrm>
          </p:grpSpPr>
          <p:pic>
            <p:nvPicPr>
              <p:cNvPr id="95" name="Graphic 94" descr="Man">
                <a:extLst>
                  <a:ext uri="{FF2B5EF4-FFF2-40B4-BE49-F238E27FC236}">
                    <a16:creationId xmlns:a16="http://schemas.microsoft.com/office/drawing/2014/main" id="{7FC95F82-C014-40CE-B2F7-3EF61A501A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7582" y="1325450"/>
                <a:ext cx="231441" cy="231441"/>
              </a:xfrm>
              <a:prstGeom prst="rect">
                <a:avLst/>
              </a:prstGeom>
            </p:spPr>
          </p:pic>
          <p:pic>
            <p:nvPicPr>
              <p:cNvPr id="96" name="Graphic 95" descr="Man">
                <a:extLst>
                  <a:ext uri="{FF2B5EF4-FFF2-40B4-BE49-F238E27FC236}">
                    <a16:creationId xmlns:a16="http://schemas.microsoft.com/office/drawing/2014/main" id="{F19BEDFC-5FF1-4B78-BE7C-C9D06ABC53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0275" y="1325450"/>
                <a:ext cx="231441" cy="231441"/>
              </a:xfrm>
              <a:prstGeom prst="rect">
                <a:avLst/>
              </a:prstGeom>
            </p:spPr>
          </p:pic>
          <p:pic>
            <p:nvPicPr>
              <p:cNvPr id="97" name="Graphic 96" descr="Man">
                <a:extLst>
                  <a:ext uri="{FF2B5EF4-FFF2-40B4-BE49-F238E27FC236}">
                    <a16:creationId xmlns:a16="http://schemas.microsoft.com/office/drawing/2014/main" id="{AA71105C-6C63-4A3B-97B2-1EC41A8FCE9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2968" y="1325450"/>
                <a:ext cx="231441" cy="231441"/>
              </a:xfrm>
              <a:prstGeom prst="rect">
                <a:avLst/>
              </a:prstGeom>
            </p:spPr>
          </p:pic>
          <p:pic>
            <p:nvPicPr>
              <p:cNvPr id="98" name="Graphic 97" descr="Man">
                <a:extLst>
                  <a:ext uri="{FF2B5EF4-FFF2-40B4-BE49-F238E27FC236}">
                    <a16:creationId xmlns:a16="http://schemas.microsoft.com/office/drawing/2014/main" id="{2753CF2E-A1F9-4E43-B778-D88147B8676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5660" y="1325450"/>
                <a:ext cx="231441" cy="231441"/>
              </a:xfrm>
              <a:prstGeom prst="rect">
                <a:avLst/>
              </a:prstGeom>
            </p:spPr>
          </p:pic>
          <p:pic>
            <p:nvPicPr>
              <p:cNvPr id="99" name="Graphic 98" descr="Man">
                <a:extLst>
                  <a:ext uri="{FF2B5EF4-FFF2-40B4-BE49-F238E27FC236}">
                    <a16:creationId xmlns:a16="http://schemas.microsoft.com/office/drawing/2014/main" id="{2DA668C4-0390-46BB-B07D-13F9005A24F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353" y="1325450"/>
                <a:ext cx="231441" cy="231441"/>
              </a:xfrm>
              <a:prstGeom prst="rect">
                <a:avLst/>
              </a:prstGeom>
            </p:spPr>
          </p:pic>
          <p:pic>
            <p:nvPicPr>
              <p:cNvPr id="100" name="Graphic 99" descr="Man">
                <a:extLst>
                  <a:ext uri="{FF2B5EF4-FFF2-40B4-BE49-F238E27FC236}">
                    <a16:creationId xmlns:a16="http://schemas.microsoft.com/office/drawing/2014/main" id="{3341C001-0C1E-49B2-ABC2-C545C1CA15F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1046" y="1325450"/>
                <a:ext cx="231441" cy="231441"/>
              </a:xfrm>
              <a:prstGeom prst="rect">
                <a:avLst/>
              </a:prstGeom>
            </p:spPr>
          </p:pic>
          <p:pic>
            <p:nvPicPr>
              <p:cNvPr id="101" name="Graphic 100" descr="Man">
                <a:extLst>
                  <a:ext uri="{FF2B5EF4-FFF2-40B4-BE49-F238E27FC236}">
                    <a16:creationId xmlns:a16="http://schemas.microsoft.com/office/drawing/2014/main" id="{DBF0CF0A-4266-4665-BB35-CECDA630F5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3739" y="1325450"/>
                <a:ext cx="231441" cy="231441"/>
              </a:xfrm>
              <a:prstGeom prst="rect">
                <a:avLst/>
              </a:prstGeom>
            </p:spPr>
          </p:pic>
          <p:pic>
            <p:nvPicPr>
              <p:cNvPr id="102" name="Graphic 101" descr="Man">
                <a:extLst>
                  <a:ext uri="{FF2B5EF4-FFF2-40B4-BE49-F238E27FC236}">
                    <a16:creationId xmlns:a16="http://schemas.microsoft.com/office/drawing/2014/main" id="{E0514647-FEE9-485B-9931-7C63437CC37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56431" y="1325450"/>
                <a:ext cx="231441" cy="231441"/>
              </a:xfrm>
              <a:prstGeom prst="rect">
                <a:avLst/>
              </a:prstGeom>
            </p:spPr>
          </p:pic>
          <p:pic>
            <p:nvPicPr>
              <p:cNvPr id="103" name="Graphic 102" descr="Man">
                <a:extLst>
                  <a:ext uri="{FF2B5EF4-FFF2-40B4-BE49-F238E27FC236}">
                    <a16:creationId xmlns:a16="http://schemas.microsoft.com/office/drawing/2014/main" id="{5CDB7951-98C6-4564-BA8F-86FC51BB0FC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79124" y="1325450"/>
                <a:ext cx="231441" cy="231441"/>
              </a:xfrm>
              <a:prstGeom prst="rect">
                <a:avLst/>
              </a:prstGeom>
            </p:spPr>
          </p:pic>
          <p:pic>
            <p:nvPicPr>
              <p:cNvPr id="104" name="Graphic 103" descr="Man">
                <a:extLst>
                  <a:ext uri="{FF2B5EF4-FFF2-40B4-BE49-F238E27FC236}">
                    <a16:creationId xmlns:a16="http://schemas.microsoft.com/office/drawing/2014/main" id="{D8788710-E386-485D-AF8F-D7411F4261E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01817" y="1325450"/>
                <a:ext cx="231441" cy="231441"/>
              </a:xfrm>
              <a:prstGeom prst="rect">
                <a:avLst/>
              </a:prstGeom>
            </p:spPr>
          </p:pic>
          <p:pic>
            <p:nvPicPr>
              <p:cNvPr id="105" name="Graphic 104" descr="Man">
                <a:extLst>
                  <a:ext uri="{FF2B5EF4-FFF2-40B4-BE49-F238E27FC236}">
                    <a16:creationId xmlns:a16="http://schemas.microsoft.com/office/drawing/2014/main" id="{5D4B065A-42D6-4E1B-84E7-EE353E0A955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1325450"/>
                <a:ext cx="231441" cy="231441"/>
              </a:xfrm>
              <a:prstGeom prst="rect">
                <a:avLst/>
              </a:prstGeom>
            </p:spPr>
          </p:pic>
          <p:pic>
            <p:nvPicPr>
              <p:cNvPr id="106" name="Graphic 105" descr="Man">
                <a:extLst>
                  <a:ext uri="{FF2B5EF4-FFF2-40B4-BE49-F238E27FC236}">
                    <a16:creationId xmlns:a16="http://schemas.microsoft.com/office/drawing/2014/main" id="{7E779394-9E61-4FAB-8436-A53DBA587A0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1325450"/>
                <a:ext cx="231441" cy="231441"/>
              </a:xfrm>
              <a:prstGeom prst="rect">
                <a:avLst/>
              </a:prstGeom>
            </p:spPr>
          </p:pic>
          <p:pic>
            <p:nvPicPr>
              <p:cNvPr id="107" name="Graphic 106" descr="Man">
                <a:extLst>
                  <a:ext uri="{FF2B5EF4-FFF2-40B4-BE49-F238E27FC236}">
                    <a16:creationId xmlns:a16="http://schemas.microsoft.com/office/drawing/2014/main" id="{6346E8DC-6832-4E6C-98DF-A6593B1AA43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1325450"/>
                <a:ext cx="231441" cy="231441"/>
              </a:xfrm>
              <a:prstGeom prst="rect">
                <a:avLst/>
              </a:prstGeom>
            </p:spPr>
          </p:pic>
          <p:pic>
            <p:nvPicPr>
              <p:cNvPr id="108" name="Graphic 107" descr="Man">
                <a:extLst>
                  <a:ext uri="{FF2B5EF4-FFF2-40B4-BE49-F238E27FC236}">
                    <a16:creationId xmlns:a16="http://schemas.microsoft.com/office/drawing/2014/main" id="{88FA070E-F01E-4168-9E48-ADC5483E5FD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1325450"/>
                <a:ext cx="231441" cy="231441"/>
              </a:xfrm>
              <a:prstGeom prst="rect">
                <a:avLst/>
              </a:prstGeom>
            </p:spPr>
          </p:pic>
          <p:pic>
            <p:nvPicPr>
              <p:cNvPr id="109" name="Graphic 108" descr="Man">
                <a:extLst>
                  <a:ext uri="{FF2B5EF4-FFF2-40B4-BE49-F238E27FC236}">
                    <a16:creationId xmlns:a16="http://schemas.microsoft.com/office/drawing/2014/main" id="{72BC18EF-D035-4896-8F5F-E769F1F73FC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1325450"/>
                <a:ext cx="231441" cy="231441"/>
              </a:xfrm>
              <a:prstGeom prst="rect">
                <a:avLst/>
              </a:prstGeom>
            </p:spPr>
          </p:pic>
          <p:pic>
            <p:nvPicPr>
              <p:cNvPr id="110" name="Graphic 109" descr="Man">
                <a:extLst>
                  <a:ext uri="{FF2B5EF4-FFF2-40B4-BE49-F238E27FC236}">
                    <a16:creationId xmlns:a16="http://schemas.microsoft.com/office/drawing/2014/main" id="{5F1967FF-4B63-45D3-8325-D40AC453B48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1325450"/>
                <a:ext cx="231441" cy="231441"/>
              </a:xfrm>
              <a:prstGeom prst="rect">
                <a:avLst/>
              </a:prstGeom>
            </p:spPr>
          </p:pic>
          <p:pic>
            <p:nvPicPr>
              <p:cNvPr id="111" name="Graphic 110" descr="Man">
                <a:extLst>
                  <a:ext uri="{FF2B5EF4-FFF2-40B4-BE49-F238E27FC236}">
                    <a16:creationId xmlns:a16="http://schemas.microsoft.com/office/drawing/2014/main" id="{2CDE87AC-6ED8-4F69-8A34-E79BCF17A34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36236" y="1509007"/>
                <a:ext cx="231441" cy="231441"/>
              </a:xfrm>
              <a:prstGeom prst="rect">
                <a:avLst/>
              </a:prstGeom>
            </p:spPr>
          </p:pic>
          <p:pic>
            <p:nvPicPr>
              <p:cNvPr id="112" name="Graphic 111" descr="Man">
                <a:extLst>
                  <a:ext uri="{FF2B5EF4-FFF2-40B4-BE49-F238E27FC236}">
                    <a16:creationId xmlns:a16="http://schemas.microsoft.com/office/drawing/2014/main" id="{9880B93B-4B22-4CE5-8A59-E16B0E71AB2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8929" y="1509007"/>
                <a:ext cx="231441" cy="231441"/>
              </a:xfrm>
              <a:prstGeom prst="rect">
                <a:avLst/>
              </a:prstGeom>
            </p:spPr>
          </p:pic>
          <p:pic>
            <p:nvPicPr>
              <p:cNvPr id="113" name="Graphic 112" descr="Man">
                <a:extLst>
                  <a:ext uri="{FF2B5EF4-FFF2-40B4-BE49-F238E27FC236}">
                    <a16:creationId xmlns:a16="http://schemas.microsoft.com/office/drawing/2014/main" id="{6C7A00D3-50EA-4C3A-BD16-D24D7330E1B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1621" y="1509007"/>
                <a:ext cx="231441" cy="231441"/>
              </a:xfrm>
              <a:prstGeom prst="rect">
                <a:avLst/>
              </a:prstGeom>
            </p:spPr>
          </p:pic>
          <p:pic>
            <p:nvPicPr>
              <p:cNvPr id="114" name="Graphic 113" descr="Man">
                <a:extLst>
                  <a:ext uri="{FF2B5EF4-FFF2-40B4-BE49-F238E27FC236}">
                    <a16:creationId xmlns:a16="http://schemas.microsoft.com/office/drawing/2014/main" id="{9D32CF83-DD02-408B-9E5D-2259962CDD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4314" y="1509007"/>
                <a:ext cx="231441" cy="231441"/>
              </a:xfrm>
              <a:prstGeom prst="rect">
                <a:avLst/>
              </a:prstGeom>
            </p:spPr>
          </p:pic>
          <p:pic>
            <p:nvPicPr>
              <p:cNvPr id="115" name="Graphic 114" descr="Man">
                <a:extLst>
                  <a:ext uri="{FF2B5EF4-FFF2-40B4-BE49-F238E27FC236}">
                    <a16:creationId xmlns:a16="http://schemas.microsoft.com/office/drawing/2014/main" id="{5B82C39F-BB63-4DD7-A176-79D88FEB80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7007" y="1509007"/>
                <a:ext cx="231441" cy="231441"/>
              </a:xfrm>
              <a:prstGeom prst="rect">
                <a:avLst/>
              </a:prstGeom>
            </p:spPr>
          </p:pic>
          <p:pic>
            <p:nvPicPr>
              <p:cNvPr id="116" name="Graphic 115" descr="Man">
                <a:extLst>
                  <a:ext uri="{FF2B5EF4-FFF2-40B4-BE49-F238E27FC236}">
                    <a16:creationId xmlns:a16="http://schemas.microsoft.com/office/drawing/2014/main" id="{7EE022F1-AD98-4BDF-B223-609A558966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700" y="1509007"/>
                <a:ext cx="231441" cy="231441"/>
              </a:xfrm>
              <a:prstGeom prst="rect">
                <a:avLst/>
              </a:prstGeom>
            </p:spPr>
          </p:pic>
          <p:pic>
            <p:nvPicPr>
              <p:cNvPr id="117" name="Graphic 116" descr="Man">
                <a:extLst>
                  <a:ext uri="{FF2B5EF4-FFF2-40B4-BE49-F238E27FC236}">
                    <a16:creationId xmlns:a16="http://schemas.microsoft.com/office/drawing/2014/main" id="{10F0D3E9-8B36-447D-94C4-1D2FE8355D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2392" y="1509007"/>
                <a:ext cx="231441" cy="231441"/>
              </a:xfrm>
              <a:prstGeom prst="rect">
                <a:avLst/>
              </a:prstGeom>
            </p:spPr>
          </p:pic>
          <p:pic>
            <p:nvPicPr>
              <p:cNvPr id="118" name="Graphic 117" descr="Man">
                <a:extLst>
                  <a:ext uri="{FF2B5EF4-FFF2-40B4-BE49-F238E27FC236}">
                    <a16:creationId xmlns:a16="http://schemas.microsoft.com/office/drawing/2014/main" id="{7B7B99E3-4CE2-4361-9342-3FCB1C182AA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085" y="1509007"/>
                <a:ext cx="231441" cy="231441"/>
              </a:xfrm>
              <a:prstGeom prst="rect">
                <a:avLst/>
              </a:prstGeom>
            </p:spPr>
          </p:pic>
          <p:pic>
            <p:nvPicPr>
              <p:cNvPr id="119" name="Graphic 118" descr="Man">
                <a:extLst>
                  <a:ext uri="{FF2B5EF4-FFF2-40B4-BE49-F238E27FC236}">
                    <a16:creationId xmlns:a16="http://schemas.microsoft.com/office/drawing/2014/main" id="{634FB09F-F083-40F8-B3F8-41154753579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17778" y="1509007"/>
                <a:ext cx="231441" cy="231441"/>
              </a:xfrm>
              <a:prstGeom prst="rect">
                <a:avLst/>
              </a:prstGeom>
            </p:spPr>
          </p:pic>
          <p:pic>
            <p:nvPicPr>
              <p:cNvPr id="120" name="Graphic 119" descr="Man">
                <a:extLst>
                  <a:ext uri="{FF2B5EF4-FFF2-40B4-BE49-F238E27FC236}">
                    <a16:creationId xmlns:a16="http://schemas.microsoft.com/office/drawing/2014/main" id="{8B7A4BD0-5B37-4611-AB0B-C0969E790A9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0471" y="1509007"/>
                <a:ext cx="231441" cy="231441"/>
              </a:xfrm>
              <a:prstGeom prst="rect">
                <a:avLst/>
              </a:prstGeom>
            </p:spPr>
          </p:pic>
          <p:pic>
            <p:nvPicPr>
              <p:cNvPr id="121" name="Graphic 120" descr="Man">
                <a:extLst>
                  <a:ext uri="{FF2B5EF4-FFF2-40B4-BE49-F238E27FC236}">
                    <a16:creationId xmlns:a16="http://schemas.microsoft.com/office/drawing/2014/main" id="{0D66DEA0-C902-4710-B2CB-6C61F01507B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3163" y="1509007"/>
                <a:ext cx="231441" cy="231441"/>
              </a:xfrm>
              <a:prstGeom prst="rect">
                <a:avLst/>
              </a:prstGeom>
            </p:spPr>
          </p:pic>
          <p:pic>
            <p:nvPicPr>
              <p:cNvPr id="122" name="Graphic 121" descr="Man">
                <a:extLst>
                  <a:ext uri="{FF2B5EF4-FFF2-40B4-BE49-F238E27FC236}">
                    <a16:creationId xmlns:a16="http://schemas.microsoft.com/office/drawing/2014/main" id="{BEA4C767-D54D-4BC3-92DC-28084FEF628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85856" y="1509007"/>
                <a:ext cx="231441" cy="231441"/>
              </a:xfrm>
              <a:prstGeom prst="rect">
                <a:avLst/>
              </a:prstGeom>
            </p:spPr>
          </p:pic>
          <p:pic>
            <p:nvPicPr>
              <p:cNvPr id="123" name="Graphic 122" descr="Man">
                <a:extLst>
                  <a:ext uri="{FF2B5EF4-FFF2-40B4-BE49-F238E27FC236}">
                    <a16:creationId xmlns:a16="http://schemas.microsoft.com/office/drawing/2014/main" id="{03ED001B-4AD8-49C6-92F6-B1CC1BEF90C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1509007"/>
                <a:ext cx="231441" cy="231441"/>
              </a:xfrm>
              <a:prstGeom prst="rect">
                <a:avLst/>
              </a:prstGeom>
            </p:spPr>
          </p:pic>
          <p:pic>
            <p:nvPicPr>
              <p:cNvPr id="124" name="Graphic 123" descr="Man">
                <a:extLst>
                  <a:ext uri="{FF2B5EF4-FFF2-40B4-BE49-F238E27FC236}">
                    <a16:creationId xmlns:a16="http://schemas.microsoft.com/office/drawing/2014/main" id="{F633BE9F-4132-4CF6-B2D3-0CF5B57BE3C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1509007"/>
                <a:ext cx="231441" cy="231441"/>
              </a:xfrm>
              <a:prstGeom prst="rect">
                <a:avLst/>
              </a:prstGeom>
            </p:spPr>
          </p:pic>
          <p:pic>
            <p:nvPicPr>
              <p:cNvPr id="125" name="Graphic 124" descr="Man">
                <a:extLst>
                  <a:ext uri="{FF2B5EF4-FFF2-40B4-BE49-F238E27FC236}">
                    <a16:creationId xmlns:a16="http://schemas.microsoft.com/office/drawing/2014/main" id="{83800A44-2BF9-4BC8-8AE3-1A9E94ABC89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1509007"/>
                <a:ext cx="231441" cy="231441"/>
              </a:xfrm>
              <a:prstGeom prst="rect">
                <a:avLst/>
              </a:prstGeom>
            </p:spPr>
          </p:pic>
          <p:pic>
            <p:nvPicPr>
              <p:cNvPr id="126" name="Graphic 125" descr="Man">
                <a:extLst>
                  <a:ext uri="{FF2B5EF4-FFF2-40B4-BE49-F238E27FC236}">
                    <a16:creationId xmlns:a16="http://schemas.microsoft.com/office/drawing/2014/main" id="{A6E8879D-D090-477A-A68A-EA5A9FEA19D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1509007"/>
                <a:ext cx="231441" cy="231441"/>
              </a:xfrm>
              <a:prstGeom prst="rect">
                <a:avLst/>
              </a:prstGeom>
            </p:spPr>
          </p:pic>
          <p:pic>
            <p:nvPicPr>
              <p:cNvPr id="127" name="Graphic 126" descr="Man">
                <a:extLst>
                  <a:ext uri="{FF2B5EF4-FFF2-40B4-BE49-F238E27FC236}">
                    <a16:creationId xmlns:a16="http://schemas.microsoft.com/office/drawing/2014/main" id="{F902C669-4DC5-45B0-ABAD-002911C1287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7582" y="1694786"/>
                <a:ext cx="231441" cy="231441"/>
              </a:xfrm>
              <a:prstGeom prst="rect">
                <a:avLst/>
              </a:prstGeom>
            </p:spPr>
          </p:pic>
          <p:pic>
            <p:nvPicPr>
              <p:cNvPr id="128" name="Graphic 127" descr="Man">
                <a:extLst>
                  <a:ext uri="{FF2B5EF4-FFF2-40B4-BE49-F238E27FC236}">
                    <a16:creationId xmlns:a16="http://schemas.microsoft.com/office/drawing/2014/main" id="{1D4D4037-4179-4EB4-9342-BB4EC37F67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0275" y="1694786"/>
                <a:ext cx="231441" cy="231441"/>
              </a:xfrm>
              <a:prstGeom prst="rect">
                <a:avLst/>
              </a:prstGeom>
            </p:spPr>
          </p:pic>
          <p:pic>
            <p:nvPicPr>
              <p:cNvPr id="129" name="Graphic 128" descr="Man">
                <a:extLst>
                  <a:ext uri="{FF2B5EF4-FFF2-40B4-BE49-F238E27FC236}">
                    <a16:creationId xmlns:a16="http://schemas.microsoft.com/office/drawing/2014/main" id="{D12E076A-439F-42B0-B5AD-C1C68AC2CB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2968" y="1694786"/>
                <a:ext cx="231441" cy="231441"/>
              </a:xfrm>
              <a:prstGeom prst="rect">
                <a:avLst/>
              </a:prstGeom>
            </p:spPr>
          </p:pic>
          <p:pic>
            <p:nvPicPr>
              <p:cNvPr id="130" name="Graphic 129" descr="Man">
                <a:extLst>
                  <a:ext uri="{FF2B5EF4-FFF2-40B4-BE49-F238E27FC236}">
                    <a16:creationId xmlns:a16="http://schemas.microsoft.com/office/drawing/2014/main" id="{E2A20C74-79B7-425A-AC74-522093ED153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5660" y="1694786"/>
                <a:ext cx="231441" cy="231441"/>
              </a:xfrm>
              <a:prstGeom prst="rect">
                <a:avLst/>
              </a:prstGeom>
            </p:spPr>
          </p:pic>
          <p:pic>
            <p:nvPicPr>
              <p:cNvPr id="131" name="Graphic 130" descr="Man">
                <a:extLst>
                  <a:ext uri="{FF2B5EF4-FFF2-40B4-BE49-F238E27FC236}">
                    <a16:creationId xmlns:a16="http://schemas.microsoft.com/office/drawing/2014/main" id="{EB7F174A-D088-441C-821C-275841AF569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353" y="1694786"/>
                <a:ext cx="231441" cy="231441"/>
              </a:xfrm>
              <a:prstGeom prst="rect">
                <a:avLst/>
              </a:prstGeom>
            </p:spPr>
          </p:pic>
          <p:pic>
            <p:nvPicPr>
              <p:cNvPr id="132" name="Graphic 131" descr="Man">
                <a:extLst>
                  <a:ext uri="{FF2B5EF4-FFF2-40B4-BE49-F238E27FC236}">
                    <a16:creationId xmlns:a16="http://schemas.microsoft.com/office/drawing/2014/main" id="{248552FE-F374-4B3A-9E00-F4AE962EB78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1046" y="1694786"/>
                <a:ext cx="231441" cy="231441"/>
              </a:xfrm>
              <a:prstGeom prst="rect">
                <a:avLst/>
              </a:prstGeom>
            </p:spPr>
          </p:pic>
          <p:pic>
            <p:nvPicPr>
              <p:cNvPr id="133" name="Graphic 132" descr="Man">
                <a:extLst>
                  <a:ext uri="{FF2B5EF4-FFF2-40B4-BE49-F238E27FC236}">
                    <a16:creationId xmlns:a16="http://schemas.microsoft.com/office/drawing/2014/main" id="{86332907-1E31-4D17-BA44-31B993C044D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3739" y="1694786"/>
                <a:ext cx="231441" cy="231441"/>
              </a:xfrm>
              <a:prstGeom prst="rect">
                <a:avLst/>
              </a:prstGeom>
            </p:spPr>
          </p:pic>
          <p:pic>
            <p:nvPicPr>
              <p:cNvPr id="134" name="Graphic 133" descr="Man">
                <a:extLst>
                  <a:ext uri="{FF2B5EF4-FFF2-40B4-BE49-F238E27FC236}">
                    <a16:creationId xmlns:a16="http://schemas.microsoft.com/office/drawing/2014/main" id="{67C44215-3D30-4E11-9238-7DC2523FABF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56431" y="1694786"/>
                <a:ext cx="231441" cy="231441"/>
              </a:xfrm>
              <a:prstGeom prst="rect">
                <a:avLst/>
              </a:prstGeom>
            </p:spPr>
          </p:pic>
          <p:pic>
            <p:nvPicPr>
              <p:cNvPr id="135" name="Graphic 134" descr="Man">
                <a:extLst>
                  <a:ext uri="{FF2B5EF4-FFF2-40B4-BE49-F238E27FC236}">
                    <a16:creationId xmlns:a16="http://schemas.microsoft.com/office/drawing/2014/main" id="{5C3E5927-6E55-43E9-A46C-D179B0A86E2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79124" y="1694786"/>
                <a:ext cx="231441" cy="231441"/>
              </a:xfrm>
              <a:prstGeom prst="rect">
                <a:avLst/>
              </a:prstGeom>
            </p:spPr>
          </p:pic>
          <p:pic>
            <p:nvPicPr>
              <p:cNvPr id="136" name="Graphic 135" descr="Man">
                <a:extLst>
                  <a:ext uri="{FF2B5EF4-FFF2-40B4-BE49-F238E27FC236}">
                    <a16:creationId xmlns:a16="http://schemas.microsoft.com/office/drawing/2014/main" id="{2278C15A-7A0A-4BF8-9B23-29B23E0CE12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01817" y="1694786"/>
                <a:ext cx="231441" cy="231441"/>
              </a:xfrm>
              <a:prstGeom prst="rect">
                <a:avLst/>
              </a:prstGeom>
            </p:spPr>
          </p:pic>
          <p:pic>
            <p:nvPicPr>
              <p:cNvPr id="137" name="Graphic 136" descr="Man">
                <a:extLst>
                  <a:ext uri="{FF2B5EF4-FFF2-40B4-BE49-F238E27FC236}">
                    <a16:creationId xmlns:a16="http://schemas.microsoft.com/office/drawing/2014/main" id="{AA620BD9-1239-4BBE-BE8F-671328DB048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1694786"/>
                <a:ext cx="231441" cy="231441"/>
              </a:xfrm>
              <a:prstGeom prst="rect">
                <a:avLst/>
              </a:prstGeom>
            </p:spPr>
          </p:pic>
          <p:pic>
            <p:nvPicPr>
              <p:cNvPr id="138" name="Graphic 137" descr="Man">
                <a:extLst>
                  <a:ext uri="{FF2B5EF4-FFF2-40B4-BE49-F238E27FC236}">
                    <a16:creationId xmlns:a16="http://schemas.microsoft.com/office/drawing/2014/main" id="{05A8172A-33B6-4C4A-AD58-FB3959E33D4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1694786"/>
                <a:ext cx="231441" cy="231441"/>
              </a:xfrm>
              <a:prstGeom prst="rect">
                <a:avLst/>
              </a:prstGeom>
            </p:spPr>
          </p:pic>
          <p:pic>
            <p:nvPicPr>
              <p:cNvPr id="139" name="Graphic 138" descr="Man">
                <a:extLst>
                  <a:ext uri="{FF2B5EF4-FFF2-40B4-BE49-F238E27FC236}">
                    <a16:creationId xmlns:a16="http://schemas.microsoft.com/office/drawing/2014/main" id="{1D8B5C62-3DDD-4A6F-8FE2-71833E3DFA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1694786"/>
                <a:ext cx="231441" cy="231441"/>
              </a:xfrm>
              <a:prstGeom prst="rect">
                <a:avLst/>
              </a:prstGeom>
            </p:spPr>
          </p:pic>
          <p:pic>
            <p:nvPicPr>
              <p:cNvPr id="140" name="Graphic 139" descr="Man">
                <a:extLst>
                  <a:ext uri="{FF2B5EF4-FFF2-40B4-BE49-F238E27FC236}">
                    <a16:creationId xmlns:a16="http://schemas.microsoft.com/office/drawing/2014/main" id="{673375E9-7376-488A-B9BA-D4E10F11017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1694786"/>
                <a:ext cx="231441" cy="231441"/>
              </a:xfrm>
              <a:prstGeom prst="rect">
                <a:avLst/>
              </a:prstGeom>
            </p:spPr>
          </p:pic>
          <p:pic>
            <p:nvPicPr>
              <p:cNvPr id="141" name="Graphic 140" descr="Man">
                <a:extLst>
                  <a:ext uri="{FF2B5EF4-FFF2-40B4-BE49-F238E27FC236}">
                    <a16:creationId xmlns:a16="http://schemas.microsoft.com/office/drawing/2014/main" id="{3508527D-C524-42D8-8887-10448BB72CF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1694786"/>
                <a:ext cx="231441" cy="231441"/>
              </a:xfrm>
              <a:prstGeom prst="rect">
                <a:avLst/>
              </a:prstGeom>
            </p:spPr>
          </p:pic>
          <p:pic>
            <p:nvPicPr>
              <p:cNvPr id="142" name="Graphic 141" descr="Man">
                <a:extLst>
                  <a:ext uri="{FF2B5EF4-FFF2-40B4-BE49-F238E27FC236}">
                    <a16:creationId xmlns:a16="http://schemas.microsoft.com/office/drawing/2014/main" id="{58215658-14C0-4CAE-A3DA-43B8381388F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1694786"/>
                <a:ext cx="231441" cy="231441"/>
              </a:xfrm>
              <a:prstGeom prst="rect">
                <a:avLst/>
              </a:prstGeom>
            </p:spPr>
          </p:pic>
          <p:pic>
            <p:nvPicPr>
              <p:cNvPr id="144" name="Graphic 143" descr="Man">
                <a:extLst>
                  <a:ext uri="{FF2B5EF4-FFF2-40B4-BE49-F238E27FC236}">
                    <a16:creationId xmlns:a16="http://schemas.microsoft.com/office/drawing/2014/main" id="{EC6BD921-D151-4F78-83F4-50A6917E42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8929" y="1878343"/>
                <a:ext cx="231441" cy="231441"/>
              </a:xfrm>
              <a:prstGeom prst="rect">
                <a:avLst/>
              </a:prstGeom>
            </p:spPr>
          </p:pic>
          <p:pic>
            <p:nvPicPr>
              <p:cNvPr id="145" name="Graphic 144" descr="Man">
                <a:extLst>
                  <a:ext uri="{FF2B5EF4-FFF2-40B4-BE49-F238E27FC236}">
                    <a16:creationId xmlns:a16="http://schemas.microsoft.com/office/drawing/2014/main" id="{E5B7A4E8-1070-4B23-94B7-5363418B71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1621" y="1878343"/>
                <a:ext cx="231441" cy="231441"/>
              </a:xfrm>
              <a:prstGeom prst="rect">
                <a:avLst/>
              </a:prstGeom>
            </p:spPr>
          </p:pic>
          <p:pic>
            <p:nvPicPr>
              <p:cNvPr id="146" name="Graphic 145" descr="Man">
                <a:extLst>
                  <a:ext uri="{FF2B5EF4-FFF2-40B4-BE49-F238E27FC236}">
                    <a16:creationId xmlns:a16="http://schemas.microsoft.com/office/drawing/2014/main" id="{28B598C3-ED38-44C9-93E7-C5FB9F47AF7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4314" y="1878343"/>
                <a:ext cx="231441" cy="231441"/>
              </a:xfrm>
              <a:prstGeom prst="rect">
                <a:avLst/>
              </a:prstGeom>
            </p:spPr>
          </p:pic>
          <p:pic>
            <p:nvPicPr>
              <p:cNvPr id="147" name="Graphic 146" descr="Man">
                <a:extLst>
                  <a:ext uri="{FF2B5EF4-FFF2-40B4-BE49-F238E27FC236}">
                    <a16:creationId xmlns:a16="http://schemas.microsoft.com/office/drawing/2014/main" id="{23FF0E3F-0300-468D-B09C-4F12DFFA20B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7007" y="1878343"/>
                <a:ext cx="231441" cy="231441"/>
              </a:xfrm>
              <a:prstGeom prst="rect">
                <a:avLst/>
              </a:prstGeom>
            </p:spPr>
          </p:pic>
          <p:pic>
            <p:nvPicPr>
              <p:cNvPr id="148" name="Graphic 147" descr="Man">
                <a:extLst>
                  <a:ext uri="{FF2B5EF4-FFF2-40B4-BE49-F238E27FC236}">
                    <a16:creationId xmlns:a16="http://schemas.microsoft.com/office/drawing/2014/main" id="{CD6ABC67-DD1C-41F4-9154-A1C1DF7803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700" y="1878343"/>
                <a:ext cx="231441" cy="231441"/>
              </a:xfrm>
              <a:prstGeom prst="rect">
                <a:avLst/>
              </a:prstGeom>
            </p:spPr>
          </p:pic>
          <p:pic>
            <p:nvPicPr>
              <p:cNvPr id="149" name="Graphic 148" descr="Man">
                <a:extLst>
                  <a:ext uri="{FF2B5EF4-FFF2-40B4-BE49-F238E27FC236}">
                    <a16:creationId xmlns:a16="http://schemas.microsoft.com/office/drawing/2014/main" id="{A59C9D50-40E6-4301-A246-F545BC01C8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2392" y="1878343"/>
                <a:ext cx="231441" cy="231441"/>
              </a:xfrm>
              <a:prstGeom prst="rect">
                <a:avLst/>
              </a:prstGeom>
            </p:spPr>
          </p:pic>
          <p:pic>
            <p:nvPicPr>
              <p:cNvPr id="150" name="Graphic 149" descr="Man">
                <a:extLst>
                  <a:ext uri="{FF2B5EF4-FFF2-40B4-BE49-F238E27FC236}">
                    <a16:creationId xmlns:a16="http://schemas.microsoft.com/office/drawing/2014/main" id="{5FF1762F-A639-483D-8BAD-4AD79AA763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085" y="1878343"/>
                <a:ext cx="231441" cy="231441"/>
              </a:xfrm>
              <a:prstGeom prst="rect">
                <a:avLst/>
              </a:prstGeom>
            </p:spPr>
          </p:pic>
          <p:pic>
            <p:nvPicPr>
              <p:cNvPr id="151" name="Graphic 150" descr="Man">
                <a:extLst>
                  <a:ext uri="{FF2B5EF4-FFF2-40B4-BE49-F238E27FC236}">
                    <a16:creationId xmlns:a16="http://schemas.microsoft.com/office/drawing/2014/main" id="{55F3D5A4-7E38-4239-AD3A-7B2C04F7586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17778" y="1878343"/>
                <a:ext cx="231441" cy="231441"/>
              </a:xfrm>
              <a:prstGeom prst="rect">
                <a:avLst/>
              </a:prstGeom>
            </p:spPr>
          </p:pic>
          <p:pic>
            <p:nvPicPr>
              <p:cNvPr id="152" name="Graphic 151" descr="Man">
                <a:extLst>
                  <a:ext uri="{FF2B5EF4-FFF2-40B4-BE49-F238E27FC236}">
                    <a16:creationId xmlns:a16="http://schemas.microsoft.com/office/drawing/2014/main" id="{61974844-99A0-4356-959E-FB329A3CC36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0471" y="1878343"/>
                <a:ext cx="231441" cy="231441"/>
              </a:xfrm>
              <a:prstGeom prst="rect">
                <a:avLst/>
              </a:prstGeom>
            </p:spPr>
          </p:pic>
          <p:pic>
            <p:nvPicPr>
              <p:cNvPr id="153" name="Graphic 152" descr="Man">
                <a:extLst>
                  <a:ext uri="{FF2B5EF4-FFF2-40B4-BE49-F238E27FC236}">
                    <a16:creationId xmlns:a16="http://schemas.microsoft.com/office/drawing/2014/main" id="{BDE26F7B-9737-4F30-A18E-F377E5AAC22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3163" y="1878343"/>
                <a:ext cx="231441" cy="231441"/>
              </a:xfrm>
              <a:prstGeom prst="rect">
                <a:avLst/>
              </a:prstGeom>
            </p:spPr>
          </p:pic>
          <p:pic>
            <p:nvPicPr>
              <p:cNvPr id="154" name="Graphic 153" descr="Man">
                <a:extLst>
                  <a:ext uri="{FF2B5EF4-FFF2-40B4-BE49-F238E27FC236}">
                    <a16:creationId xmlns:a16="http://schemas.microsoft.com/office/drawing/2014/main" id="{56C871AE-E660-4189-9E53-D4904AC7A98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85856" y="1878343"/>
                <a:ext cx="231441" cy="231441"/>
              </a:xfrm>
              <a:prstGeom prst="rect">
                <a:avLst/>
              </a:prstGeom>
            </p:spPr>
          </p:pic>
          <p:pic>
            <p:nvPicPr>
              <p:cNvPr id="155" name="Graphic 154" descr="Man">
                <a:extLst>
                  <a:ext uri="{FF2B5EF4-FFF2-40B4-BE49-F238E27FC236}">
                    <a16:creationId xmlns:a16="http://schemas.microsoft.com/office/drawing/2014/main" id="{733027AF-B785-4A62-B583-373202CED8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1878343"/>
                <a:ext cx="231441" cy="231441"/>
              </a:xfrm>
              <a:prstGeom prst="rect">
                <a:avLst/>
              </a:prstGeom>
            </p:spPr>
          </p:pic>
          <p:pic>
            <p:nvPicPr>
              <p:cNvPr id="156" name="Graphic 155" descr="Man">
                <a:extLst>
                  <a:ext uri="{FF2B5EF4-FFF2-40B4-BE49-F238E27FC236}">
                    <a16:creationId xmlns:a16="http://schemas.microsoft.com/office/drawing/2014/main" id="{9CD9FD4A-5BA1-4E04-B7BD-A285B3BD3D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1878343"/>
                <a:ext cx="231441" cy="231441"/>
              </a:xfrm>
              <a:prstGeom prst="rect">
                <a:avLst/>
              </a:prstGeom>
            </p:spPr>
          </p:pic>
          <p:pic>
            <p:nvPicPr>
              <p:cNvPr id="157" name="Graphic 156" descr="Man">
                <a:extLst>
                  <a:ext uri="{FF2B5EF4-FFF2-40B4-BE49-F238E27FC236}">
                    <a16:creationId xmlns:a16="http://schemas.microsoft.com/office/drawing/2014/main" id="{FA6F87CE-014F-4E69-83C8-8D9B178773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1878343"/>
                <a:ext cx="231441" cy="231441"/>
              </a:xfrm>
              <a:prstGeom prst="rect">
                <a:avLst/>
              </a:prstGeom>
            </p:spPr>
          </p:pic>
          <p:pic>
            <p:nvPicPr>
              <p:cNvPr id="158" name="Graphic 157" descr="Man">
                <a:extLst>
                  <a:ext uri="{FF2B5EF4-FFF2-40B4-BE49-F238E27FC236}">
                    <a16:creationId xmlns:a16="http://schemas.microsoft.com/office/drawing/2014/main" id="{203BB72E-D7F9-4BA1-A58A-C8EEDFA9E38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1878343"/>
                <a:ext cx="231441" cy="231441"/>
              </a:xfrm>
              <a:prstGeom prst="rect">
                <a:avLst/>
              </a:prstGeom>
            </p:spPr>
          </p:pic>
          <p:pic>
            <p:nvPicPr>
              <p:cNvPr id="160" name="Graphic 159" descr="Man">
                <a:extLst>
                  <a:ext uri="{FF2B5EF4-FFF2-40B4-BE49-F238E27FC236}">
                    <a16:creationId xmlns:a16="http://schemas.microsoft.com/office/drawing/2014/main" id="{FBFF65B0-D3CA-402E-9DDF-C513E4BC24E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0275" y="2064118"/>
                <a:ext cx="231441" cy="231441"/>
              </a:xfrm>
              <a:prstGeom prst="rect">
                <a:avLst/>
              </a:prstGeom>
            </p:spPr>
          </p:pic>
          <p:pic>
            <p:nvPicPr>
              <p:cNvPr id="161" name="Graphic 160" descr="Man">
                <a:extLst>
                  <a:ext uri="{FF2B5EF4-FFF2-40B4-BE49-F238E27FC236}">
                    <a16:creationId xmlns:a16="http://schemas.microsoft.com/office/drawing/2014/main" id="{73DC7B45-9B68-4C7E-9C97-E8B0DBF192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2968" y="2064118"/>
                <a:ext cx="231441" cy="231441"/>
              </a:xfrm>
              <a:prstGeom prst="rect">
                <a:avLst/>
              </a:prstGeom>
            </p:spPr>
          </p:pic>
          <p:pic>
            <p:nvPicPr>
              <p:cNvPr id="162" name="Graphic 161" descr="Man">
                <a:extLst>
                  <a:ext uri="{FF2B5EF4-FFF2-40B4-BE49-F238E27FC236}">
                    <a16:creationId xmlns:a16="http://schemas.microsoft.com/office/drawing/2014/main" id="{723FCE40-0169-44AA-B2BB-E4F4ED5FB1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5660" y="2064118"/>
                <a:ext cx="231441" cy="231441"/>
              </a:xfrm>
              <a:prstGeom prst="rect">
                <a:avLst/>
              </a:prstGeom>
            </p:spPr>
          </p:pic>
          <p:pic>
            <p:nvPicPr>
              <p:cNvPr id="163" name="Graphic 162" descr="Man">
                <a:extLst>
                  <a:ext uri="{FF2B5EF4-FFF2-40B4-BE49-F238E27FC236}">
                    <a16:creationId xmlns:a16="http://schemas.microsoft.com/office/drawing/2014/main" id="{89B04CF9-39EA-401E-8726-CD63DD274A9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353" y="2064118"/>
                <a:ext cx="231441" cy="231441"/>
              </a:xfrm>
              <a:prstGeom prst="rect">
                <a:avLst/>
              </a:prstGeom>
            </p:spPr>
          </p:pic>
          <p:pic>
            <p:nvPicPr>
              <p:cNvPr id="164" name="Graphic 163" descr="Man">
                <a:extLst>
                  <a:ext uri="{FF2B5EF4-FFF2-40B4-BE49-F238E27FC236}">
                    <a16:creationId xmlns:a16="http://schemas.microsoft.com/office/drawing/2014/main" id="{81F27A08-BC71-4D0E-A838-DDDEC317C67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1046" y="2064118"/>
                <a:ext cx="231441" cy="231441"/>
              </a:xfrm>
              <a:prstGeom prst="rect">
                <a:avLst/>
              </a:prstGeom>
            </p:spPr>
          </p:pic>
          <p:pic>
            <p:nvPicPr>
              <p:cNvPr id="165" name="Graphic 164" descr="Man">
                <a:extLst>
                  <a:ext uri="{FF2B5EF4-FFF2-40B4-BE49-F238E27FC236}">
                    <a16:creationId xmlns:a16="http://schemas.microsoft.com/office/drawing/2014/main" id="{341CEFC9-C891-4810-8EF6-88C9D6E3B6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3739" y="2064118"/>
                <a:ext cx="231441" cy="231441"/>
              </a:xfrm>
              <a:prstGeom prst="rect">
                <a:avLst/>
              </a:prstGeom>
            </p:spPr>
          </p:pic>
          <p:pic>
            <p:nvPicPr>
              <p:cNvPr id="166" name="Graphic 165" descr="Man">
                <a:extLst>
                  <a:ext uri="{FF2B5EF4-FFF2-40B4-BE49-F238E27FC236}">
                    <a16:creationId xmlns:a16="http://schemas.microsoft.com/office/drawing/2014/main" id="{7CD7F129-FDC4-44F0-8651-1EA6D242D0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56431" y="2064118"/>
                <a:ext cx="231441" cy="231441"/>
              </a:xfrm>
              <a:prstGeom prst="rect">
                <a:avLst/>
              </a:prstGeom>
            </p:spPr>
          </p:pic>
          <p:pic>
            <p:nvPicPr>
              <p:cNvPr id="167" name="Graphic 166" descr="Man">
                <a:extLst>
                  <a:ext uri="{FF2B5EF4-FFF2-40B4-BE49-F238E27FC236}">
                    <a16:creationId xmlns:a16="http://schemas.microsoft.com/office/drawing/2014/main" id="{7BF12D5B-6E3F-45DB-974C-5667EB5B21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79124" y="2064118"/>
                <a:ext cx="231441" cy="231441"/>
              </a:xfrm>
              <a:prstGeom prst="rect">
                <a:avLst/>
              </a:prstGeom>
            </p:spPr>
          </p:pic>
          <p:pic>
            <p:nvPicPr>
              <p:cNvPr id="168" name="Graphic 167" descr="Man">
                <a:extLst>
                  <a:ext uri="{FF2B5EF4-FFF2-40B4-BE49-F238E27FC236}">
                    <a16:creationId xmlns:a16="http://schemas.microsoft.com/office/drawing/2014/main" id="{09185A3D-A991-46F0-A37B-D6526815790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01817" y="2064118"/>
                <a:ext cx="231441" cy="231441"/>
              </a:xfrm>
              <a:prstGeom prst="rect">
                <a:avLst/>
              </a:prstGeom>
            </p:spPr>
          </p:pic>
          <p:pic>
            <p:nvPicPr>
              <p:cNvPr id="169" name="Graphic 168" descr="Man">
                <a:extLst>
                  <a:ext uri="{FF2B5EF4-FFF2-40B4-BE49-F238E27FC236}">
                    <a16:creationId xmlns:a16="http://schemas.microsoft.com/office/drawing/2014/main" id="{28C2F92F-738A-47AF-945F-19A2C7915FE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2064118"/>
                <a:ext cx="231441" cy="231441"/>
              </a:xfrm>
              <a:prstGeom prst="rect">
                <a:avLst/>
              </a:prstGeom>
            </p:spPr>
          </p:pic>
          <p:pic>
            <p:nvPicPr>
              <p:cNvPr id="170" name="Graphic 169" descr="Man">
                <a:extLst>
                  <a:ext uri="{FF2B5EF4-FFF2-40B4-BE49-F238E27FC236}">
                    <a16:creationId xmlns:a16="http://schemas.microsoft.com/office/drawing/2014/main" id="{385E7E5D-6983-426D-AC9A-9776E5DB89D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2064118"/>
                <a:ext cx="231441" cy="231441"/>
              </a:xfrm>
              <a:prstGeom prst="rect">
                <a:avLst/>
              </a:prstGeom>
            </p:spPr>
          </p:pic>
          <p:pic>
            <p:nvPicPr>
              <p:cNvPr id="171" name="Graphic 170" descr="Man">
                <a:extLst>
                  <a:ext uri="{FF2B5EF4-FFF2-40B4-BE49-F238E27FC236}">
                    <a16:creationId xmlns:a16="http://schemas.microsoft.com/office/drawing/2014/main" id="{3B8ED6E4-11CB-40EE-A759-E8EA951B473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2064118"/>
                <a:ext cx="231441" cy="231441"/>
              </a:xfrm>
              <a:prstGeom prst="rect">
                <a:avLst/>
              </a:prstGeom>
            </p:spPr>
          </p:pic>
          <p:pic>
            <p:nvPicPr>
              <p:cNvPr id="172" name="Graphic 171" descr="Man">
                <a:extLst>
                  <a:ext uri="{FF2B5EF4-FFF2-40B4-BE49-F238E27FC236}">
                    <a16:creationId xmlns:a16="http://schemas.microsoft.com/office/drawing/2014/main" id="{D4B977FA-1551-43A9-8D94-6AF5B267C89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2064118"/>
                <a:ext cx="231441" cy="231441"/>
              </a:xfrm>
              <a:prstGeom prst="rect">
                <a:avLst/>
              </a:prstGeom>
            </p:spPr>
          </p:pic>
          <p:pic>
            <p:nvPicPr>
              <p:cNvPr id="173" name="Graphic 172" descr="Man">
                <a:extLst>
                  <a:ext uri="{FF2B5EF4-FFF2-40B4-BE49-F238E27FC236}">
                    <a16:creationId xmlns:a16="http://schemas.microsoft.com/office/drawing/2014/main" id="{5F5C862D-94F0-4714-BD26-47BD2A7515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2064118"/>
                <a:ext cx="231441" cy="231441"/>
              </a:xfrm>
              <a:prstGeom prst="rect">
                <a:avLst/>
              </a:prstGeom>
            </p:spPr>
          </p:pic>
          <p:pic>
            <p:nvPicPr>
              <p:cNvPr id="174" name="Graphic 173" descr="Man">
                <a:extLst>
                  <a:ext uri="{FF2B5EF4-FFF2-40B4-BE49-F238E27FC236}">
                    <a16:creationId xmlns:a16="http://schemas.microsoft.com/office/drawing/2014/main" id="{4434EDD6-97D5-4E36-BD4A-FE6C31C329D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2064118"/>
                <a:ext cx="231441" cy="231441"/>
              </a:xfrm>
              <a:prstGeom prst="rect">
                <a:avLst/>
              </a:prstGeom>
            </p:spPr>
          </p:pic>
          <p:pic>
            <p:nvPicPr>
              <p:cNvPr id="177" name="Graphic 176" descr="Man">
                <a:extLst>
                  <a:ext uri="{FF2B5EF4-FFF2-40B4-BE49-F238E27FC236}">
                    <a16:creationId xmlns:a16="http://schemas.microsoft.com/office/drawing/2014/main" id="{CAAE036B-8F48-473B-9E7A-B8410E23647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1621" y="2247675"/>
                <a:ext cx="231441" cy="231441"/>
              </a:xfrm>
              <a:prstGeom prst="rect">
                <a:avLst/>
              </a:prstGeom>
            </p:spPr>
          </p:pic>
          <p:pic>
            <p:nvPicPr>
              <p:cNvPr id="178" name="Graphic 177" descr="Man">
                <a:extLst>
                  <a:ext uri="{FF2B5EF4-FFF2-40B4-BE49-F238E27FC236}">
                    <a16:creationId xmlns:a16="http://schemas.microsoft.com/office/drawing/2014/main" id="{877C66F4-8DDF-45E0-B899-D5434C343DA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4314" y="2247675"/>
                <a:ext cx="231441" cy="231441"/>
              </a:xfrm>
              <a:prstGeom prst="rect">
                <a:avLst/>
              </a:prstGeom>
            </p:spPr>
          </p:pic>
          <p:pic>
            <p:nvPicPr>
              <p:cNvPr id="179" name="Graphic 178" descr="Man">
                <a:extLst>
                  <a:ext uri="{FF2B5EF4-FFF2-40B4-BE49-F238E27FC236}">
                    <a16:creationId xmlns:a16="http://schemas.microsoft.com/office/drawing/2014/main" id="{BE059406-6E6F-4588-8319-549C5E0BB4C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7007" y="2247675"/>
                <a:ext cx="231441" cy="231441"/>
              </a:xfrm>
              <a:prstGeom prst="rect">
                <a:avLst/>
              </a:prstGeom>
            </p:spPr>
          </p:pic>
          <p:pic>
            <p:nvPicPr>
              <p:cNvPr id="180" name="Graphic 179" descr="Man">
                <a:extLst>
                  <a:ext uri="{FF2B5EF4-FFF2-40B4-BE49-F238E27FC236}">
                    <a16:creationId xmlns:a16="http://schemas.microsoft.com/office/drawing/2014/main" id="{0C9E3F35-59B5-48EA-8F5D-4848AFD1A1C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700" y="2247675"/>
                <a:ext cx="231441" cy="231441"/>
              </a:xfrm>
              <a:prstGeom prst="rect">
                <a:avLst/>
              </a:prstGeom>
            </p:spPr>
          </p:pic>
          <p:pic>
            <p:nvPicPr>
              <p:cNvPr id="181" name="Graphic 180" descr="Man">
                <a:extLst>
                  <a:ext uri="{FF2B5EF4-FFF2-40B4-BE49-F238E27FC236}">
                    <a16:creationId xmlns:a16="http://schemas.microsoft.com/office/drawing/2014/main" id="{A09CED9E-22BA-4108-9748-A79BC131057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2392" y="2247675"/>
                <a:ext cx="231441" cy="231441"/>
              </a:xfrm>
              <a:prstGeom prst="rect">
                <a:avLst/>
              </a:prstGeom>
            </p:spPr>
          </p:pic>
          <p:pic>
            <p:nvPicPr>
              <p:cNvPr id="182" name="Graphic 181" descr="Man">
                <a:extLst>
                  <a:ext uri="{FF2B5EF4-FFF2-40B4-BE49-F238E27FC236}">
                    <a16:creationId xmlns:a16="http://schemas.microsoft.com/office/drawing/2014/main" id="{9C81DC24-8255-4AFA-912A-DEBDF89D54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085" y="2247675"/>
                <a:ext cx="231441" cy="231441"/>
              </a:xfrm>
              <a:prstGeom prst="rect">
                <a:avLst/>
              </a:prstGeom>
            </p:spPr>
          </p:pic>
          <p:pic>
            <p:nvPicPr>
              <p:cNvPr id="183" name="Graphic 182" descr="Man">
                <a:extLst>
                  <a:ext uri="{FF2B5EF4-FFF2-40B4-BE49-F238E27FC236}">
                    <a16:creationId xmlns:a16="http://schemas.microsoft.com/office/drawing/2014/main" id="{8A6E2BB3-D843-41B8-A82F-D193C6E8313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17778" y="2247675"/>
                <a:ext cx="231441" cy="231441"/>
              </a:xfrm>
              <a:prstGeom prst="rect">
                <a:avLst/>
              </a:prstGeom>
            </p:spPr>
          </p:pic>
          <p:pic>
            <p:nvPicPr>
              <p:cNvPr id="184" name="Graphic 183" descr="Man">
                <a:extLst>
                  <a:ext uri="{FF2B5EF4-FFF2-40B4-BE49-F238E27FC236}">
                    <a16:creationId xmlns:a16="http://schemas.microsoft.com/office/drawing/2014/main" id="{3EFBFC29-4BED-4A9B-AF29-F33DF2A25A1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0471" y="2247675"/>
                <a:ext cx="231441" cy="231441"/>
              </a:xfrm>
              <a:prstGeom prst="rect">
                <a:avLst/>
              </a:prstGeom>
            </p:spPr>
          </p:pic>
          <p:pic>
            <p:nvPicPr>
              <p:cNvPr id="185" name="Graphic 184" descr="Man">
                <a:extLst>
                  <a:ext uri="{FF2B5EF4-FFF2-40B4-BE49-F238E27FC236}">
                    <a16:creationId xmlns:a16="http://schemas.microsoft.com/office/drawing/2014/main" id="{8893F978-17FA-4EEB-BFF9-46C32A7F97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3163" y="2247675"/>
                <a:ext cx="231441" cy="231441"/>
              </a:xfrm>
              <a:prstGeom prst="rect">
                <a:avLst/>
              </a:prstGeom>
            </p:spPr>
          </p:pic>
          <p:pic>
            <p:nvPicPr>
              <p:cNvPr id="186" name="Graphic 185" descr="Man">
                <a:extLst>
                  <a:ext uri="{FF2B5EF4-FFF2-40B4-BE49-F238E27FC236}">
                    <a16:creationId xmlns:a16="http://schemas.microsoft.com/office/drawing/2014/main" id="{F94205D3-1EDA-4D14-9138-03ADCD339F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85856" y="2247675"/>
                <a:ext cx="231441" cy="231441"/>
              </a:xfrm>
              <a:prstGeom prst="rect">
                <a:avLst/>
              </a:prstGeom>
            </p:spPr>
          </p:pic>
          <p:pic>
            <p:nvPicPr>
              <p:cNvPr id="187" name="Graphic 186" descr="Man">
                <a:extLst>
                  <a:ext uri="{FF2B5EF4-FFF2-40B4-BE49-F238E27FC236}">
                    <a16:creationId xmlns:a16="http://schemas.microsoft.com/office/drawing/2014/main" id="{3A4D68B0-9F08-46CF-AD30-429E7B7FADB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2247675"/>
                <a:ext cx="231441" cy="231441"/>
              </a:xfrm>
              <a:prstGeom prst="rect">
                <a:avLst/>
              </a:prstGeom>
            </p:spPr>
          </p:pic>
          <p:pic>
            <p:nvPicPr>
              <p:cNvPr id="188" name="Graphic 187" descr="Man">
                <a:extLst>
                  <a:ext uri="{FF2B5EF4-FFF2-40B4-BE49-F238E27FC236}">
                    <a16:creationId xmlns:a16="http://schemas.microsoft.com/office/drawing/2014/main" id="{64690F9B-1ABB-4211-8E2D-AD932816BB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2247675"/>
                <a:ext cx="231441" cy="231441"/>
              </a:xfrm>
              <a:prstGeom prst="rect">
                <a:avLst/>
              </a:prstGeom>
            </p:spPr>
          </p:pic>
          <p:pic>
            <p:nvPicPr>
              <p:cNvPr id="189" name="Graphic 188" descr="Man">
                <a:extLst>
                  <a:ext uri="{FF2B5EF4-FFF2-40B4-BE49-F238E27FC236}">
                    <a16:creationId xmlns:a16="http://schemas.microsoft.com/office/drawing/2014/main" id="{DACAE112-2205-467D-B959-57FFD991423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2247675"/>
                <a:ext cx="231441" cy="231441"/>
              </a:xfrm>
              <a:prstGeom prst="rect">
                <a:avLst/>
              </a:prstGeom>
            </p:spPr>
          </p:pic>
          <p:pic>
            <p:nvPicPr>
              <p:cNvPr id="190" name="Graphic 189" descr="Man">
                <a:extLst>
                  <a:ext uri="{FF2B5EF4-FFF2-40B4-BE49-F238E27FC236}">
                    <a16:creationId xmlns:a16="http://schemas.microsoft.com/office/drawing/2014/main" id="{B19DD30A-2C39-4FC8-B7C5-C17241604A2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2247675"/>
                <a:ext cx="231441" cy="231441"/>
              </a:xfrm>
              <a:prstGeom prst="rect">
                <a:avLst/>
              </a:prstGeom>
            </p:spPr>
          </p:pic>
          <p:pic>
            <p:nvPicPr>
              <p:cNvPr id="224" name="Graphic 223" descr="Man">
                <a:extLst>
                  <a:ext uri="{FF2B5EF4-FFF2-40B4-BE49-F238E27FC236}">
                    <a16:creationId xmlns:a16="http://schemas.microsoft.com/office/drawing/2014/main" id="{F9E688DF-113C-4F27-B04C-4B02AE85754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1325450"/>
                <a:ext cx="231441" cy="231441"/>
              </a:xfrm>
              <a:prstGeom prst="rect">
                <a:avLst/>
              </a:prstGeom>
            </p:spPr>
          </p:pic>
          <p:pic>
            <p:nvPicPr>
              <p:cNvPr id="225" name="Graphic 224" descr="Man">
                <a:extLst>
                  <a:ext uri="{FF2B5EF4-FFF2-40B4-BE49-F238E27FC236}">
                    <a16:creationId xmlns:a16="http://schemas.microsoft.com/office/drawing/2014/main" id="{93CC74BE-AEA3-4685-9B30-0E1A489BB1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1325450"/>
                <a:ext cx="231441" cy="231441"/>
              </a:xfrm>
              <a:prstGeom prst="rect">
                <a:avLst/>
              </a:prstGeom>
            </p:spPr>
          </p:pic>
          <p:pic>
            <p:nvPicPr>
              <p:cNvPr id="226" name="Graphic 225" descr="Man">
                <a:extLst>
                  <a:ext uri="{FF2B5EF4-FFF2-40B4-BE49-F238E27FC236}">
                    <a16:creationId xmlns:a16="http://schemas.microsoft.com/office/drawing/2014/main" id="{A37212AA-3449-495D-9525-49EE01E9FEA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1325450"/>
                <a:ext cx="231441" cy="231441"/>
              </a:xfrm>
              <a:prstGeom prst="rect">
                <a:avLst/>
              </a:prstGeom>
            </p:spPr>
          </p:pic>
          <p:pic>
            <p:nvPicPr>
              <p:cNvPr id="227" name="Graphic 226" descr="Man">
                <a:extLst>
                  <a:ext uri="{FF2B5EF4-FFF2-40B4-BE49-F238E27FC236}">
                    <a16:creationId xmlns:a16="http://schemas.microsoft.com/office/drawing/2014/main" id="{CA17C5E4-2622-45D3-9193-C44D1FD96A5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1325450"/>
                <a:ext cx="231441" cy="231441"/>
              </a:xfrm>
              <a:prstGeom prst="rect">
                <a:avLst/>
              </a:prstGeom>
            </p:spPr>
          </p:pic>
          <p:pic>
            <p:nvPicPr>
              <p:cNvPr id="228" name="Graphic 227" descr="Man">
                <a:extLst>
                  <a:ext uri="{FF2B5EF4-FFF2-40B4-BE49-F238E27FC236}">
                    <a16:creationId xmlns:a16="http://schemas.microsoft.com/office/drawing/2014/main" id="{7562706A-BD2E-4D35-B51C-F98FCC61A41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1325450"/>
                <a:ext cx="231441" cy="231441"/>
              </a:xfrm>
              <a:prstGeom prst="rect">
                <a:avLst/>
              </a:prstGeom>
            </p:spPr>
          </p:pic>
          <p:pic>
            <p:nvPicPr>
              <p:cNvPr id="229" name="Graphic 228" descr="Man">
                <a:extLst>
                  <a:ext uri="{FF2B5EF4-FFF2-40B4-BE49-F238E27FC236}">
                    <a16:creationId xmlns:a16="http://schemas.microsoft.com/office/drawing/2014/main" id="{79D48D53-35C3-4993-81F2-D226802736D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1325450"/>
                <a:ext cx="231441" cy="231441"/>
              </a:xfrm>
              <a:prstGeom prst="rect">
                <a:avLst/>
              </a:prstGeom>
            </p:spPr>
          </p:pic>
          <p:pic>
            <p:nvPicPr>
              <p:cNvPr id="240" name="Graphic 239" descr="Man">
                <a:extLst>
                  <a:ext uri="{FF2B5EF4-FFF2-40B4-BE49-F238E27FC236}">
                    <a16:creationId xmlns:a16="http://schemas.microsoft.com/office/drawing/2014/main" id="{6976A1DE-2121-4AA4-A538-93284251F8C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1509007"/>
                <a:ext cx="231441" cy="231441"/>
              </a:xfrm>
              <a:prstGeom prst="rect">
                <a:avLst/>
              </a:prstGeom>
            </p:spPr>
          </p:pic>
          <p:pic>
            <p:nvPicPr>
              <p:cNvPr id="241" name="Graphic 240" descr="Man">
                <a:extLst>
                  <a:ext uri="{FF2B5EF4-FFF2-40B4-BE49-F238E27FC236}">
                    <a16:creationId xmlns:a16="http://schemas.microsoft.com/office/drawing/2014/main" id="{88782EBF-F53C-41A5-B40C-A7B2FA41023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1509007"/>
                <a:ext cx="231441" cy="231441"/>
              </a:xfrm>
              <a:prstGeom prst="rect">
                <a:avLst/>
              </a:prstGeom>
            </p:spPr>
          </p:pic>
          <p:pic>
            <p:nvPicPr>
              <p:cNvPr id="242" name="Graphic 241" descr="Man">
                <a:extLst>
                  <a:ext uri="{FF2B5EF4-FFF2-40B4-BE49-F238E27FC236}">
                    <a16:creationId xmlns:a16="http://schemas.microsoft.com/office/drawing/2014/main" id="{62F2E8F7-5276-4909-9A06-600D62C0BF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18120" y="1509007"/>
                <a:ext cx="231441" cy="231441"/>
              </a:xfrm>
              <a:prstGeom prst="rect">
                <a:avLst/>
              </a:prstGeom>
            </p:spPr>
          </p:pic>
          <p:pic>
            <p:nvPicPr>
              <p:cNvPr id="243" name="Graphic 242" descr="Man">
                <a:extLst>
                  <a:ext uri="{FF2B5EF4-FFF2-40B4-BE49-F238E27FC236}">
                    <a16:creationId xmlns:a16="http://schemas.microsoft.com/office/drawing/2014/main" id="{5593FD3C-7684-4ADC-8511-4C28AF4BC9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440813" y="1509007"/>
                <a:ext cx="231441" cy="231441"/>
              </a:xfrm>
              <a:prstGeom prst="rect">
                <a:avLst/>
              </a:prstGeom>
            </p:spPr>
          </p:pic>
          <p:pic>
            <p:nvPicPr>
              <p:cNvPr id="244" name="Graphic 243" descr="Man">
                <a:extLst>
                  <a:ext uri="{FF2B5EF4-FFF2-40B4-BE49-F238E27FC236}">
                    <a16:creationId xmlns:a16="http://schemas.microsoft.com/office/drawing/2014/main" id="{730EBC4E-52F5-4C98-9BDC-8D33E2B4918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63506" y="1509007"/>
                <a:ext cx="231441" cy="231441"/>
              </a:xfrm>
              <a:prstGeom prst="rect">
                <a:avLst/>
              </a:prstGeom>
            </p:spPr>
          </p:pic>
          <p:pic>
            <p:nvPicPr>
              <p:cNvPr id="245" name="Graphic 244" descr="Man">
                <a:extLst>
                  <a:ext uri="{FF2B5EF4-FFF2-40B4-BE49-F238E27FC236}">
                    <a16:creationId xmlns:a16="http://schemas.microsoft.com/office/drawing/2014/main" id="{AFE8A132-8C08-40D8-AFE5-61FDB14F5A3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86199" y="1509007"/>
                <a:ext cx="231441" cy="231441"/>
              </a:xfrm>
              <a:prstGeom prst="rect">
                <a:avLst/>
              </a:prstGeom>
            </p:spPr>
          </p:pic>
          <p:pic>
            <p:nvPicPr>
              <p:cNvPr id="246" name="Graphic 245" descr="Man">
                <a:extLst>
                  <a:ext uri="{FF2B5EF4-FFF2-40B4-BE49-F238E27FC236}">
                    <a16:creationId xmlns:a16="http://schemas.microsoft.com/office/drawing/2014/main" id="{0CA59D47-EE31-4FC6-AA9A-B41E3296A6F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08891" y="1509007"/>
                <a:ext cx="231441" cy="231441"/>
              </a:xfrm>
              <a:prstGeom prst="rect">
                <a:avLst/>
              </a:prstGeom>
            </p:spPr>
          </p:pic>
          <p:pic>
            <p:nvPicPr>
              <p:cNvPr id="247" name="Graphic 246" descr="Man">
                <a:extLst>
                  <a:ext uri="{FF2B5EF4-FFF2-40B4-BE49-F238E27FC236}">
                    <a16:creationId xmlns:a16="http://schemas.microsoft.com/office/drawing/2014/main" id="{3AF2D1BD-BF75-4393-81E9-55A6D151057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1509007"/>
                <a:ext cx="231441" cy="231441"/>
              </a:xfrm>
              <a:prstGeom prst="rect">
                <a:avLst/>
              </a:prstGeom>
            </p:spPr>
          </p:pic>
          <p:pic>
            <p:nvPicPr>
              <p:cNvPr id="254" name="Graphic 253" descr="Man">
                <a:extLst>
                  <a:ext uri="{FF2B5EF4-FFF2-40B4-BE49-F238E27FC236}">
                    <a16:creationId xmlns:a16="http://schemas.microsoft.com/office/drawing/2014/main" id="{C4B78C3C-0781-4C90-9B63-60226A8C2E3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790433" y="1509007"/>
                <a:ext cx="231441" cy="231441"/>
              </a:xfrm>
              <a:prstGeom prst="rect">
                <a:avLst/>
              </a:prstGeom>
            </p:spPr>
          </p:pic>
          <p:pic>
            <p:nvPicPr>
              <p:cNvPr id="255" name="Graphic 254" descr="Man">
                <a:extLst>
                  <a:ext uri="{FF2B5EF4-FFF2-40B4-BE49-F238E27FC236}">
                    <a16:creationId xmlns:a16="http://schemas.microsoft.com/office/drawing/2014/main" id="{44873A04-C95A-4214-A5B5-C97431A8337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13122" y="1509007"/>
                <a:ext cx="231441" cy="231441"/>
              </a:xfrm>
              <a:prstGeom prst="rect">
                <a:avLst/>
              </a:prstGeom>
            </p:spPr>
          </p:pic>
          <p:pic>
            <p:nvPicPr>
              <p:cNvPr id="256" name="Graphic 255" descr="Man">
                <a:extLst>
                  <a:ext uri="{FF2B5EF4-FFF2-40B4-BE49-F238E27FC236}">
                    <a16:creationId xmlns:a16="http://schemas.microsoft.com/office/drawing/2014/main" id="{9D993F1A-660F-4C36-8145-E75CCE94859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1694786"/>
                <a:ext cx="231441" cy="231441"/>
              </a:xfrm>
              <a:prstGeom prst="rect">
                <a:avLst/>
              </a:prstGeom>
            </p:spPr>
          </p:pic>
          <p:pic>
            <p:nvPicPr>
              <p:cNvPr id="257" name="Graphic 256" descr="Man">
                <a:extLst>
                  <a:ext uri="{FF2B5EF4-FFF2-40B4-BE49-F238E27FC236}">
                    <a16:creationId xmlns:a16="http://schemas.microsoft.com/office/drawing/2014/main" id="{8C2B3FA7-5E9F-47C1-B8FE-E29C37DAA02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1694786"/>
                <a:ext cx="231441" cy="231441"/>
              </a:xfrm>
              <a:prstGeom prst="rect">
                <a:avLst/>
              </a:prstGeom>
            </p:spPr>
          </p:pic>
          <p:pic>
            <p:nvPicPr>
              <p:cNvPr id="258" name="Graphic 257" descr="Man">
                <a:extLst>
                  <a:ext uri="{FF2B5EF4-FFF2-40B4-BE49-F238E27FC236}">
                    <a16:creationId xmlns:a16="http://schemas.microsoft.com/office/drawing/2014/main" id="{F5D55AAE-3C30-494A-92BE-72335B5B6A6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1694786"/>
                <a:ext cx="231441" cy="231441"/>
              </a:xfrm>
              <a:prstGeom prst="rect">
                <a:avLst/>
              </a:prstGeom>
            </p:spPr>
          </p:pic>
          <p:pic>
            <p:nvPicPr>
              <p:cNvPr id="259" name="Graphic 258" descr="Man">
                <a:extLst>
                  <a:ext uri="{FF2B5EF4-FFF2-40B4-BE49-F238E27FC236}">
                    <a16:creationId xmlns:a16="http://schemas.microsoft.com/office/drawing/2014/main" id="{455C0A2A-6D64-4D3E-908A-A5E51486E7B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1694786"/>
                <a:ext cx="231441" cy="231441"/>
              </a:xfrm>
              <a:prstGeom prst="rect">
                <a:avLst/>
              </a:prstGeom>
            </p:spPr>
          </p:pic>
          <p:pic>
            <p:nvPicPr>
              <p:cNvPr id="260" name="Graphic 259" descr="Man">
                <a:extLst>
                  <a:ext uri="{FF2B5EF4-FFF2-40B4-BE49-F238E27FC236}">
                    <a16:creationId xmlns:a16="http://schemas.microsoft.com/office/drawing/2014/main" id="{C91F5D6C-2D56-40F2-901B-4A11C59BE4D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1694786"/>
                <a:ext cx="231441" cy="231441"/>
              </a:xfrm>
              <a:prstGeom prst="rect">
                <a:avLst/>
              </a:prstGeom>
            </p:spPr>
          </p:pic>
          <p:pic>
            <p:nvPicPr>
              <p:cNvPr id="261" name="Graphic 260" descr="Man">
                <a:extLst>
                  <a:ext uri="{FF2B5EF4-FFF2-40B4-BE49-F238E27FC236}">
                    <a16:creationId xmlns:a16="http://schemas.microsoft.com/office/drawing/2014/main" id="{C5E8998A-B4DE-4B14-9A2C-4ABEFCD45A6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1694786"/>
                <a:ext cx="231441" cy="231441"/>
              </a:xfrm>
              <a:prstGeom prst="rect">
                <a:avLst/>
              </a:prstGeom>
            </p:spPr>
          </p:pic>
          <p:pic>
            <p:nvPicPr>
              <p:cNvPr id="262" name="Graphic 261" descr="Man">
                <a:extLst>
                  <a:ext uri="{FF2B5EF4-FFF2-40B4-BE49-F238E27FC236}">
                    <a16:creationId xmlns:a16="http://schemas.microsoft.com/office/drawing/2014/main" id="{2AB56DF8-5CED-4032-8E42-F0EBAA6E233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70238" y="1694786"/>
                <a:ext cx="231441" cy="231441"/>
              </a:xfrm>
              <a:prstGeom prst="rect">
                <a:avLst/>
              </a:prstGeom>
            </p:spPr>
          </p:pic>
          <p:pic>
            <p:nvPicPr>
              <p:cNvPr id="263" name="Graphic 262" descr="Man">
                <a:extLst>
                  <a:ext uri="{FF2B5EF4-FFF2-40B4-BE49-F238E27FC236}">
                    <a16:creationId xmlns:a16="http://schemas.microsoft.com/office/drawing/2014/main" id="{8767192E-A53E-450F-AF21-0C6C091FC75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930" y="1694786"/>
                <a:ext cx="231441" cy="231441"/>
              </a:xfrm>
              <a:prstGeom prst="rect">
                <a:avLst/>
              </a:prstGeom>
            </p:spPr>
          </p:pic>
          <p:pic>
            <p:nvPicPr>
              <p:cNvPr id="265" name="Graphic 264" descr="Man">
                <a:extLst>
                  <a:ext uri="{FF2B5EF4-FFF2-40B4-BE49-F238E27FC236}">
                    <a16:creationId xmlns:a16="http://schemas.microsoft.com/office/drawing/2014/main" id="{249E1F06-3FE4-464A-AC76-6E5857FABAA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38316" y="1694786"/>
                <a:ext cx="231441" cy="231441"/>
              </a:xfrm>
              <a:prstGeom prst="rect">
                <a:avLst/>
              </a:prstGeom>
            </p:spPr>
          </p:pic>
          <p:pic>
            <p:nvPicPr>
              <p:cNvPr id="266" name="Graphic 265" descr="Man">
                <a:extLst>
                  <a:ext uri="{FF2B5EF4-FFF2-40B4-BE49-F238E27FC236}">
                    <a16:creationId xmlns:a16="http://schemas.microsoft.com/office/drawing/2014/main" id="{DD1DAC72-E046-4F3D-9E20-0CA0F121965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61008" y="1694786"/>
                <a:ext cx="231441" cy="231441"/>
              </a:xfrm>
              <a:prstGeom prst="rect">
                <a:avLst/>
              </a:prstGeom>
            </p:spPr>
          </p:pic>
          <p:pic>
            <p:nvPicPr>
              <p:cNvPr id="267" name="Graphic 266" descr="Man">
                <a:extLst>
                  <a:ext uri="{FF2B5EF4-FFF2-40B4-BE49-F238E27FC236}">
                    <a16:creationId xmlns:a16="http://schemas.microsoft.com/office/drawing/2014/main" id="{A42C40EF-E5D6-467B-9B8A-E2450CD3E72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83701" y="1694786"/>
                <a:ext cx="231441" cy="231441"/>
              </a:xfrm>
              <a:prstGeom prst="rect">
                <a:avLst/>
              </a:prstGeom>
            </p:spPr>
          </p:pic>
          <p:pic>
            <p:nvPicPr>
              <p:cNvPr id="268" name="Graphic 267" descr="Man">
                <a:extLst>
                  <a:ext uri="{FF2B5EF4-FFF2-40B4-BE49-F238E27FC236}">
                    <a16:creationId xmlns:a16="http://schemas.microsoft.com/office/drawing/2014/main" id="{53DD117E-D03D-472D-B98A-7AF3DE21AB6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606394" y="1694786"/>
                <a:ext cx="231441" cy="231441"/>
              </a:xfrm>
              <a:prstGeom prst="rect">
                <a:avLst/>
              </a:prstGeom>
            </p:spPr>
          </p:pic>
          <p:pic>
            <p:nvPicPr>
              <p:cNvPr id="269" name="Graphic 268" descr="Man">
                <a:extLst>
                  <a:ext uri="{FF2B5EF4-FFF2-40B4-BE49-F238E27FC236}">
                    <a16:creationId xmlns:a16="http://schemas.microsoft.com/office/drawing/2014/main" id="{1FD8E3CD-B7F9-4201-990D-49D7C5BA42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729087" y="1694786"/>
                <a:ext cx="231441" cy="231441"/>
              </a:xfrm>
              <a:prstGeom prst="rect">
                <a:avLst/>
              </a:prstGeom>
            </p:spPr>
          </p:pic>
          <p:pic>
            <p:nvPicPr>
              <p:cNvPr id="270" name="Graphic 269" descr="Man">
                <a:extLst>
                  <a:ext uri="{FF2B5EF4-FFF2-40B4-BE49-F238E27FC236}">
                    <a16:creationId xmlns:a16="http://schemas.microsoft.com/office/drawing/2014/main" id="{A380B326-4103-4A97-B92A-DE296B7B46E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51779" y="1694786"/>
                <a:ext cx="231441" cy="231441"/>
              </a:xfrm>
              <a:prstGeom prst="rect">
                <a:avLst/>
              </a:prstGeom>
            </p:spPr>
          </p:pic>
          <p:pic>
            <p:nvPicPr>
              <p:cNvPr id="271" name="Graphic 270" descr="Man">
                <a:extLst>
                  <a:ext uri="{FF2B5EF4-FFF2-40B4-BE49-F238E27FC236}">
                    <a16:creationId xmlns:a16="http://schemas.microsoft.com/office/drawing/2014/main" id="{859698FA-D2FE-46A4-AA98-F8A4219D6EB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74468" y="1694786"/>
                <a:ext cx="231441" cy="231441"/>
              </a:xfrm>
              <a:prstGeom prst="rect">
                <a:avLst/>
              </a:prstGeom>
            </p:spPr>
          </p:pic>
          <p:pic>
            <p:nvPicPr>
              <p:cNvPr id="272" name="Graphic 271" descr="Man">
                <a:extLst>
                  <a:ext uri="{FF2B5EF4-FFF2-40B4-BE49-F238E27FC236}">
                    <a16:creationId xmlns:a16="http://schemas.microsoft.com/office/drawing/2014/main" id="{39403CF7-741B-4080-B40A-602A2F2DD5A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1878343"/>
                <a:ext cx="231441" cy="231441"/>
              </a:xfrm>
              <a:prstGeom prst="rect">
                <a:avLst/>
              </a:prstGeom>
            </p:spPr>
          </p:pic>
          <p:pic>
            <p:nvPicPr>
              <p:cNvPr id="273" name="Graphic 272" descr="Man">
                <a:extLst>
                  <a:ext uri="{FF2B5EF4-FFF2-40B4-BE49-F238E27FC236}">
                    <a16:creationId xmlns:a16="http://schemas.microsoft.com/office/drawing/2014/main" id="{1ED97551-9D00-43D0-BA7D-45FF5630ADD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1878343"/>
                <a:ext cx="231441" cy="231441"/>
              </a:xfrm>
              <a:prstGeom prst="rect">
                <a:avLst/>
              </a:prstGeom>
            </p:spPr>
          </p:pic>
          <p:pic>
            <p:nvPicPr>
              <p:cNvPr id="274" name="Graphic 273" descr="Man">
                <a:extLst>
                  <a:ext uri="{FF2B5EF4-FFF2-40B4-BE49-F238E27FC236}">
                    <a16:creationId xmlns:a16="http://schemas.microsoft.com/office/drawing/2014/main" id="{70A9E61D-A46D-4055-9812-DFB778F3EBC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18120" y="1878343"/>
                <a:ext cx="231441" cy="231441"/>
              </a:xfrm>
              <a:prstGeom prst="rect">
                <a:avLst/>
              </a:prstGeom>
            </p:spPr>
          </p:pic>
          <p:pic>
            <p:nvPicPr>
              <p:cNvPr id="275" name="Graphic 274" descr="Man">
                <a:extLst>
                  <a:ext uri="{FF2B5EF4-FFF2-40B4-BE49-F238E27FC236}">
                    <a16:creationId xmlns:a16="http://schemas.microsoft.com/office/drawing/2014/main" id="{1EE49280-B882-421C-8C12-A93349F93F7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440813" y="1878343"/>
                <a:ext cx="231441" cy="231441"/>
              </a:xfrm>
              <a:prstGeom prst="rect">
                <a:avLst/>
              </a:prstGeom>
            </p:spPr>
          </p:pic>
          <p:pic>
            <p:nvPicPr>
              <p:cNvPr id="276" name="Graphic 275" descr="Man">
                <a:extLst>
                  <a:ext uri="{FF2B5EF4-FFF2-40B4-BE49-F238E27FC236}">
                    <a16:creationId xmlns:a16="http://schemas.microsoft.com/office/drawing/2014/main" id="{30DC7EE1-8EB2-46BE-B017-494A27318A5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63506" y="1878343"/>
                <a:ext cx="231441" cy="231441"/>
              </a:xfrm>
              <a:prstGeom prst="rect">
                <a:avLst/>
              </a:prstGeom>
            </p:spPr>
          </p:pic>
          <p:pic>
            <p:nvPicPr>
              <p:cNvPr id="277" name="Graphic 276" descr="Man">
                <a:extLst>
                  <a:ext uri="{FF2B5EF4-FFF2-40B4-BE49-F238E27FC236}">
                    <a16:creationId xmlns:a16="http://schemas.microsoft.com/office/drawing/2014/main" id="{E6BB788C-7AD3-4B16-9181-F318B5950A8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86199" y="1878343"/>
                <a:ext cx="231441" cy="231441"/>
              </a:xfrm>
              <a:prstGeom prst="rect">
                <a:avLst/>
              </a:prstGeom>
            </p:spPr>
          </p:pic>
          <p:pic>
            <p:nvPicPr>
              <p:cNvPr id="278" name="Graphic 277" descr="Man">
                <a:extLst>
                  <a:ext uri="{FF2B5EF4-FFF2-40B4-BE49-F238E27FC236}">
                    <a16:creationId xmlns:a16="http://schemas.microsoft.com/office/drawing/2014/main" id="{40CBB6C5-F6E0-448B-978F-792F08230F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08891" y="1878343"/>
                <a:ext cx="231441" cy="231441"/>
              </a:xfrm>
              <a:prstGeom prst="rect">
                <a:avLst/>
              </a:prstGeom>
            </p:spPr>
          </p:pic>
          <p:pic>
            <p:nvPicPr>
              <p:cNvPr id="279" name="Graphic 278" descr="Man">
                <a:extLst>
                  <a:ext uri="{FF2B5EF4-FFF2-40B4-BE49-F238E27FC236}">
                    <a16:creationId xmlns:a16="http://schemas.microsoft.com/office/drawing/2014/main" id="{649BF411-BDA2-421C-935D-44AD72EF50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1878343"/>
                <a:ext cx="231441" cy="231441"/>
              </a:xfrm>
              <a:prstGeom prst="rect">
                <a:avLst/>
              </a:prstGeom>
            </p:spPr>
          </p:pic>
          <p:pic>
            <p:nvPicPr>
              <p:cNvPr id="280" name="Graphic 279" descr="Man">
                <a:extLst>
                  <a:ext uri="{FF2B5EF4-FFF2-40B4-BE49-F238E27FC236}">
                    <a16:creationId xmlns:a16="http://schemas.microsoft.com/office/drawing/2014/main" id="{3B717DE1-0C96-4C2A-AAD3-428895E251E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054277" y="1878343"/>
                <a:ext cx="231441" cy="231441"/>
              </a:xfrm>
              <a:prstGeom prst="rect">
                <a:avLst/>
              </a:prstGeom>
            </p:spPr>
          </p:pic>
          <p:pic>
            <p:nvPicPr>
              <p:cNvPr id="281" name="Graphic 280" descr="Man">
                <a:extLst>
                  <a:ext uri="{FF2B5EF4-FFF2-40B4-BE49-F238E27FC236}">
                    <a16:creationId xmlns:a16="http://schemas.microsoft.com/office/drawing/2014/main" id="{58CA0023-7443-46EF-9B74-409F6D4F71C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76970" y="1878343"/>
                <a:ext cx="231441" cy="231441"/>
              </a:xfrm>
              <a:prstGeom prst="rect">
                <a:avLst/>
              </a:prstGeom>
            </p:spPr>
          </p:pic>
          <p:pic>
            <p:nvPicPr>
              <p:cNvPr id="282" name="Graphic 281" descr="Man">
                <a:extLst>
                  <a:ext uri="{FF2B5EF4-FFF2-40B4-BE49-F238E27FC236}">
                    <a16:creationId xmlns:a16="http://schemas.microsoft.com/office/drawing/2014/main" id="{B0986FF8-D759-490C-A703-2889085BE69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99662" y="1878343"/>
                <a:ext cx="231441" cy="231441"/>
              </a:xfrm>
              <a:prstGeom prst="rect">
                <a:avLst/>
              </a:prstGeom>
            </p:spPr>
          </p:pic>
          <p:pic>
            <p:nvPicPr>
              <p:cNvPr id="283" name="Graphic 282" descr="Man">
                <a:extLst>
                  <a:ext uri="{FF2B5EF4-FFF2-40B4-BE49-F238E27FC236}">
                    <a16:creationId xmlns:a16="http://schemas.microsoft.com/office/drawing/2014/main" id="{E93AA18A-346A-4FF4-B264-7A2911292F5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22355" y="1878343"/>
                <a:ext cx="231441" cy="231441"/>
              </a:xfrm>
              <a:prstGeom prst="rect">
                <a:avLst/>
              </a:prstGeom>
            </p:spPr>
          </p:pic>
          <p:pic>
            <p:nvPicPr>
              <p:cNvPr id="284" name="Graphic 283" descr="Man">
                <a:extLst>
                  <a:ext uri="{FF2B5EF4-FFF2-40B4-BE49-F238E27FC236}">
                    <a16:creationId xmlns:a16="http://schemas.microsoft.com/office/drawing/2014/main" id="{329E32CC-FDC6-40D0-8012-6947A2FD81F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545048" y="1878343"/>
                <a:ext cx="231441" cy="231441"/>
              </a:xfrm>
              <a:prstGeom prst="rect">
                <a:avLst/>
              </a:prstGeom>
            </p:spPr>
          </p:pic>
          <p:pic>
            <p:nvPicPr>
              <p:cNvPr id="285" name="Graphic 284" descr="Man">
                <a:extLst>
                  <a:ext uri="{FF2B5EF4-FFF2-40B4-BE49-F238E27FC236}">
                    <a16:creationId xmlns:a16="http://schemas.microsoft.com/office/drawing/2014/main" id="{248B239C-0A32-403B-AFD5-ADB658C694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667741" y="1878343"/>
                <a:ext cx="231441" cy="231441"/>
              </a:xfrm>
              <a:prstGeom prst="rect">
                <a:avLst/>
              </a:prstGeom>
            </p:spPr>
          </p:pic>
          <p:pic>
            <p:nvPicPr>
              <p:cNvPr id="286" name="Graphic 285" descr="Man">
                <a:extLst>
                  <a:ext uri="{FF2B5EF4-FFF2-40B4-BE49-F238E27FC236}">
                    <a16:creationId xmlns:a16="http://schemas.microsoft.com/office/drawing/2014/main" id="{7A50F9D1-DF8A-4965-844D-AB4CBE7D34F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790433" y="1878343"/>
                <a:ext cx="231441" cy="231441"/>
              </a:xfrm>
              <a:prstGeom prst="rect">
                <a:avLst/>
              </a:prstGeom>
            </p:spPr>
          </p:pic>
          <p:pic>
            <p:nvPicPr>
              <p:cNvPr id="288" name="Graphic 287" descr="Man">
                <a:extLst>
                  <a:ext uri="{FF2B5EF4-FFF2-40B4-BE49-F238E27FC236}">
                    <a16:creationId xmlns:a16="http://schemas.microsoft.com/office/drawing/2014/main" id="{51327D73-ABE9-452C-9419-E98B88EA98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2064118"/>
                <a:ext cx="231441" cy="231441"/>
              </a:xfrm>
              <a:prstGeom prst="rect">
                <a:avLst/>
              </a:prstGeom>
            </p:spPr>
          </p:pic>
          <p:pic>
            <p:nvPicPr>
              <p:cNvPr id="289" name="Graphic 288" descr="Man">
                <a:extLst>
                  <a:ext uri="{FF2B5EF4-FFF2-40B4-BE49-F238E27FC236}">
                    <a16:creationId xmlns:a16="http://schemas.microsoft.com/office/drawing/2014/main" id="{52A6499B-5BEF-4230-8020-5C77B2B46D7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2064118"/>
                <a:ext cx="231441" cy="231441"/>
              </a:xfrm>
              <a:prstGeom prst="rect">
                <a:avLst/>
              </a:prstGeom>
            </p:spPr>
          </p:pic>
          <p:pic>
            <p:nvPicPr>
              <p:cNvPr id="290" name="Graphic 289" descr="Man">
                <a:extLst>
                  <a:ext uri="{FF2B5EF4-FFF2-40B4-BE49-F238E27FC236}">
                    <a16:creationId xmlns:a16="http://schemas.microsoft.com/office/drawing/2014/main" id="{244E3D07-5A2E-4302-A18B-8E4083D98C2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2064118"/>
                <a:ext cx="231441" cy="231441"/>
              </a:xfrm>
              <a:prstGeom prst="rect">
                <a:avLst/>
              </a:prstGeom>
            </p:spPr>
          </p:pic>
          <p:pic>
            <p:nvPicPr>
              <p:cNvPr id="291" name="Graphic 290" descr="Man">
                <a:extLst>
                  <a:ext uri="{FF2B5EF4-FFF2-40B4-BE49-F238E27FC236}">
                    <a16:creationId xmlns:a16="http://schemas.microsoft.com/office/drawing/2014/main" id="{C55719F2-45EC-4958-A67C-E00F3B5C6EF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2064118"/>
                <a:ext cx="231441" cy="231441"/>
              </a:xfrm>
              <a:prstGeom prst="rect">
                <a:avLst/>
              </a:prstGeom>
            </p:spPr>
          </p:pic>
          <p:pic>
            <p:nvPicPr>
              <p:cNvPr id="292" name="Graphic 291" descr="Man">
                <a:extLst>
                  <a:ext uri="{FF2B5EF4-FFF2-40B4-BE49-F238E27FC236}">
                    <a16:creationId xmlns:a16="http://schemas.microsoft.com/office/drawing/2014/main" id="{8876027E-24BF-40C4-924C-F52ECFE55E5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2064118"/>
                <a:ext cx="231441" cy="231441"/>
              </a:xfrm>
              <a:prstGeom prst="rect">
                <a:avLst/>
              </a:prstGeom>
            </p:spPr>
          </p:pic>
          <p:pic>
            <p:nvPicPr>
              <p:cNvPr id="293" name="Graphic 292" descr="Man">
                <a:extLst>
                  <a:ext uri="{FF2B5EF4-FFF2-40B4-BE49-F238E27FC236}">
                    <a16:creationId xmlns:a16="http://schemas.microsoft.com/office/drawing/2014/main" id="{2D0F3C3D-75B4-46C0-BF06-E40B5C9E0F6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2064118"/>
                <a:ext cx="231441" cy="231441"/>
              </a:xfrm>
              <a:prstGeom prst="rect">
                <a:avLst/>
              </a:prstGeom>
            </p:spPr>
          </p:pic>
          <p:pic>
            <p:nvPicPr>
              <p:cNvPr id="294" name="Graphic 293" descr="Man">
                <a:extLst>
                  <a:ext uri="{FF2B5EF4-FFF2-40B4-BE49-F238E27FC236}">
                    <a16:creationId xmlns:a16="http://schemas.microsoft.com/office/drawing/2014/main" id="{562596CB-E0E0-4221-AAFA-E485AE50E0C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70238" y="2064118"/>
                <a:ext cx="231441" cy="231441"/>
              </a:xfrm>
              <a:prstGeom prst="rect">
                <a:avLst/>
              </a:prstGeom>
            </p:spPr>
          </p:pic>
          <p:pic>
            <p:nvPicPr>
              <p:cNvPr id="295" name="Graphic 294" descr="Man">
                <a:extLst>
                  <a:ext uri="{FF2B5EF4-FFF2-40B4-BE49-F238E27FC236}">
                    <a16:creationId xmlns:a16="http://schemas.microsoft.com/office/drawing/2014/main" id="{67976CB2-56E0-48AE-B7FF-28B5E7786F0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930" y="2064118"/>
                <a:ext cx="231441" cy="231441"/>
              </a:xfrm>
              <a:prstGeom prst="rect">
                <a:avLst/>
              </a:prstGeom>
            </p:spPr>
          </p:pic>
          <p:pic>
            <p:nvPicPr>
              <p:cNvPr id="296" name="Graphic 295" descr="Man">
                <a:extLst>
                  <a:ext uri="{FF2B5EF4-FFF2-40B4-BE49-F238E27FC236}">
                    <a16:creationId xmlns:a16="http://schemas.microsoft.com/office/drawing/2014/main" id="{9F7AD557-DB82-49DF-A2EC-51FEBCBF26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15623" y="2064118"/>
                <a:ext cx="231441" cy="231441"/>
              </a:xfrm>
              <a:prstGeom prst="rect">
                <a:avLst/>
              </a:prstGeom>
            </p:spPr>
          </p:pic>
          <p:pic>
            <p:nvPicPr>
              <p:cNvPr id="297" name="Graphic 296" descr="Man">
                <a:extLst>
                  <a:ext uri="{FF2B5EF4-FFF2-40B4-BE49-F238E27FC236}">
                    <a16:creationId xmlns:a16="http://schemas.microsoft.com/office/drawing/2014/main" id="{94ADB38A-AFC9-40BB-BDBB-0DF7FB2D004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38316" y="2064118"/>
                <a:ext cx="231441" cy="231441"/>
              </a:xfrm>
              <a:prstGeom prst="rect">
                <a:avLst/>
              </a:prstGeom>
            </p:spPr>
          </p:pic>
          <p:pic>
            <p:nvPicPr>
              <p:cNvPr id="298" name="Graphic 297" descr="Man">
                <a:extLst>
                  <a:ext uri="{FF2B5EF4-FFF2-40B4-BE49-F238E27FC236}">
                    <a16:creationId xmlns:a16="http://schemas.microsoft.com/office/drawing/2014/main" id="{4B1773DE-AD3B-41CC-9153-20CF6F8B118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61008" y="2064118"/>
                <a:ext cx="231441" cy="231441"/>
              </a:xfrm>
              <a:prstGeom prst="rect">
                <a:avLst/>
              </a:prstGeom>
            </p:spPr>
          </p:pic>
          <p:pic>
            <p:nvPicPr>
              <p:cNvPr id="299" name="Graphic 298" descr="Man">
                <a:extLst>
                  <a:ext uri="{FF2B5EF4-FFF2-40B4-BE49-F238E27FC236}">
                    <a16:creationId xmlns:a16="http://schemas.microsoft.com/office/drawing/2014/main" id="{57FA166E-A7E2-4DF9-8722-75936CD9DBD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83701" y="2064118"/>
                <a:ext cx="231441" cy="231441"/>
              </a:xfrm>
              <a:prstGeom prst="rect">
                <a:avLst/>
              </a:prstGeom>
            </p:spPr>
          </p:pic>
          <p:pic>
            <p:nvPicPr>
              <p:cNvPr id="304" name="Graphic 303" descr="Man">
                <a:extLst>
                  <a:ext uri="{FF2B5EF4-FFF2-40B4-BE49-F238E27FC236}">
                    <a16:creationId xmlns:a16="http://schemas.microsoft.com/office/drawing/2014/main" id="{9AC2E771-4BEC-41E7-8DB5-FE62014AB7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2247675"/>
                <a:ext cx="231441" cy="231441"/>
              </a:xfrm>
              <a:prstGeom prst="rect">
                <a:avLst/>
              </a:prstGeom>
            </p:spPr>
          </p:pic>
          <p:pic>
            <p:nvPicPr>
              <p:cNvPr id="305" name="Graphic 304" descr="Man">
                <a:extLst>
                  <a:ext uri="{FF2B5EF4-FFF2-40B4-BE49-F238E27FC236}">
                    <a16:creationId xmlns:a16="http://schemas.microsoft.com/office/drawing/2014/main" id="{A2189E84-89CF-4336-B0DF-FBAF744C4AC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2247675"/>
                <a:ext cx="231441" cy="231441"/>
              </a:xfrm>
              <a:prstGeom prst="rect">
                <a:avLst/>
              </a:prstGeom>
            </p:spPr>
          </p:pic>
          <p:pic>
            <p:nvPicPr>
              <p:cNvPr id="306" name="Graphic 305" descr="Man">
                <a:extLst>
                  <a:ext uri="{FF2B5EF4-FFF2-40B4-BE49-F238E27FC236}">
                    <a16:creationId xmlns:a16="http://schemas.microsoft.com/office/drawing/2014/main" id="{9D21420E-2155-4F2C-93FA-CBA51ACD1E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18120" y="2247675"/>
                <a:ext cx="231441" cy="231441"/>
              </a:xfrm>
              <a:prstGeom prst="rect">
                <a:avLst/>
              </a:prstGeom>
            </p:spPr>
          </p:pic>
          <p:pic>
            <p:nvPicPr>
              <p:cNvPr id="307" name="Graphic 306" descr="Man">
                <a:extLst>
                  <a:ext uri="{FF2B5EF4-FFF2-40B4-BE49-F238E27FC236}">
                    <a16:creationId xmlns:a16="http://schemas.microsoft.com/office/drawing/2014/main" id="{A0E54E58-2621-4254-AE69-03878DBC299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440813" y="2247675"/>
                <a:ext cx="231441" cy="231441"/>
              </a:xfrm>
              <a:prstGeom prst="rect">
                <a:avLst/>
              </a:prstGeom>
            </p:spPr>
          </p:pic>
          <p:pic>
            <p:nvPicPr>
              <p:cNvPr id="308" name="Graphic 307" descr="Man">
                <a:extLst>
                  <a:ext uri="{FF2B5EF4-FFF2-40B4-BE49-F238E27FC236}">
                    <a16:creationId xmlns:a16="http://schemas.microsoft.com/office/drawing/2014/main" id="{6E4924FA-D6B8-42BA-9B73-493F48D2A0A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63506" y="2247675"/>
                <a:ext cx="231441" cy="231441"/>
              </a:xfrm>
              <a:prstGeom prst="rect">
                <a:avLst/>
              </a:prstGeom>
            </p:spPr>
          </p:pic>
          <p:pic>
            <p:nvPicPr>
              <p:cNvPr id="309" name="Graphic 308" descr="Man">
                <a:extLst>
                  <a:ext uri="{FF2B5EF4-FFF2-40B4-BE49-F238E27FC236}">
                    <a16:creationId xmlns:a16="http://schemas.microsoft.com/office/drawing/2014/main" id="{1F0ACD21-368F-4CE7-AE1F-94D43E8A1B3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86199" y="2247675"/>
                <a:ext cx="231441" cy="231441"/>
              </a:xfrm>
              <a:prstGeom prst="rect">
                <a:avLst/>
              </a:prstGeom>
            </p:spPr>
          </p:pic>
          <p:pic>
            <p:nvPicPr>
              <p:cNvPr id="310" name="Graphic 309" descr="Man">
                <a:extLst>
                  <a:ext uri="{FF2B5EF4-FFF2-40B4-BE49-F238E27FC236}">
                    <a16:creationId xmlns:a16="http://schemas.microsoft.com/office/drawing/2014/main" id="{6E46593D-B331-4FF3-9BE3-FA5C992A56F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08891" y="2247675"/>
                <a:ext cx="231441" cy="231441"/>
              </a:xfrm>
              <a:prstGeom prst="rect">
                <a:avLst/>
              </a:prstGeom>
            </p:spPr>
          </p:pic>
          <p:pic>
            <p:nvPicPr>
              <p:cNvPr id="311" name="Graphic 310" descr="Man">
                <a:extLst>
                  <a:ext uri="{FF2B5EF4-FFF2-40B4-BE49-F238E27FC236}">
                    <a16:creationId xmlns:a16="http://schemas.microsoft.com/office/drawing/2014/main" id="{2EA2D9A1-9A28-467D-9A58-C4A4DA3DB7E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2247675"/>
                <a:ext cx="231441" cy="231441"/>
              </a:xfrm>
              <a:prstGeom prst="rect">
                <a:avLst/>
              </a:prstGeom>
            </p:spPr>
          </p:pic>
          <p:pic>
            <p:nvPicPr>
              <p:cNvPr id="312" name="Graphic 311" descr="Man">
                <a:extLst>
                  <a:ext uri="{FF2B5EF4-FFF2-40B4-BE49-F238E27FC236}">
                    <a16:creationId xmlns:a16="http://schemas.microsoft.com/office/drawing/2014/main" id="{1BEF70BD-5035-4076-BF76-0EE64819778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054277" y="2247675"/>
                <a:ext cx="231441" cy="231441"/>
              </a:xfrm>
              <a:prstGeom prst="rect">
                <a:avLst/>
              </a:prstGeom>
            </p:spPr>
          </p:pic>
          <p:pic>
            <p:nvPicPr>
              <p:cNvPr id="313" name="Graphic 312" descr="Man">
                <a:extLst>
                  <a:ext uri="{FF2B5EF4-FFF2-40B4-BE49-F238E27FC236}">
                    <a16:creationId xmlns:a16="http://schemas.microsoft.com/office/drawing/2014/main" id="{D4BC95FA-6603-4468-A9F9-385DBD39B96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76970" y="2247675"/>
                <a:ext cx="231441" cy="231441"/>
              </a:xfrm>
              <a:prstGeom prst="rect">
                <a:avLst/>
              </a:prstGeom>
            </p:spPr>
          </p:pic>
          <p:pic>
            <p:nvPicPr>
              <p:cNvPr id="314" name="Graphic 313" descr="Man">
                <a:extLst>
                  <a:ext uri="{FF2B5EF4-FFF2-40B4-BE49-F238E27FC236}">
                    <a16:creationId xmlns:a16="http://schemas.microsoft.com/office/drawing/2014/main" id="{AB93374A-5B72-4E40-AD32-92BE20BE849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99662" y="2247675"/>
                <a:ext cx="231441" cy="231441"/>
              </a:xfrm>
              <a:prstGeom prst="rect">
                <a:avLst/>
              </a:prstGeom>
            </p:spPr>
          </p:pic>
          <p:pic>
            <p:nvPicPr>
              <p:cNvPr id="315" name="Graphic 314" descr="Man">
                <a:extLst>
                  <a:ext uri="{FF2B5EF4-FFF2-40B4-BE49-F238E27FC236}">
                    <a16:creationId xmlns:a16="http://schemas.microsoft.com/office/drawing/2014/main" id="{6B87AAB2-D9E1-4876-A515-F7594FDFE93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22355" y="2247675"/>
                <a:ext cx="231441" cy="231441"/>
              </a:xfrm>
              <a:prstGeom prst="rect">
                <a:avLst/>
              </a:prstGeom>
            </p:spPr>
          </p:pic>
        </p:grpSp>
        <p:grpSp>
          <p:nvGrpSpPr>
            <p:cNvPr id="17" name="Group 16">
              <a:extLst>
                <a:ext uri="{FF2B5EF4-FFF2-40B4-BE49-F238E27FC236}">
                  <a16:creationId xmlns:a16="http://schemas.microsoft.com/office/drawing/2014/main" id="{8964AED4-B9A4-40AA-9DA6-94C2AD9302B8}"/>
                </a:ext>
              </a:extLst>
            </p:cNvPr>
            <p:cNvGrpSpPr/>
            <p:nvPr/>
          </p:nvGrpSpPr>
          <p:grpSpPr>
            <a:xfrm>
              <a:off x="542968" y="2433450"/>
              <a:ext cx="3049481" cy="784330"/>
              <a:chOff x="542968" y="2433450"/>
              <a:chExt cx="3049481" cy="784330"/>
            </a:xfrm>
          </p:grpSpPr>
          <p:pic>
            <p:nvPicPr>
              <p:cNvPr id="323" name="Graphic 322" descr="Man">
                <a:extLst>
                  <a:ext uri="{FF2B5EF4-FFF2-40B4-BE49-F238E27FC236}">
                    <a16:creationId xmlns:a16="http://schemas.microsoft.com/office/drawing/2014/main" id="{8836517E-C779-4723-B0CF-BD48105367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2968" y="2433450"/>
                <a:ext cx="231441" cy="231441"/>
              </a:xfrm>
              <a:prstGeom prst="rect">
                <a:avLst/>
              </a:prstGeom>
            </p:spPr>
          </p:pic>
          <p:pic>
            <p:nvPicPr>
              <p:cNvPr id="324" name="Graphic 323" descr="Man">
                <a:extLst>
                  <a:ext uri="{FF2B5EF4-FFF2-40B4-BE49-F238E27FC236}">
                    <a16:creationId xmlns:a16="http://schemas.microsoft.com/office/drawing/2014/main" id="{DAF9A90A-74E9-45A6-9960-146299846F6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5660" y="2433450"/>
                <a:ext cx="231441" cy="231441"/>
              </a:xfrm>
              <a:prstGeom prst="rect">
                <a:avLst/>
              </a:prstGeom>
            </p:spPr>
          </p:pic>
          <p:pic>
            <p:nvPicPr>
              <p:cNvPr id="325" name="Graphic 324" descr="Man">
                <a:extLst>
                  <a:ext uri="{FF2B5EF4-FFF2-40B4-BE49-F238E27FC236}">
                    <a16:creationId xmlns:a16="http://schemas.microsoft.com/office/drawing/2014/main" id="{A9EBCF8B-8D6A-484B-B940-CA990E2E54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353" y="2433450"/>
                <a:ext cx="231441" cy="231441"/>
              </a:xfrm>
              <a:prstGeom prst="rect">
                <a:avLst/>
              </a:prstGeom>
            </p:spPr>
          </p:pic>
          <p:pic>
            <p:nvPicPr>
              <p:cNvPr id="326" name="Graphic 325" descr="Man">
                <a:extLst>
                  <a:ext uri="{FF2B5EF4-FFF2-40B4-BE49-F238E27FC236}">
                    <a16:creationId xmlns:a16="http://schemas.microsoft.com/office/drawing/2014/main" id="{D6624D03-C525-424C-AB49-2DE9CA9F72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1046" y="2433450"/>
                <a:ext cx="231441" cy="231441"/>
              </a:xfrm>
              <a:prstGeom prst="rect">
                <a:avLst/>
              </a:prstGeom>
            </p:spPr>
          </p:pic>
          <p:pic>
            <p:nvPicPr>
              <p:cNvPr id="327" name="Graphic 326" descr="Man">
                <a:extLst>
                  <a:ext uri="{FF2B5EF4-FFF2-40B4-BE49-F238E27FC236}">
                    <a16:creationId xmlns:a16="http://schemas.microsoft.com/office/drawing/2014/main" id="{F1F0D284-07D2-486F-B138-3813D59194D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3739" y="2433450"/>
                <a:ext cx="231441" cy="231441"/>
              </a:xfrm>
              <a:prstGeom prst="rect">
                <a:avLst/>
              </a:prstGeom>
            </p:spPr>
          </p:pic>
          <p:pic>
            <p:nvPicPr>
              <p:cNvPr id="328" name="Graphic 327" descr="Man">
                <a:extLst>
                  <a:ext uri="{FF2B5EF4-FFF2-40B4-BE49-F238E27FC236}">
                    <a16:creationId xmlns:a16="http://schemas.microsoft.com/office/drawing/2014/main" id="{C5B12354-DA83-48FF-8429-98C4A5D7067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56431" y="2433450"/>
                <a:ext cx="231441" cy="231441"/>
              </a:xfrm>
              <a:prstGeom prst="rect">
                <a:avLst/>
              </a:prstGeom>
            </p:spPr>
          </p:pic>
          <p:pic>
            <p:nvPicPr>
              <p:cNvPr id="329" name="Graphic 328" descr="Man">
                <a:extLst>
                  <a:ext uri="{FF2B5EF4-FFF2-40B4-BE49-F238E27FC236}">
                    <a16:creationId xmlns:a16="http://schemas.microsoft.com/office/drawing/2014/main" id="{AA9F1C84-9540-44E4-9AB7-0B033C19B11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79124" y="2433450"/>
                <a:ext cx="231441" cy="231441"/>
              </a:xfrm>
              <a:prstGeom prst="rect">
                <a:avLst/>
              </a:prstGeom>
            </p:spPr>
          </p:pic>
          <p:pic>
            <p:nvPicPr>
              <p:cNvPr id="330" name="Graphic 329" descr="Man">
                <a:extLst>
                  <a:ext uri="{FF2B5EF4-FFF2-40B4-BE49-F238E27FC236}">
                    <a16:creationId xmlns:a16="http://schemas.microsoft.com/office/drawing/2014/main" id="{C9F418B8-42E8-45E7-B09D-B6E6989326E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01817" y="2433450"/>
                <a:ext cx="231441" cy="231441"/>
              </a:xfrm>
              <a:prstGeom prst="rect">
                <a:avLst/>
              </a:prstGeom>
            </p:spPr>
          </p:pic>
          <p:pic>
            <p:nvPicPr>
              <p:cNvPr id="331" name="Graphic 330" descr="Man">
                <a:extLst>
                  <a:ext uri="{FF2B5EF4-FFF2-40B4-BE49-F238E27FC236}">
                    <a16:creationId xmlns:a16="http://schemas.microsoft.com/office/drawing/2014/main" id="{6E70EE4E-097F-4889-9BC2-DF27022DAAA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2433450"/>
                <a:ext cx="231441" cy="231441"/>
              </a:xfrm>
              <a:prstGeom prst="rect">
                <a:avLst/>
              </a:prstGeom>
            </p:spPr>
          </p:pic>
          <p:pic>
            <p:nvPicPr>
              <p:cNvPr id="332" name="Graphic 331" descr="Man">
                <a:extLst>
                  <a:ext uri="{FF2B5EF4-FFF2-40B4-BE49-F238E27FC236}">
                    <a16:creationId xmlns:a16="http://schemas.microsoft.com/office/drawing/2014/main" id="{79FB8E9E-3522-4AC0-B172-906ABFBA62C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2433450"/>
                <a:ext cx="231441" cy="231441"/>
              </a:xfrm>
              <a:prstGeom prst="rect">
                <a:avLst/>
              </a:prstGeom>
            </p:spPr>
          </p:pic>
          <p:pic>
            <p:nvPicPr>
              <p:cNvPr id="333" name="Graphic 332" descr="Man">
                <a:extLst>
                  <a:ext uri="{FF2B5EF4-FFF2-40B4-BE49-F238E27FC236}">
                    <a16:creationId xmlns:a16="http://schemas.microsoft.com/office/drawing/2014/main" id="{B107AAFA-01D4-40F3-AF4F-E99698372C4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2433450"/>
                <a:ext cx="231441" cy="231441"/>
              </a:xfrm>
              <a:prstGeom prst="rect">
                <a:avLst/>
              </a:prstGeom>
            </p:spPr>
          </p:pic>
          <p:pic>
            <p:nvPicPr>
              <p:cNvPr id="334" name="Graphic 333" descr="Man">
                <a:extLst>
                  <a:ext uri="{FF2B5EF4-FFF2-40B4-BE49-F238E27FC236}">
                    <a16:creationId xmlns:a16="http://schemas.microsoft.com/office/drawing/2014/main" id="{F6FEF80F-2F8B-461B-A56D-394A1F923AF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2433450"/>
                <a:ext cx="231441" cy="231441"/>
              </a:xfrm>
              <a:prstGeom prst="rect">
                <a:avLst/>
              </a:prstGeom>
            </p:spPr>
          </p:pic>
          <p:pic>
            <p:nvPicPr>
              <p:cNvPr id="335" name="Graphic 334" descr="Man">
                <a:extLst>
                  <a:ext uri="{FF2B5EF4-FFF2-40B4-BE49-F238E27FC236}">
                    <a16:creationId xmlns:a16="http://schemas.microsoft.com/office/drawing/2014/main" id="{FC62DA3A-03EF-49D3-8F42-4AACFF52E0B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2433450"/>
                <a:ext cx="231441" cy="231441"/>
              </a:xfrm>
              <a:prstGeom prst="rect">
                <a:avLst/>
              </a:prstGeom>
            </p:spPr>
          </p:pic>
          <p:pic>
            <p:nvPicPr>
              <p:cNvPr id="336" name="Graphic 335" descr="Man">
                <a:extLst>
                  <a:ext uri="{FF2B5EF4-FFF2-40B4-BE49-F238E27FC236}">
                    <a16:creationId xmlns:a16="http://schemas.microsoft.com/office/drawing/2014/main" id="{DC883E76-7883-496D-9741-FC5BB4F27F5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2433450"/>
                <a:ext cx="231441" cy="231441"/>
              </a:xfrm>
              <a:prstGeom prst="rect">
                <a:avLst/>
              </a:prstGeom>
            </p:spPr>
          </p:pic>
          <p:pic>
            <p:nvPicPr>
              <p:cNvPr id="341" name="Graphic 340" descr="Man">
                <a:extLst>
                  <a:ext uri="{FF2B5EF4-FFF2-40B4-BE49-F238E27FC236}">
                    <a16:creationId xmlns:a16="http://schemas.microsoft.com/office/drawing/2014/main" id="{1D7121AF-F108-48FA-9931-386C8320024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7007" y="2617007"/>
                <a:ext cx="231441" cy="231441"/>
              </a:xfrm>
              <a:prstGeom prst="rect">
                <a:avLst/>
              </a:prstGeom>
            </p:spPr>
          </p:pic>
          <p:pic>
            <p:nvPicPr>
              <p:cNvPr id="342" name="Graphic 341" descr="Man">
                <a:extLst>
                  <a:ext uri="{FF2B5EF4-FFF2-40B4-BE49-F238E27FC236}">
                    <a16:creationId xmlns:a16="http://schemas.microsoft.com/office/drawing/2014/main" id="{BFFFB383-D3D6-4024-9333-5F145E27CA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700" y="2617007"/>
                <a:ext cx="231441" cy="231441"/>
              </a:xfrm>
              <a:prstGeom prst="rect">
                <a:avLst/>
              </a:prstGeom>
            </p:spPr>
          </p:pic>
          <p:pic>
            <p:nvPicPr>
              <p:cNvPr id="343" name="Graphic 342" descr="Man">
                <a:extLst>
                  <a:ext uri="{FF2B5EF4-FFF2-40B4-BE49-F238E27FC236}">
                    <a16:creationId xmlns:a16="http://schemas.microsoft.com/office/drawing/2014/main" id="{FADA3BAC-E2C4-426A-BCD8-B655F12BC6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2392" y="2617007"/>
                <a:ext cx="231441" cy="231441"/>
              </a:xfrm>
              <a:prstGeom prst="rect">
                <a:avLst/>
              </a:prstGeom>
            </p:spPr>
          </p:pic>
          <p:pic>
            <p:nvPicPr>
              <p:cNvPr id="344" name="Graphic 343" descr="Man">
                <a:extLst>
                  <a:ext uri="{FF2B5EF4-FFF2-40B4-BE49-F238E27FC236}">
                    <a16:creationId xmlns:a16="http://schemas.microsoft.com/office/drawing/2014/main" id="{58418771-08BE-466E-A4DA-8B6276BFE6D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085" y="2617007"/>
                <a:ext cx="231441" cy="231441"/>
              </a:xfrm>
              <a:prstGeom prst="rect">
                <a:avLst/>
              </a:prstGeom>
            </p:spPr>
          </p:pic>
          <p:pic>
            <p:nvPicPr>
              <p:cNvPr id="345" name="Graphic 344" descr="Man">
                <a:extLst>
                  <a:ext uri="{FF2B5EF4-FFF2-40B4-BE49-F238E27FC236}">
                    <a16:creationId xmlns:a16="http://schemas.microsoft.com/office/drawing/2014/main" id="{11ED9AFF-43EC-408B-9D4D-816DF04D105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17778" y="2617007"/>
                <a:ext cx="231441" cy="231441"/>
              </a:xfrm>
              <a:prstGeom prst="rect">
                <a:avLst/>
              </a:prstGeom>
            </p:spPr>
          </p:pic>
          <p:pic>
            <p:nvPicPr>
              <p:cNvPr id="346" name="Graphic 345" descr="Man">
                <a:extLst>
                  <a:ext uri="{FF2B5EF4-FFF2-40B4-BE49-F238E27FC236}">
                    <a16:creationId xmlns:a16="http://schemas.microsoft.com/office/drawing/2014/main" id="{24AF3BB2-0067-4F28-9CE4-6360CF2C396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0471" y="2617007"/>
                <a:ext cx="231441" cy="231441"/>
              </a:xfrm>
              <a:prstGeom prst="rect">
                <a:avLst/>
              </a:prstGeom>
            </p:spPr>
          </p:pic>
          <p:pic>
            <p:nvPicPr>
              <p:cNvPr id="347" name="Graphic 346" descr="Man">
                <a:extLst>
                  <a:ext uri="{FF2B5EF4-FFF2-40B4-BE49-F238E27FC236}">
                    <a16:creationId xmlns:a16="http://schemas.microsoft.com/office/drawing/2014/main" id="{D0D93765-4871-48B3-B899-382E2FE062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3163" y="2617007"/>
                <a:ext cx="231441" cy="231441"/>
              </a:xfrm>
              <a:prstGeom prst="rect">
                <a:avLst/>
              </a:prstGeom>
            </p:spPr>
          </p:pic>
          <p:pic>
            <p:nvPicPr>
              <p:cNvPr id="348" name="Graphic 347" descr="Man">
                <a:extLst>
                  <a:ext uri="{FF2B5EF4-FFF2-40B4-BE49-F238E27FC236}">
                    <a16:creationId xmlns:a16="http://schemas.microsoft.com/office/drawing/2014/main" id="{32AC0ECB-B0EB-44EC-BD7E-04CFD298CB1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85856" y="2617007"/>
                <a:ext cx="231441" cy="231441"/>
              </a:xfrm>
              <a:prstGeom prst="rect">
                <a:avLst/>
              </a:prstGeom>
            </p:spPr>
          </p:pic>
          <p:pic>
            <p:nvPicPr>
              <p:cNvPr id="349" name="Graphic 348" descr="Man">
                <a:extLst>
                  <a:ext uri="{FF2B5EF4-FFF2-40B4-BE49-F238E27FC236}">
                    <a16:creationId xmlns:a16="http://schemas.microsoft.com/office/drawing/2014/main" id="{6A802B42-F606-4A38-8A32-626C1D9C3E4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2617007"/>
                <a:ext cx="231441" cy="231441"/>
              </a:xfrm>
              <a:prstGeom prst="rect">
                <a:avLst/>
              </a:prstGeom>
            </p:spPr>
          </p:pic>
          <p:pic>
            <p:nvPicPr>
              <p:cNvPr id="350" name="Graphic 349" descr="Man">
                <a:extLst>
                  <a:ext uri="{FF2B5EF4-FFF2-40B4-BE49-F238E27FC236}">
                    <a16:creationId xmlns:a16="http://schemas.microsoft.com/office/drawing/2014/main" id="{AE67A558-279D-41C2-8470-7EC7E3BE199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2617007"/>
                <a:ext cx="231441" cy="231441"/>
              </a:xfrm>
              <a:prstGeom prst="rect">
                <a:avLst/>
              </a:prstGeom>
            </p:spPr>
          </p:pic>
          <p:pic>
            <p:nvPicPr>
              <p:cNvPr id="351" name="Graphic 350" descr="Man">
                <a:extLst>
                  <a:ext uri="{FF2B5EF4-FFF2-40B4-BE49-F238E27FC236}">
                    <a16:creationId xmlns:a16="http://schemas.microsoft.com/office/drawing/2014/main" id="{80E7741E-BA8E-4349-AE8D-89A602AB81A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2617007"/>
                <a:ext cx="231441" cy="231441"/>
              </a:xfrm>
              <a:prstGeom prst="rect">
                <a:avLst/>
              </a:prstGeom>
            </p:spPr>
          </p:pic>
          <p:pic>
            <p:nvPicPr>
              <p:cNvPr id="352" name="Graphic 351" descr="Man">
                <a:extLst>
                  <a:ext uri="{FF2B5EF4-FFF2-40B4-BE49-F238E27FC236}">
                    <a16:creationId xmlns:a16="http://schemas.microsoft.com/office/drawing/2014/main" id="{6658DDD0-18FC-4B27-91BC-91ECDC97D7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2617007"/>
                <a:ext cx="231441" cy="231441"/>
              </a:xfrm>
              <a:prstGeom prst="rect">
                <a:avLst/>
              </a:prstGeom>
            </p:spPr>
          </p:pic>
          <p:pic>
            <p:nvPicPr>
              <p:cNvPr id="363" name="Graphic 362" descr="Man">
                <a:extLst>
                  <a:ext uri="{FF2B5EF4-FFF2-40B4-BE49-F238E27FC236}">
                    <a16:creationId xmlns:a16="http://schemas.microsoft.com/office/drawing/2014/main" id="{0DAC84C1-8BF2-4D0F-B027-1BB604B7CA3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2802782"/>
                <a:ext cx="231441" cy="231441"/>
              </a:xfrm>
              <a:prstGeom prst="rect">
                <a:avLst/>
              </a:prstGeom>
            </p:spPr>
          </p:pic>
          <p:pic>
            <p:nvPicPr>
              <p:cNvPr id="364" name="Graphic 363" descr="Man">
                <a:extLst>
                  <a:ext uri="{FF2B5EF4-FFF2-40B4-BE49-F238E27FC236}">
                    <a16:creationId xmlns:a16="http://schemas.microsoft.com/office/drawing/2014/main" id="{C75B6B43-253A-4BD3-8D5D-6601A95C2FF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2802782"/>
                <a:ext cx="231441" cy="231441"/>
              </a:xfrm>
              <a:prstGeom prst="rect">
                <a:avLst/>
              </a:prstGeom>
            </p:spPr>
          </p:pic>
          <p:pic>
            <p:nvPicPr>
              <p:cNvPr id="365" name="Graphic 364" descr="Man">
                <a:extLst>
                  <a:ext uri="{FF2B5EF4-FFF2-40B4-BE49-F238E27FC236}">
                    <a16:creationId xmlns:a16="http://schemas.microsoft.com/office/drawing/2014/main" id="{21E8D246-0642-40B0-ADD8-1B0518658EB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2802782"/>
                <a:ext cx="231441" cy="231441"/>
              </a:xfrm>
              <a:prstGeom prst="rect">
                <a:avLst/>
              </a:prstGeom>
            </p:spPr>
          </p:pic>
          <p:pic>
            <p:nvPicPr>
              <p:cNvPr id="366" name="Graphic 365" descr="Man">
                <a:extLst>
                  <a:ext uri="{FF2B5EF4-FFF2-40B4-BE49-F238E27FC236}">
                    <a16:creationId xmlns:a16="http://schemas.microsoft.com/office/drawing/2014/main" id="{40C06CF3-CD29-4EBF-A588-AF487A94436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2802782"/>
                <a:ext cx="231441" cy="231441"/>
              </a:xfrm>
              <a:prstGeom prst="rect">
                <a:avLst/>
              </a:prstGeom>
            </p:spPr>
          </p:pic>
          <p:pic>
            <p:nvPicPr>
              <p:cNvPr id="367" name="Graphic 366" descr="Man">
                <a:extLst>
                  <a:ext uri="{FF2B5EF4-FFF2-40B4-BE49-F238E27FC236}">
                    <a16:creationId xmlns:a16="http://schemas.microsoft.com/office/drawing/2014/main" id="{23DDC42B-E52A-46D6-95D8-7B99AC53E2D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2802782"/>
                <a:ext cx="231441" cy="231441"/>
              </a:xfrm>
              <a:prstGeom prst="rect">
                <a:avLst/>
              </a:prstGeom>
            </p:spPr>
          </p:pic>
          <p:pic>
            <p:nvPicPr>
              <p:cNvPr id="368" name="Graphic 367" descr="Man">
                <a:extLst>
                  <a:ext uri="{FF2B5EF4-FFF2-40B4-BE49-F238E27FC236}">
                    <a16:creationId xmlns:a16="http://schemas.microsoft.com/office/drawing/2014/main" id="{3D7D25EF-9940-44D5-BAC5-DA51476D45B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2802782"/>
                <a:ext cx="231441" cy="231441"/>
              </a:xfrm>
              <a:prstGeom prst="rect">
                <a:avLst/>
              </a:prstGeom>
            </p:spPr>
          </p:pic>
          <p:pic>
            <p:nvPicPr>
              <p:cNvPr id="381" name="Graphic 380" descr="Man">
                <a:extLst>
                  <a:ext uri="{FF2B5EF4-FFF2-40B4-BE49-F238E27FC236}">
                    <a16:creationId xmlns:a16="http://schemas.microsoft.com/office/drawing/2014/main" id="{A5D1AF36-A034-4683-854D-2F0DFF761A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2986339"/>
                <a:ext cx="231441" cy="231441"/>
              </a:xfrm>
              <a:prstGeom prst="rect">
                <a:avLst/>
              </a:prstGeom>
            </p:spPr>
          </p:pic>
          <p:pic>
            <p:nvPicPr>
              <p:cNvPr id="382" name="Graphic 381" descr="Man">
                <a:extLst>
                  <a:ext uri="{FF2B5EF4-FFF2-40B4-BE49-F238E27FC236}">
                    <a16:creationId xmlns:a16="http://schemas.microsoft.com/office/drawing/2014/main" id="{C57D5438-858D-4506-B8A5-FC85D963F94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2986339"/>
                <a:ext cx="231441" cy="231441"/>
              </a:xfrm>
              <a:prstGeom prst="rect">
                <a:avLst/>
              </a:prstGeom>
            </p:spPr>
          </p:pic>
          <p:pic>
            <p:nvPicPr>
              <p:cNvPr id="383" name="Graphic 382" descr="Man">
                <a:extLst>
                  <a:ext uri="{FF2B5EF4-FFF2-40B4-BE49-F238E27FC236}">
                    <a16:creationId xmlns:a16="http://schemas.microsoft.com/office/drawing/2014/main" id="{595EA528-CF72-4962-8CC2-34F023C83A3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2986339"/>
                <a:ext cx="231441" cy="231441"/>
              </a:xfrm>
              <a:prstGeom prst="rect">
                <a:avLst/>
              </a:prstGeom>
            </p:spPr>
          </p:pic>
          <p:pic>
            <p:nvPicPr>
              <p:cNvPr id="384" name="Graphic 383" descr="Man">
                <a:extLst>
                  <a:ext uri="{FF2B5EF4-FFF2-40B4-BE49-F238E27FC236}">
                    <a16:creationId xmlns:a16="http://schemas.microsoft.com/office/drawing/2014/main" id="{12E348F4-F34A-4428-8775-DC88D760BDB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2986339"/>
                <a:ext cx="231441" cy="231441"/>
              </a:xfrm>
              <a:prstGeom prst="rect">
                <a:avLst/>
              </a:prstGeom>
            </p:spPr>
          </p:pic>
          <p:pic>
            <p:nvPicPr>
              <p:cNvPr id="450" name="Graphic 449" descr="Man">
                <a:extLst>
                  <a:ext uri="{FF2B5EF4-FFF2-40B4-BE49-F238E27FC236}">
                    <a16:creationId xmlns:a16="http://schemas.microsoft.com/office/drawing/2014/main" id="{2A0B2582-98CF-4E3C-8DF4-2E44D0375E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2433450"/>
                <a:ext cx="231441" cy="231441"/>
              </a:xfrm>
              <a:prstGeom prst="rect">
                <a:avLst/>
              </a:prstGeom>
            </p:spPr>
          </p:pic>
          <p:pic>
            <p:nvPicPr>
              <p:cNvPr id="451" name="Graphic 450" descr="Man">
                <a:extLst>
                  <a:ext uri="{FF2B5EF4-FFF2-40B4-BE49-F238E27FC236}">
                    <a16:creationId xmlns:a16="http://schemas.microsoft.com/office/drawing/2014/main" id="{00554661-826D-4F00-B127-8A7CA1F9690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2433450"/>
                <a:ext cx="231441" cy="231441"/>
              </a:xfrm>
              <a:prstGeom prst="rect">
                <a:avLst/>
              </a:prstGeom>
            </p:spPr>
          </p:pic>
          <p:pic>
            <p:nvPicPr>
              <p:cNvPr id="452" name="Graphic 451" descr="Man">
                <a:extLst>
                  <a:ext uri="{FF2B5EF4-FFF2-40B4-BE49-F238E27FC236}">
                    <a16:creationId xmlns:a16="http://schemas.microsoft.com/office/drawing/2014/main" id="{E34E29FB-7DDF-4922-8A8A-F1FDC12D31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2433450"/>
                <a:ext cx="231441" cy="231441"/>
              </a:xfrm>
              <a:prstGeom prst="rect">
                <a:avLst/>
              </a:prstGeom>
            </p:spPr>
          </p:pic>
          <p:pic>
            <p:nvPicPr>
              <p:cNvPr id="453" name="Graphic 452" descr="Man">
                <a:extLst>
                  <a:ext uri="{FF2B5EF4-FFF2-40B4-BE49-F238E27FC236}">
                    <a16:creationId xmlns:a16="http://schemas.microsoft.com/office/drawing/2014/main" id="{D81EE5F7-BFFF-4C32-AE7A-AC327231EF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2433450"/>
                <a:ext cx="231441" cy="231441"/>
              </a:xfrm>
              <a:prstGeom prst="rect">
                <a:avLst/>
              </a:prstGeom>
            </p:spPr>
          </p:pic>
          <p:pic>
            <p:nvPicPr>
              <p:cNvPr id="454" name="Graphic 453" descr="Man">
                <a:extLst>
                  <a:ext uri="{FF2B5EF4-FFF2-40B4-BE49-F238E27FC236}">
                    <a16:creationId xmlns:a16="http://schemas.microsoft.com/office/drawing/2014/main" id="{D3AF0464-0984-459F-8518-43A790F63E5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2433450"/>
                <a:ext cx="231441" cy="231441"/>
              </a:xfrm>
              <a:prstGeom prst="rect">
                <a:avLst/>
              </a:prstGeom>
            </p:spPr>
          </p:pic>
          <p:pic>
            <p:nvPicPr>
              <p:cNvPr id="455" name="Graphic 454" descr="Man">
                <a:extLst>
                  <a:ext uri="{FF2B5EF4-FFF2-40B4-BE49-F238E27FC236}">
                    <a16:creationId xmlns:a16="http://schemas.microsoft.com/office/drawing/2014/main" id="{A9BDCC6B-C55D-4459-AD88-84AA9622F63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2433450"/>
                <a:ext cx="231441" cy="231441"/>
              </a:xfrm>
              <a:prstGeom prst="rect">
                <a:avLst/>
              </a:prstGeom>
            </p:spPr>
          </p:pic>
          <p:pic>
            <p:nvPicPr>
              <p:cNvPr id="456" name="Graphic 455" descr="Man">
                <a:extLst>
                  <a:ext uri="{FF2B5EF4-FFF2-40B4-BE49-F238E27FC236}">
                    <a16:creationId xmlns:a16="http://schemas.microsoft.com/office/drawing/2014/main" id="{8AB2409B-5B77-4D34-876C-E178666987A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70238" y="2433450"/>
                <a:ext cx="231441" cy="231441"/>
              </a:xfrm>
              <a:prstGeom prst="rect">
                <a:avLst/>
              </a:prstGeom>
            </p:spPr>
          </p:pic>
          <p:pic>
            <p:nvPicPr>
              <p:cNvPr id="457" name="Graphic 456" descr="Man">
                <a:extLst>
                  <a:ext uri="{FF2B5EF4-FFF2-40B4-BE49-F238E27FC236}">
                    <a16:creationId xmlns:a16="http://schemas.microsoft.com/office/drawing/2014/main" id="{04DE82BF-CE4D-4F86-B8B1-99F99B71E42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930" y="2433450"/>
                <a:ext cx="231441" cy="231441"/>
              </a:xfrm>
              <a:prstGeom prst="rect">
                <a:avLst/>
              </a:prstGeom>
            </p:spPr>
          </p:pic>
          <p:pic>
            <p:nvPicPr>
              <p:cNvPr id="458" name="Graphic 457" descr="Man">
                <a:extLst>
                  <a:ext uri="{FF2B5EF4-FFF2-40B4-BE49-F238E27FC236}">
                    <a16:creationId xmlns:a16="http://schemas.microsoft.com/office/drawing/2014/main" id="{9C013B9C-A882-40DD-ADA6-BE4371A392E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15623" y="2433450"/>
                <a:ext cx="231441" cy="231441"/>
              </a:xfrm>
              <a:prstGeom prst="rect">
                <a:avLst/>
              </a:prstGeom>
            </p:spPr>
          </p:pic>
          <p:pic>
            <p:nvPicPr>
              <p:cNvPr id="459" name="Graphic 458" descr="Man">
                <a:extLst>
                  <a:ext uri="{FF2B5EF4-FFF2-40B4-BE49-F238E27FC236}">
                    <a16:creationId xmlns:a16="http://schemas.microsoft.com/office/drawing/2014/main" id="{876840C6-6620-4D13-8FE9-68037F20A4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38316" y="2433450"/>
                <a:ext cx="231441" cy="231441"/>
              </a:xfrm>
              <a:prstGeom prst="rect">
                <a:avLst/>
              </a:prstGeom>
            </p:spPr>
          </p:pic>
          <p:pic>
            <p:nvPicPr>
              <p:cNvPr id="460" name="Graphic 459" descr="Man">
                <a:extLst>
                  <a:ext uri="{FF2B5EF4-FFF2-40B4-BE49-F238E27FC236}">
                    <a16:creationId xmlns:a16="http://schemas.microsoft.com/office/drawing/2014/main" id="{9410F63E-BE68-4C1A-9A98-99755511714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61008" y="2433450"/>
                <a:ext cx="231441" cy="231441"/>
              </a:xfrm>
              <a:prstGeom prst="rect">
                <a:avLst/>
              </a:prstGeom>
            </p:spPr>
          </p:pic>
          <p:pic>
            <p:nvPicPr>
              <p:cNvPr id="466" name="Graphic 465" descr="Man">
                <a:extLst>
                  <a:ext uri="{FF2B5EF4-FFF2-40B4-BE49-F238E27FC236}">
                    <a16:creationId xmlns:a16="http://schemas.microsoft.com/office/drawing/2014/main" id="{6486D111-0AFD-4A62-9133-42DA71E2868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2617007"/>
                <a:ext cx="231441" cy="231441"/>
              </a:xfrm>
              <a:prstGeom prst="rect">
                <a:avLst/>
              </a:prstGeom>
            </p:spPr>
          </p:pic>
          <p:pic>
            <p:nvPicPr>
              <p:cNvPr id="467" name="Graphic 466" descr="Man">
                <a:extLst>
                  <a:ext uri="{FF2B5EF4-FFF2-40B4-BE49-F238E27FC236}">
                    <a16:creationId xmlns:a16="http://schemas.microsoft.com/office/drawing/2014/main" id="{11AB5701-BFAC-4C55-9D38-E687BEB4683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2617007"/>
                <a:ext cx="231441" cy="231441"/>
              </a:xfrm>
              <a:prstGeom prst="rect">
                <a:avLst/>
              </a:prstGeom>
            </p:spPr>
          </p:pic>
          <p:pic>
            <p:nvPicPr>
              <p:cNvPr id="468" name="Graphic 467" descr="Man">
                <a:extLst>
                  <a:ext uri="{FF2B5EF4-FFF2-40B4-BE49-F238E27FC236}">
                    <a16:creationId xmlns:a16="http://schemas.microsoft.com/office/drawing/2014/main" id="{59E88C6C-046C-4F61-A0F7-A684F2DB2BF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18120" y="2617007"/>
                <a:ext cx="231441" cy="231441"/>
              </a:xfrm>
              <a:prstGeom prst="rect">
                <a:avLst/>
              </a:prstGeom>
            </p:spPr>
          </p:pic>
          <p:pic>
            <p:nvPicPr>
              <p:cNvPr id="469" name="Graphic 468" descr="Man">
                <a:extLst>
                  <a:ext uri="{FF2B5EF4-FFF2-40B4-BE49-F238E27FC236}">
                    <a16:creationId xmlns:a16="http://schemas.microsoft.com/office/drawing/2014/main" id="{8A393AC7-F695-4474-AB53-4C63B3F29B0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440813" y="2617007"/>
                <a:ext cx="231441" cy="231441"/>
              </a:xfrm>
              <a:prstGeom prst="rect">
                <a:avLst/>
              </a:prstGeom>
            </p:spPr>
          </p:pic>
          <p:pic>
            <p:nvPicPr>
              <p:cNvPr id="470" name="Graphic 469" descr="Man">
                <a:extLst>
                  <a:ext uri="{FF2B5EF4-FFF2-40B4-BE49-F238E27FC236}">
                    <a16:creationId xmlns:a16="http://schemas.microsoft.com/office/drawing/2014/main" id="{D6CFC0B0-3808-4BBF-BD3E-CE8C4D1506D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63506" y="2617007"/>
                <a:ext cx="231441" cy="231441"/>
              </a:xfrm>
              <a:prstGeom prst="rect">
                <a:avLst/>
              </a:prstGeom>
            </p:spPr>
          </p:pic>
          <p:pic>
            <p:nvPicPr>
              <p:cNvPr id="471" name="Graphic 470" descr="Man">
                <a:extLst>
                  <a:ext uri="{FF2B5EF4-FFF2-40B4-BE49-F238E27FC236}">
                    <a16:creationId xmlns:a16="http://schemas.microsoft.com/office/drawing/2014/main" id="{16167F23-581F-4CBF-B505-495E3531CBA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86199" y="2617007"/>
                <a:ext cx="231441" cy="231441"/>
              </a:xfrm>
              <a:prstGeom prst="rect">
                <a:avLst/>
              </a:prstGeom>
            </p:spPr>
          </p:pic>
          <p:pic>
            <p:nvPicPr>
              <p:cNvPr id="472" name="Graphic 471" descr="Man">
                <a:extLst>
                  <a:ext uri="{FF2B5EF4-FFF2-40B4-BE49-F238E27FC236}">
                    <a16:creationId xmlns:a16="http://schemas.microsoft.com/office/drawing/2014/main" id="{0A6A471C-679C-464B-9625-75DF3FD9982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08891" y="2617007"/>
                <a:ext cx="231441" cy="231441"/>
              </a:xfrm>
              <a:prstGeom prst="rect">
                <a:avLst/>
              </a:prstGeom>
            </p:spPr>
          </p:pic>
          <p:pic>
            <p:nvPicPr>
              <p:cNvPr id="473" name="Graphic 472" descr="Man">
                <a:extLst>
                  <a:ext uri="{FF2B5EF4-FFF2-40B4-BE49-F238E27FC236}">
                    <a16:creationId xmlns:a16="http://schemas.microsoft.com/office/drawing/2014/main" id="{CB650F2F-BD1B-4ACA-8E4C-DA506969AEE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2617007"/>
                <a:ext cx="231441" cy="231441"/>
              </a:xfrm>
              <a:prstGeom prst="rect">
                <a:avLst/>
              </a:prstGeom>
            </p:spPr>
          </p:pic>
          <p:pic>
            <p:nvPicPr>
              <p:cNvPr id="474" name="Graphic 473" descr="Man">
                <a:extLst>
                  <a:ext uri="{FF2B5EF4-FFF2-40B4-BE49-F238E27FC236}">
                    <a16:creationId xmlns:a16="http://schemas.microsoft.com/office/drawing/2014/main" id="{5340C15F-A97A-4A14-94C7-73D94C769FD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054277" y="2617007"/>
                <a:ext cx="231441" cy="231441"/>
              </a:xfrm>
              <a:prstGeom prst="rect">
                <a:avLst/>
              </a:prstGeom>
            </p:spPr>
          </p:pic>
          <p:pic>
            <p:nvPicPr>
              <p:cNvPr id="475" name="Graphic 474" descr="Man">
                <a:extLst>
                  <a:ext uri="{FF2B5EF4-FFF2-40B4-BE49-F238E27FC236}">
                    <a16:creationId xmlns:a16="http://schemas.microsoft.com/office/drawing/2014/main" id="{48C14742-CA35-4B93-B4D5-7F6FD67EE60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76970" y="2617007"/>
                <a:ext cx="231441" cy="231441"/>
              </a:xfrm>
              <a:prstGeom prst="rect">
                <a:avLst/>
              </a:prstGeom>
            </p:spPr>
          </p:pic>
          <p:pic>
            <p:nvPicPr>
              <p:cNvPr id="476" name="Graphic 475" descr="Man">
                <a:extLst>
                  <a:ext uri="{FF2B5EF4-FFF2-40B4-BE49-F238E27FC236}">
                    <a16:creationId xmlns:a16="http://schemas.microsoft.com/office/drawing/2014/main" id="{C089F472-5AD4-419B-BE16-A81A2B94526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99662" y="2617007"/>
                <a:ext cx="231441" cy="231441"/>
              </a:xfrm>
              <a:prstGeom prst="rect">
                <a:avLst/>
              </a:prstGeom>
            </p:spPr>
          </p:pic>
          <p:pic>
            <p:nvPicPr>
              <p:cNvPr id="482" name="Graphic 481" descr="Man">
                <a:extLst>
                  <a:ext uri="{FF2B5EF4-FFF2-40B4-BE49-F238E27FC236}">
                    <a16:creationId xmlns:a16="http://schemas.microsoft.com/office/drawing/2014/main" id="{7016B96E-B6E8-4F32-9CE1-BD3DB124A5C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2802782"/>
                <a:ext cx="231441" cy="231441"/>
              </a:xfrm>
              <a:prstGeom prst="rect">
                <a:avLst/>
              </a:prstGeom>
            </p:spPr>
          </p:pic>
          <p:pic>
            <p:nvPicPr>
              <p:cNvPr id="483" name="Graphic 482" descr="Man">
                <a:extLst>
                  <a:ext uri="{FF2B5EF4-FFF2-40B4-BE49-F238E27FC236}">
                    <a16:creationId xmlns:a16="http://schemas.microsoft.com/office/drawing/2014/main" id="{53ACE13B-647F-4B93-8C70-E8C0DE1082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2802782"/>
                <a:ext cx="231441" cy="231441"/>
              </a:xfrm>
              <a:prstGeom prst="rect">
                <a:avLst/>
              </a:prstGeom>
            </p:spPr>
          </p:pic>
          <p:pic>
            <p:nvPicPr>
              <p:cNvPr id="484" name="Graphic 483" descr="Man">
                <a:extLst>
                  <a:ext uri="{FF2B5EF4-FFF2-40B4-BE49-F238E27FC236}">
                    <a16:creationId xmlns:a16="http://schemas.microsoft.com/office/drawing/2014/main" id="{7CA612C6-83C9-44F3-AF76-38FC4D88BFF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2802782"/>
                <a:ext cx="231441" cy="231441"/>
              </a:xfrm>
              <a:prstGeom prst="rect">
                <a:avLst/>
              </a:prstGeom>
            </p:spPr>
          </p:pic>
          <p:pic>
            <p:nvPicPr>
              <p:cNvPr id="485" name="Graphic 484" descr="Man">
                <a:extLst>
                  <a:ext uri="{FF2B5EF4-FFF2-40B4-BE49-F238E27FC236}">
                    <a16:creationId xmlns:a16="http://schemas.microsoft.com/office/drawing/2014/main" id="{AB6C71A6-6578-495C-A7E7-E2908313D66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2802782"/>
                <a:ext cx="231441" cy="231441"/>
              </a:xfrm>
              <a:prstGeom prst="rect">
                <a:avLst/>
              </a:prstGeom>
            </p:spPr>
          </p:pic>
          <p:pic>
            <p:nvPicPr>
              <p:cNvPr id="486" name="Graphic 485" descr="Man">
                <a:extLst>
                  <a:ext uri="{FF2B5EF4-FFF2-40B4-BE49-F238E27FC236}">
                    <a16:creationId xmlns:a16="http://schemas.microsoft.com/office/drawing/2014/main" id="{A5C120B6-31D5-4949-8D67-486BF8EB2A6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2802782"/>
                <a:ext cx="231441" cy="231441"/>
              </a:xfrm>
              <a:prstGeom prst="rect">
                <a:avLst/>
              </a:prstGeom>
            </p:spPr>
          </p:pic>
          <p:pic>
            <p:nvPicPr>
              <p:cNvPr id="487" name="Graphic 486" descr="Man">
                <a:extLst>
                  <a:ext uri="{FF2B5EF4-FFF2-40B4-BE49-F238E27FC236}">
                    <a16:creationId xmlns:a16="http://schemas.microsoft.com/office/drawing/2014/main" id="{4FD1F3C5-98A8-4E79-9CCF-DBBBCAD2966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2802782"/>
                <a:ext cx="231441" cy="231441"/>
              </a:xfrm>
              <a:prstGeom prst="rect">
                <a:avLst/>
              </a:prstGeom>
            </p:spPr>
          </p:pic>
          <p:pic>
            <p:nvPicPr>
              <p:cNvPr id="488" name="Graphic 487" descr="Man">
                <a:extLst>
                  <a:ext uri="{FF2B5EF4-FFF2-40B4-BE49-F238E27FC236}">
                    <a16:creationId xmlns:a16="http://schemas.microsoft.com/office/drawing/2014/main" id="{C30A8573-49F9-4A32-B7E8-C6D31814311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70238" y="2802782"/>
                <a:ext cx="231441" cy="231441"/>
              </a:xfrm>
              <a:prstGeom prst="rect">
                <a:avLst/>
              </a:prstGeom>
            </p:spPr>
          </p:pic>
          <p:pic>
            <p:nvPicPr>
              <p:cNvPr id="489" name="Graphic 488" descr="Man">
                <a:extLst>
                  <a:ext uri="{FF2B5EF4-FFF2-40B4-BE49-F238E27FC236}">
                    <a16:creationId xmlns:a16="http://schemas.microsoft.com/office/drawing/2014/main" id="{BE4FF207-99D8-4E00-BDF1-D4210C6FD7A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930" y="2802782"/>
                <a:ext cx="231441" cy="231441"/>
              </a:xfrm>
              <a:prstGeom prst="rect">
                <a:avLst/>
              </a:prstGeom>
            </p:spPr>
          </p:pic>
          <p:pic>
            <p:nvPicPr>
              <p:cNvPr id="490" name="Graphic 489" descr="Man">
                <a:extLst>
                  <a:ext uri="{FF2B5EF4-FFF2-40B4-BE49-F238E27FC236}">
                    <a16:creationId xmlns:a16="http://schemas.microsoft.com/office/drawing/2014/main" id="{06FEA8CF-492B-4F90-88ED-32E1D937D65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15623" y="2802782"/>
                <a:ext cx="231441" cy="231441"/>
              </a:xfrm>
              <a:prstGeom prst="rect">
                <a:avLst/>
              </a:prstGeom>
            </p:spPr>
          </p:pic>
          <p:pic>
            <p:nvPicPr>
              <p:cNvPr id="498" name="Graphic 497" descr="Man">
                <a:extLst>
                  <a:ext uri="{FF2B5EF4-FFF2-40B4-BE49-F238E27FC236}">
                    <a16:creationId xmlns:a16="http://schemas.microsoft.com/office/drawing/2014/main" id="{49DCB22D-AC32-41FD-B702-754087A1A29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2986339"/>
                <a:ext cx="231441" cy="231441"/>
              </a:xfrm>
              <a:prstGeom prst="rect">
                <a:avLst/>
              </a:prstGeom>
            </p:spPr>
          </p:pic>
          <p:pic>
            <p:nvPicPr>
              <p:cNvPr id="499" name="Graphic 498" descr="Man">
                <a:extLst>
                  <a:ext uri="{FF2B5EF4-FFF2-40B4-BE49-F238E27FC236}">
                    <a16:creationId xmlns:a16="http://schemas.microsoft.com/office/drawing/2014/main" id="{33433748-7747-418A-8033-8797967FBA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2986339"/>
                <a:ext cx="231441" cy="231441"/>
              </a:xfrm>
              <a:prstGeom prst="rect">
                <a:avLst/>
              </a:prstGeom>
            </p:spPr>
          </p:pic>
          <p:pic>
            <p:nvPicPr>
              <p:cNvPr id="505" name="Graphic 504" descr="Man">
                <a:extLst>
                  <a:ext uri="{FF2B5EF4-FFF2-40B4-BE49-F238E27FC236}">
                    <a16:creationId xmlns:a16="http://schemas.microsoft.com/office/drawing/2014/main" id="{8E449105-3503-40D9-9884-3534EA51325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2986339"/>
                <a:ext cx="231441" cy="231441"/>
              </a:xfrm>
              <a:prstGeom prst="rect">
                <a:avLst/>
              </a:prstGeom>
            </p:spPr>
          </p:pic>
          <p:pic>
            <p:nvPicPr>
              <p:cNvPr id="506" name="Graphic 505" descr="Man">
                <a:extLst>
                  <a:ext uri="{FF2B5EF4-FFF2-40B4-BE49-F238E27FC236}">
                    <a16:creationId xmlns:a16="http://schemas.microsoft.com/office/drawing/2014/main" id="{A5EC26EA-41A6-4B26-B35E-2B4F5AE91C4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054277" y="2986339"/>
                <a:ext cx="231441" cy="231441"/>
              </a:xfrm>
              <a:prstGeom prst="rect">
                <a:avLst/>
              </a:prstGeom>
            </p:spPr>
          </p:pic>
        </p:grpSp>
      </p:grpSp>
      <p:grpSp>
        <p:nvGrpSpPr>
          <p:cNvPr id="10" name="Group 9">
            <a:extLst>
              <a:ext uri="{FF2B5EF4-FFF2-40B4-BE49-F238E27FC236}">
                <a16:creationId xmlns:a16="http://schemas.microsoft.com/office/drawing/2014/main" id="{03382CF1-E911-43DD-B26A-EE1E175555DE}"/>
              </a:ext>
            </a:extLst>
          </p:cNvPr>
          <p:cNvGrpSpPr/>
          <p:nvPr/>
        </p:nvGrpSpPr>
        <p:grpSpPr>
          <a:xfrm>
            <a:off x="8419251" y="-429611"/>
            <a:ext cx="3971925" cy="4381500"/>
            <a:chOff x="8052329" y="189992"/>
            <a:chExt cx="3971925" cy="4381500"/>
          </a:xfrm>
        </p:grpSpPr>
        <p:pic>
          <p:nvPicPr>
            <p:cNvPr id="9" name="Graphic 8">
              <a:extLst>
                <a:ext uri="{FF2B5EF4-FFF2-40B4-BE49-F238E27FC236}">
                  <a16:creationId xmlns:a16="http://schemas.microsoft.com/office/drawing/2014/main" id="{631EC774-FCC6-4410-BAA7-86AC706190E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052329" y="189992"/>
              <a:ext cx="3971925" cy="4381500"/>
            </a:xfrm>
            <a:prstGeom prst="rect">
              <a:avLst/>
            </a:prstGeom>
          </p:spPr>
        </p:pic>
        <p:pic>
          <p:nvPicPr>
            <p:cNvPr id="6" name="Graphic 5">
              <a:extLst>
                <a:ext uri="{FF2B5EF4-FFF2-40B4-BE49-F238E27FC236}">
                  <a16:creationId xmlns:a16="http://schemas.microsoft.com/office/drawing/2014/main" id="{A6AD5107-06A3-4DE2-8E81-A7F155154AA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906733" y="267791"/>
              <a:ext cx="2981325" cy="4133850"/>
            </a:xfrm>
            <a:prstGeom prst="rect">
              <a:avLst/>
            </a:prstGeom>
          </p:spPr>
        </p:pic>
      </p:grpSp>
      <p:grpSp>
        <p:nvGrpSpPr>
          <p:cNvPr id="12" name="Group 11">
            <a:extLst>
              <a:ext uri="{FF2B5EF4-FFF2-40B4-BE49-F238E27FC236}">
                <a16:creationId xmlns:a16="http://schemas.microsoft.com/office/drawing/2014/main" id="{7438B5B5-02B5-4DF9-A11B-DC93730A763A}"/>
              </a:ext>
            </a:extLst>
          </p:cNvPr>
          <p:cNvGrpSpPr/>
          <p:nvPr/>
        </p:nvGrpSpPr>
        <p:grpSpPr>
          <a:xfrm>
            <a:off x="8403330" y="-421033"/>
            <a:ext cx="4004385" cy="4399816"/>
            <a:chOff x="8036408" y="198570"/>
            <a:chExt cx="4004385" cy="4003064"/>
          </a:xfrm>
        </p:grpSpPr>
        <p:sp>
          <p:nvSpPr>
            <p:cNvPr id="287" name="Rectangle 286">
              <a:extLst>
                <a:ext uri="{FF2B5EF4-FFF2-40B4-BE49-F238E27FC236}">
                  <a16:creationId xmlns:a16="http://schemas.microsoft.com/office/drawing/2014/main" id="{1FC844AF-7C9E-4433-B97A-ED1ED16E94DE}"/>
                </a:ext>
              </a:extLst>
            </p:cNvPr>
            <p:cNvSpPr/>
            <p:nvPr/>
          </p:nvSpPr>
          <p:spPr>
            <a:xfrm rot="16200000">
              <a:off x="6050796" y="2184182"/>
              <a:ext cx="4003064" cy="31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0" name="Rectangle 299">
              <a:extLst>
                <a:ext uri="{FF2B5EF4-FFF2-40B4-BE49-F238E27FC236}">
                  <a16:creationId xmlns:a16="http://schemas.microsoft.com/office/drawing/2014/main" id="{B8C1DC7B-C0BC-45FF-8972-69055BFFD5B2}"/>
                </a:ext>
              </a:extLst>
            </p:cNvPr>
            <p:cNvSpPr/>
            <p:nvPr/>
          </p:nvSpPr>
          <p:spPr>
            <a:xfrm rot="16200000">
              <a:off x="10023341" y="2184182"/>
              <a:ext cx="4003064" cy="31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 name="Rectangle 10">
            <a:extLst>
              <a:ext uri="{FF2B5EF4-FFF2-40B4-BE49-F238E27FC236}">
                <a16:creationId xmlns:a16="http://schemas.microsoft.com/office/drawing/2014/main" id="{EC4C24BA-7705-47EB-BFE0-2AF07FB8C4E8}"/>
              </a:ext>
            </a:extLst>
          </p:cNvPr>
          <p:cNvSpPr/>
          <p:nvPr/>
        </p:nvSpPr>
        <p:spPr>
          <a:xfrm>
            <a:off x="8400256" y="-436953"/>
            <a:ext cx="4003064" cy="31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3" name="Rectangle 302">
            <a:extLst>
              <a:ext uri="{FF2B5EF4-FFF2-40B4-BE49-F238E27FC236}">
                <a16:creationId xmlns:a16="http://schemas.microsoft.com/office/drawing/2014/main" id="{A79D7094-9EBA-486C-B918-D983232A5C73}"/>
              </a:ext>
            </a:extLst>
          </p:cNvPr>
          <p:cNvSpPr/>
          <p:nvPr/>
        </p:nvSpPr>
        <p:spPr>
          <a:xfrm>
            <a:off x="8400256" y="3934447"/>
            <a:ext cx="4003064" cy="31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Graphic 13">
            <a:extLst>
              <a:ext uri="{FF2B5EF4-FFF2-40B4-BE49-F238E27FC236}">
                <a16:creationId xmlns:a16="http://schemas.microsoft.com/office/drawing/2014/main" id="{7A6CEB5C-1688-42BE-8C0F-97A84DD5D95B}"/>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416662" y="-430910"/>
            <a:ext cx="3971925" cy="4371975"/>
          </a:xfrm>
          <a:prstGeom prst="rect">
            <a:avLst/>
          </a:prstGeom>
        </p:spPr>
      </p:pic>
      <p:sp>
        <p:nvSpPr>
          <p:cNvPr id="2" name="Rectangle 1">
            <a:extLst>
              <a:ext uri="{FF2B5EF4-FFF2-40B4-BE49-F238E27FC236}">
                <a16:creationId xmlns:a16="http://schemas.microsoft.com/office/drawing/2014/main" id="{E13B649E-4F6D-4E30-973C-2E470AA18C3F}"/>
              </a:ext>
            </a:extLst>
          </p:cNvPr>
          <p:cNvSpPr/>
          <p:nvPr/>
        </p:nvSpPr>
        <p:spPr>
          <a:xfrm>
            <a:off x="0" y="4580944"/>
            <a:ext cx="12192000" cy="229992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84BB30B2-5292-4D1C-9A56-8F7D77F93B7D}"/>
              </a:ext>
            </a:extLst>
          </p:cNvPr>
          <p:cNvSpPr/>
          <p:nvPr/>
        </p:nvSpPr>
        <p:spPr>
          <a:xfrm>
            <a:off x="551384" y="4813631"/>
            <a:ext cx="6881132"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Market Opportunity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Blood Pressure (BP) Measurement</a:t>
            </a:r>
            <a:endParaRPr kumimoji="0" lang="en-GB" sz="54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endParaRPr>
          </a:p>
        </p:txBody>
      </p:sp>
      <p:sp>
        <p:nvSpPr>
          <p:cNvPr id="586" name="Freeform: Shape 585">
            <a:extLst>
              <a:ext uri="{FF2B5EF4-FFF2-40B4-BE49-F238E27FC236}">
                <a16:creationId xmlns:a16="http://schemas.microsoft.com/office/drawing/2014/main" id="{BDCADBE3-3B27-4C2D-A492-78D30E8120ED}"/>
              </a:ext>
            </a:extLst>
          </p:cNvPr>
          <p:cNvSpPr/>
          <p:nvPr/>
        </p:nvSpPr>
        <p:spPr>
          <a:xfrm>
            <a:off x="87805" y="1022865"/>
            <a:ext cx="4209075" cy="2599144"/>
          </a:xfrm>
          <a:custGeom>
            <a:avLst/>
            <a:gdLst>
              <a:gd name="connsiteX0" fmla="*/ 547848 w 4209075"/>
              <a:gd name="connsiteY0" fmla="*/ 371011 h 2599144"/>
              <a:gd name="connsiteX1" fmla="*/ 567756 w 4209075"/>
              <a:gd name="connsiteY1" fmla="*/ 493142 h 2599144"/>
              <a:gd name="connsiteX2" fmla="*/ 508032 w 4209075"/>
              <a:gd name="connsiteY2" fmla="*/ 533852 h 2599144"/>
              <a:gd name="connsiteX3" fmla="*/ 527940 w 4209075"/>
              <a:gd name="connsiteY3" fmla="*/ 452431 h 2599144"/>
              <a:gd name="connsiteX4" fmla="*/ 408491 w 4209075"/>
              <a:gd name="connsiteY4" fmla="*/ 411721 h 2599144"/>
              <a:gd name="connsiteX5" fmla="*/ 468216 w 4209075"/>
              <a:gd name="connsiteY5" fmla="*/ 635627 h 2599144"/>
              <a:gd name="connsiteX6" fmla="*/ 448307 w 4209075"/>
              <a:gd name="connsiteY6" fmla="*/ 798468 h 2599144"/>
              <a:gd name="connsiteX7" fmla="*/ 408491 w 4209075"/>
              <a:gd name="connsiteY7" fmla="*/ 961309 h 2599144"/>
              <a:gd name="connsiteX8" fmla="*/ 448307 w 4209075"/>
              <a:gd name="connsiteY8" fmla="*/ 1086832 h 2599144"/>
              <a:gd name="connsiteX9" fmla="*/ 448307 w 4209075"/>
              <a:gd name="connsiteY9" fmla="*/ 1168252 h 2599144"/>
              <a:gd name="connsiteX10" fmla="*/ 547848 w 4209075"/>
              <a:gd name="connsiteY10" fmla="*/ 1371803 h 2599144"/>
              <a:gd name="connsiteX11" fmla="*/ 627481 w 4209075"/>
              <a:gd name="connsiteY11" fmla="*/ 1514289 h 2599144"/>
              <a:gd name="connsiteX12" fmla="*/ 687206 w 4209075"/>
              <a:gd name="connsiteY12" fmla="*/ 1616064 h 2599144"/>
              <a:gd name="connsiteX13" fmla="*/ 866379 w 4209075"/>
              <a:gd name="connsiteY13" fmla="*/ 1738195 h 2599144"/>
              <a:gd name="connsiteX14" fmla="*/ 886287 w 4209075"/>
              <a:gd name="connsiteY14" fmla="*/ 1778905 h 2599144"/>
              <a:gd name="connsiteX15" fmla="*/ 1045553 w 4209075"/>
              <a:gd name="connsiteY15" fmla="*/ 1758550 h 2599144"/>
              <a:gd name="connsiteX16" fmla="*/ 1244634 w 4209075"/>
              <a:gd name="connsiteY16" fmla="*/ 1860325 h 2599144"/>
              <a:gd name="connsiteX17" fmla="*/ 1403900 w 4209075"/>
              <a:gd name="connsiteY17" fmla="*/ 1860325 h 2599144"/>
              <a:gd name="connsiteX18" fmla="*/ 1463624 w 4209075"/>
              <a:gd name="connsiteY18" fmla="*/ 1819615 h 2599144"/>
              <a:gd name="connsiteX19" fmla="*/ 1563165 w 4209075"/>
              <a:gd name="connsiteY19" fmla="*/ 1839970 h 2599144"/>
              <a:gd name="connsiteX20" fmla="*/ 1722431 w 4209075"/>
              <a:gd name="connsiteY20" fmla="*/ 2023166 h 2599144"/>
              <a:gd name="connsiteX21" fmla="*/ 1841880 w 4209075"/>
              <a:gd name="connsiteY21" fmla="*/ 1982456 h 2599144"/>
              <a:gd name="connsiteX22" fmla="*/ 1921512 w 4209075"/>
              <a:gd name="connsiteY22" fmla="*/ 2043521 h 2599144"/>
              <a:gd name="connsiteX23" fmla="*/ 1981237 w 4209075"/>
              <a:gd name="connsiteY23" fmla="*/ 2145296 h 2599144"/>
              <a:gd name="connsiteX24" fmla="*/ 2060870 w 4209075"/>
              <a:gd name="connsiteY24" fmla="*/ 2226717 h 2599144"/>
              <a:gd name="connsiteX25" fmla="*/ 2160411 w 4209075"/>
              <a:gd name="connsiteY25" fmla="*/ 2247072 h 2599144"/>
              <a:gd name="connsiteX26" fmla="*/ 2160411 w 4209075"/>
              <a:gd name="connsiteY26" fmla="*/ 2104586 h 2599144"/>
              <a:gd name="connsiteX27" fmla="*/ 2240043 w 4209075"/>
              <a:gd name="connsiteY27" fmla="*/ 2023166 h 2599144"/>
              <a:gd name="connsiteX28" fmla="*/ 2299768 w 4209075"/>
              <a:gd name="connsiteY28" fmla="*/ 1962101 h 2599144"/>
              <a:gd name="connsiteX29" fmla="*/ 2498850 w 4209075"/>
              <a:gd name="connsiteY29" fmla="*/ 1982456 h 2599144"/>
              <a:gd name="connsiteX30" fmla="*/ 2618299 w 4209075"/>
              <a:gd name="connsiteY30" fmla="*/ 1982456 h 2599144"/>
              <a:gd name="connsiteX31" fmla="*/ 2777564 w 4209075"/>
              <a:gd name="connsiteY31" fmla="*/ 1941746 h 2599144"/>
              <a:gd name="connsiteX32" fmla="*/ 2877105 w 4209075"/>
              <a:gd name="connsiteY32" fmla="*/ 1941746 h 2599144"/>
              <a:gd name="connsiteX33" fmla="*/ 2976646 w 4209075"/>
              <a:gd name="connsiteY33" fmla="*/ 1921390 h 2599144"/>
              <a:gd name="connsiteX34" fmla="*/ 2996554 w 4209075"/>
              <a:gd name="connsiteY34" fmla="*/ 2023166 h 2599144"/>
              <a:gd name="connsiteX35" fmla="*/ 3036370 w 4209075"/>
              <a:gd name="connsiteY35" fmla="*/ 2165652 h 2599144"/>
              <a:gd name="connsiteX36" fmla="*/ 3159137 w 4209075"/>
              <a:gd name="connsiteY36" fmla="*/ 2287782 h 2599144"/>
              <a:gd name="connsiteX37" fmla="*/ 3218862 w 4209075"/>
              <a:gd name="connsiteY37" fmla="*/ 2308137 h 2599144"/>
              <a:gd name="connsiteX38" fmla="*/ 3198954 w 4209075"/>
              <a:gd name="connsiteY38" fmla="*/ 2104586 h 2599144"/>
              <a:gd name="connsiteX39" fmla="*/ 3119321 w 4209075"/>
              <a:gd name="connsiteY39" fmla="*/ 1880680 h 2599144"/>
              <a:gd name="connsiteX40" fmla="*/ 3218862 w 4209075"/>
              <a:gd name="connsiteY40" fmla="*/ 1758550 h 2599144"/>
              <a:gd name="connsiteX41" fmla="*/ 3318403 w 4209075"/>
              <a:gd name="connsiteY41" fmla="*/ 1717840 h 2599144"/>
              <a:gd name="connsiteX42" fmla="*/ 3497576 w 4209075"/>
              <a:gd name="connsiteY42" fmla="*/ 1534644 h 2599144"/>
              <a:gd name="connsiteX43" fmla="*/ 3477668 w 4209075"/>
              <a:gd name="connsiteY43" fmla="*/ 1412513 h 2599144"/>
              <a:gd name="connsiteX44" fmla="*/ 3457760 w 4209075"/>
              <a:gd name="connsiteY44" fmla="*/ 1290383 h 2599144"/>
              <a:gd name="connsiteX45" fmla="*/ 3517484 w 4209075"/>
              <a:gd name="connsiteY45" fmla="*/ 1331093 h 2599144"/>
              <a:gd name="connsiteX46" fmla="*/ 3537393 w 4209075"/>
              <a:gd name="connsiteY46" fmla="*/ 1310738 h 2599144"/>
              <a:gd name="connsiteX47" fmla="*/ 3517484 w 4209075"/>
              <a:gd name="connsiteY47" fmla="*/ 1229317 h 2599144"/>
              <a:gd name="connsiteX48" fmla="*/ 3557301 w 4209075"/>
              <a:gd name="connsiteY48" fmla="*/ 1229317 h 2599144"/>
              <a:gd name="connsiteX49" fmla="*/ 3617025 w 4209075"/>
              <a:gd name="connsiteY49" fmla="*/ 1208962 h 2599144"/>
              <a:gd name="connsiteX50" fmla="*/ 3656842 w 4209075"/>
              <a:gd name="connsiteY50" fmla="*/ 1107187 h 2599144"/>
              <a:gd name="connsiteX51" fmla="*/ 3736474 w 4209075"/>
              <a:gd name="connsiteY51" fmla="*/ 1086832 h 2599144"/>
              <a:gd name="connsiteX52" fmla="*/ 3855923 w 4209075"/>
              <a:gd name="connsiteY52" fmla="*/ 1025766 h 2599144"/>
              <a:gd name="connsiteX53" fmla="*/ 3855923 w 4209075"/>
              <a:gd name="connsiteY53" fmla="*/ 859533 h 2599144"/>
              <a:gd name="connsiteX54" fmla="*/ 4055005 w 4209075"/>
              <a:gd name="connsiteY54" fmla="*/ 757758 h 2599144"/>
              <a:gd name="connsiteX55" fmla="*/ 4015189 w 4209075"/>
              <a:gd name="connsiteY55" fmla="*/ 554207 h 2599144"/>
              <a:gd name="connsiteX56" fmla="*/ 3935556 w 4209075"/>
              <a:gd name="connsiteY56" fmla="*/ 533852 h 2599144"/>
              <a:gd name="connsiteX57" fmla="*/ 3776291 w 4209075"/>
              <a:gd name="connsiteY57" fmla="*/ 737403 h 2599144"/>
              <a:gd name="connsiteX58" fmla="*/ 3577209 w 4209075"/>
              <a:gd name="connsiteY58" fmla="*/ 778113 h 2599144"/>
              <a:gd name="connsiteX59" fmla="*/ 3477668 w 4209075"/>
              <a:gd name="connsiteY59" fmla="*/ 798468 h 2599144"/>
              <a:gd name="connsiteX60" fmla="*/ 3338311 w 4209075"/>
              <a:gd name="connsiteY60" fmla="*/ 920599 h 2599144"/>
              <a:gd name="connsiteX61" fmla="*/ 3076187 w 4209075"/>
              <a:gd name="connsiteY61" fmla="*/ 1002019 h 2599144"/>
              <a:gd name="connsiteX62" fmla="*/ 3076187 w 4209075"/>
              <a:gd name="connsiteY62" fmla="*/ 879888 h 2599144"/>
              <a:gd name="connsiteX63" fmla="*/ 2956737 w 4209075"/>
              <a:gd name="connsiteY63" fmla="*/ 615272 h 2599144"/>
              <a:gd name="connsiteX64" fmla="*/ 2618299 w 4209075"/>
              <a:gd name="connsiteY64" fmla="*/ 452431 h 2599144"/>
              <a:gd name="connsiteX65" fmla="*/ 2478941 w 4209075"/>
              <a:gd name="connsiteY65" fmla="*/ 411721 h 2599144"/>
              <a:gd name="connsiteX66" fmla="*/ 2279860 w 4209075"/>
              <a:gd name="connsiteY66" fmla="*/ 371011 h 2599144"/>
              <a:gd name="connsiteX67" fmla="*/ 0 w 4209075"/>
              <a:gd name="connsiteY67" fmla="*/ 0 h 2599144"/>
              <a:gd name="connsiteX68" fmla="*/ 4209075 w 4209075"/>
              <a:gd name="connsiteY68" fmla="*/ 0 h 2599144"/>
              <a:gd name="connsiteX69" fmla="*/ 4209075 w 4209075"/>
              <a:gd name="connsiteY69" fmla="*/ 2599144 h 2599144"/>
              <a:gd name="connsiteX70" fmla="*/ 0 w 4209075"/>
              <a:gd name="connsiteY70" fmla="*/ 2599144 h 259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4209075" h="2599144">
                <a:moveTo>
                  <a:pt x="547848" y="371011"/>
                </a:moveTo>
                <a:lnTo>
                  <a:pt x="567756" y="493142"/>
                </a:lnTo>
                <a:lnTo>
                  <a:pt x="508032" y="533852"/>
                </a:lnTo>
                <a:lnTo>
                  <a:pt x="527940" y="452431"/>
                </a:lnTo>
                <a:lnTo>
                  <a:pt x="408491" y="411721"/>
                </a:lnTo>
                <a:lnTo>
                  <a:pt x="468216" y="635627"/>
                </a:lnTo>
                <a:lnTo>
                  <a:pt x="448307" y="798468"/>
                </a:lnTo>
                <a:lnTo>
                  <a:pt x="408491" y="961309"/>
                </a:lnTo>
                <a:lnTo>
                  <a:pt x="448307" y="1086832"/>
                </a:lnTo>
                <a:lnTo>
                  <a:pt x="448307" y="1168252"/>
                </a:lnTo>
                <a:lnTo>
                  <a:pt x="547848" y="1371803"/>
                </a:lnTo>
                <a:lnTo>
                  <a:pt x="627481" y="1514289"/>
                </a:lnTo>
                <a:lnTo>
                  <a:pt x="687206" y="1616064"/>
                </a:lnTo>
                <a:lnTo>
                  <a:pt x="866379" y="1738195"/>
                </a:lnTo>
                <a:lnTo>
                  <a:pt x="886287" y="1778905"/>
                </a:lnTo>
                <a:lnTo>
                  <a:pt x="1045553" y="1758550"/>
                </a:lnTo>
                <a:lnTo>
                  <a:pt x="1244634" y="1860325"/>
                </a:lnTo>
                <a:lnTo>
                  <a:pt x="1403900" y="1860325"/>
                </a:lnTo>
                <a:lnTo>
                  <a:pt x="1463624" y="1819615"/>
                </a:lnTo>
                <a:lnTo>
                  <a:pt x="1563165" y="1839970"/>
                </a:lnTo>
                <a:lnTo>
                  <a:pt x="1722431" y="2023166"/>
                </a:lnTo>
                <a:lnTo>
                  <a:pt x="1841880" y="1982456"/>
                </a:lnTo>
                <a:lnTo>
                  <a:pt x="1921512" y="2043521"/>
                </a:lnTo>
                <a:lnTo>
                  <a:pt x="1981237" y="2145296"/>
                </a:lnTo>
                <a:lnTo>
                  <a:pt x="2060870" y="2226717"/>
                </a:lnTo>
                <a:lnTo>
                  <a:pt x="2160411" y="2247072"/>
                </a:lnTo>
                <a:lnTo>
                  <a:pt x="2160411" y="2104586"/>
                </a:lnTo>
                <a:lnTo>
                  <a:pt x="2240043" y="2023166"/>
                </a:lnTo>
                <a:lnTo>
                  <a:pt x="2299768" y="1962101"/>
                </a:lnTo>
                <a:lnTo>
                  <a:pt x="2498850" y="1982456"/>
                </a:lnTo>
                <a:lnTo>
                  <a:pt x="2618299" y="1982456"/>
                </a:lnTo>
                <a:lnTo>
                  <a:pt x="2777564" y="1941746"/>
                </a:lnTo>
                <a:lnTo>
                  <a:pt x="2877105" y="1941746"/>
                </a:lnTo>
                <a:lnTo>
                  <a:pt x="2976646" y="1921390"/>
                </a:lnTo>
                <a:lnTo>
                  <a:pt x="2996554" y="2023166"/>
                </a:lnTo>
                <a:lnTo>
                  <a:pt x="3036370" y="2165652"/>
                </a:lnTo>
                <a:lnTo>
                  <a:pt x="3159137" y="2287782"/>
                </a:lnTo>
                <a:lnTo>
                  <a:pt x="3218862" y="2308137"/>
                </a:lnTo>
                <a:lnTo>
                  <a:pt x="3198954" y="2104586"/>
                </a:lnTo>
                <a:lnTo>
                  <a:pt x="3119321" y="1880680"/>
                </a:lnTo>
                <a:lnTo>
                  <a:pt x="3218862" y="1758550"/>
                </a:lnTo>
                <a:lnTo>
                  <a:pt x="3318403" y="1717840"/>
                </a:lnTo>
                <a:lnTo>
                  <a:pt x="3497576" y="1534644"/>
                </a:lnTo>
                <a:lnTo>
                  <a:pt x="3477668" y="1412513"/>
                </a:lnTo>
                <a:lnTo>
                  <a:pt x="3457760" y="1290383"/>
                </a:lnTo>
                <a:lnTo>
                  <a:pt x="3517484" y="1331093"/>
                </a:lnTo>
                <a:lnTo>
                  <a:pt x="3537393" y="1310738"/>
                </a:lnTo>
                <a:lnTo>
                  <a:pt x="3517484" y="1229317"/>
                </a:lnTo>
                <a:lnTo>
                  <a:pt x="3557301" y="1229317"/>
                </a:lnTo>
                <a:lnTo>
                  <a:pt x="3617025" y="1208962"/>
                </a:lnTo>
                <a:lnTo>
                  <a:pt x="3656842" y="1107187"/>
                </a:lnTo>
                <a:lnTo>
                  <a:pt x="3736474" y="1086832"/>
                </a:lnTo>
                <a:lnTo>
                  <a:pt x="3855923" y="1025766"/>
                </a:lnTo>
                <a:lnTo>
                  <a:pt x="3855923" y="859533"/>
                </a:lnTo>
                <a:lnTo>
                  <a:pt x="4055005" y="757758"/>
                </a:lnTo>
                <a:lnTo>
                  <a:pt x="4015189" y="554207"/>
                </a:lnTo>
                <a:lnTo>
                  <a:pt x="3935556" y="533852"/>
                </a:lnTo>
                <a:lnTo>
                  <a:pt x="3776291" y="737403"/>
                </a:lnTo>
                <a:lnTo>
                  <a:pt x="3577209" y="778113"/>
                </a:lnTo>
                <a:lnTo>
                  <a:pt x="3477668" y="798468"/>
                </a:lnTo>
                <a:lnTo>
                  <a:pt x="3338311" y="920599"/>
                </a:lnTo>
                <a:lnTo>
                  <a:pt x="3076187" y="1002019"/>
                </a:lnTo>
                <a:lnTo>
                  <a:pt x="3076187" y="879888"/>
                </a:lnTo>
                <a:lnTo>
                  <a:pt x="2956737" y="615272"/>
                </a:lnTo>
                <a:lnTo>
                  <a:pt x="2618299" y="452431"/>
                </a:lnTo>
                <a:lnTo>
                  <a:pt x="2478941" y="411721"/>
                </a:lnTo>
                <a:lnTo>
                  <a:pt x="2279860" y="371011"/>
                </a:lnTo>
                <a:close/>
                <a:moveTo>
                  <a:pt x="0" y="0"/>
                </a:moveTo>
                <a:lnTo>
                  <a:pt x="4209075" y="0"/>
                </a:lnTo>
                <a:lnTo>
                  <a:pt x="4209075" y="2599144"/>
                </a:lnTo>
                <a:lnTo>
                  <a:pt x="0" y="25991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Freeform 127">
            <a:extLst>
              <a:ext uri="{FF2B5EF4-FFF2-40B4-BE49-F238E27FC236}">
                <a16:creationId xmlns:a16="http://schemas.microsoft.com/office/drawing/2014/main" id="{965F31E3-9358-4C38-8FC4-BB86723EED67}"/>
              </a:ext>
            </a:extLst>
          </p:cNvPr>
          <p:cNvSpPr>
            <a:spLocks/>
          </p:cNvSpPr>
          <p:nvPr/>
        </p:nvSpPr>
        <p:spPr bwMode="auto">
          <a:xfrm>
            <a:off x="474649" y="1394832"/>
            <a:ext cx="3646514" cy="1937126"/>
          </a:xfrm>
          <a:custGeom>
            <a:avLst/>
            <a:gdLst>
              <a:gd name="T0" fmla="*/ 2147483647 w 1099"/>
              <a:gd name="T1" fmla="*/ 2147483647 h 571"/>
              <a:gd name="T2" fmla="*/ 2147483647 w 1099"/>
              <a:gd name="T3" fmla="*/ 2147483647 h 571"/>
              <a:gd name="T4" fmla="*/ 2147483647 w 1099"/>
              <a:gd name="T5" fmla="*/ 2147483647 h 571"/>
              <a:gd name="T6" fmla="*/ 2147483647 w 1099"/>
              <a:gd name="T7" fmla="*/ 2147483647 h 571"/>
              <a:gd name="T8" fmla="*/ 2147483647 w 1099"/>
              <a:gd name="T9" fmla="*/ 2147483647 h 571"/>
              <a:gd name="T10" fmla="*/ 2147483647 w 1099"/>
              <a:gd name="T11" fmla="*/ 2147483647 h 571"/>
              <a:gd name="T12" fmla="*/ 2147483647 w 1099"/>
              <a:gd name="T13" fmla="*/ 2147483647 h 571"/>
              <a:gd name="T14" fmla="*/ 2147483647 w 1099"/>
              <a:gd name="T15" fmla="*/ 2147483647 h 571"/>
              <a:gd name="T16" fmla="*/ 2147483647 w 1099"/>
              <a:gd name="T17" fmla="*/ 2147483647 h 571"/>
              <a:gd name="T18" fmla="*/ 2147483647 w 1099"/>
              <a:gd name="T19" fmla="*/ 2147483647 h 571"/>
              <a:gd name="T20" fmla="*/ 2147483647 w 1099"/>
              <a:gd name="T21" fmla="*/ 2147483647 h 571"/>
              <a:gd name="T22" fmla="*/ 2147483647 w 1099"/>
              <a:gd name="T23" fmla="*/ 2147483647 h 571"/>
              <a:gd name="T24" fmla="*/ 2147483647 w 1099"/>
              <a:gd name="T25" fmla="*/ 2147483647 h 571"/>
              <a:gd name="T26" fmla="*/ 2147483647 w 1099"/>
              <a:gd name="T27" fmla="*/ 2147483647 h 571"/>
              <a:gd name="T28" fmla="*/ 2147483647 w 1099"/>
              <a:gd name="T29" fmla="*/ 2147483647 h 571"/>
              <a:gd name="T30" fmla="*/ 2147483647 w 1099"/>
              <a:gd name="T31" fmla="*/ 2147483647 h 571"/>
              <a:gd name="T32" fmla="*/ 2147483647 w 1099"/>
              <a:gd name="T33" fmla="*/ 2147483647 h 571"/>
              <a:gd name="T34" fmla="*/ 2147483647 w 1099"/>
              <a:gd name="T35" fmla="*/ 2147483647 h 571"/>
              <a:gd name="T36" fmla="*/ 2147483647 w 1099"/>
              <a:gd name="T37" fmla="*/ 2147483647 h 571"/>
              <a:gd name="T38" fmla="*/ 2147483647 w 1099"/>
              <a:gd name="T39" fmla="*/ 2147483647 h 571"/>
              <a:gd name="T40" fmla="*/ 2147483647 w 1099"/>
              <a:gd name="T41" fmla="*/ 2147483647 h 571"/>
              <a:gd name="T42" fmla="*/ 2147483647 w 1099"/>
              <a:gd name="T43" fmla="*/ 2147483647 h 571"/>
              <a:gd name="T44" fmla="*/ 2147483647 w 1099"/>
              <a:gd name="T45" fmla="*/ 2147483647 h 571"/>
              <a:gd name="T46" fmla="*/ 2147483647 w 1099"/>
              <a:gd name="T47" fmla="*/ 2147483647 h 571"/>
              <a:gd name="T48" fmla="*/ 2147483647 w 1099"/>
              <a:gd name="T49" fmla="*/ 2147483647 h 571"/>
              <a:gd name="T50" fmla="*/ 2147483647 w 1099"/>
              <a:gd name="T51" fmla="*/ 0 h 571"/>
              <a:gd name="T52" fmla="*/ 2147483647 w 1099"/>
              <a:gd name="T53" fmla="*/ 2147483647 h 571"/>
              <a:gd name="T54" fmla="*/ 2147483647 w 1099"/>
              <a:gd name="T55" fmla="*/ 2147483647 h 571"/>
              <a:gd name="T56" fmla="*/ 2147483647 w 1099"/>
              <a:gd name="T57" fmla="*/ 2147483647 h 571"/>
              <a:gd name="T58" fmla="*/ 0 w 1099"/>
              <a:gd name="T59" fmla="*/ 2147483647 h 571"/>
              <a:gd name="T60" fmla="*/ 2147483647 w 1099"/>
              <a:gd name="T61" fmla="*/ 2147483647 h 571"/>
              <a:gd name="T62" fmla="*/ 2147483647 w 1099"/>
              <a:gd name="T63" fmla="*/ 2147483647 h 571"/>
              <a:gd name="T64" fmla="*/ 2147483647 w 1099"/>
              <a:gd name="T65" fmla="*/ 2147483647 h 571"/>
              <a:gd name="T66" fmla="*/ 2147483647 w 1099"/>
              <a:gd name="T67" fmla="*/ 2147483647 h 57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099" h="571">
                <a:moveTo>
                  <a:pt x="252" y="439"/>
                </a:moveTo>
                <a:lnTo>
                  <a:pt x="300" y="439"/>
                </a:lnTo>
                <a:lnTo>
                  <a:pt x="318" y="427"/>
                </a:lnTo>
                <a:lnTo>
                  <a:pt x="348" y="433"/>
                </a:lnTo>
                <a:lnTo>
                  <a:pt x="396" y="487"/>
                </a:lnTo>
                <a:lnTo>
                  <a:pt x="432" y="475"/>
                </a:lnTo>
                <a:lnTo>
                  <a:pt x="456" y="493"/>
                </a:lnTo>
                <a:lnTo>
                  <a:pt x="474" y="523"/>
                </a:lnTo>
                <a:lnTo>
                  <a:pt x="498" y="547"/>
                </a:lnTo>
                <a:lnTo>
                  <a:pt x="528" y="553"/>
                </a:lnTo>
                <a:lnTo>
                  <a:pt x="528" y="511"/>
                </a:lnTo>
                <a:lnTo>
                  <a:pt x="552" y="487"/>
                </a:lnTo>
                <a:lnTo>
                  <a:pt x="570" y="469"/>
                </a:lnTo>
                <a:lnTo>
                  <a:pt x="630" y="475"/>
                </a:lnTo>
                <a:lnTo>
                  <a:pt x="666" y="475"/>
                </a:lnTo>
                <a:lnTo>
                  <a:pt x="714" y="463"/>
                </a:lnTo>
                <a:lnTo>
                  <a:pt x="744" y="463"/>
                </a:lnTo>
                <a:lnTo>
                  <a:pt x="774" y="457"/>
                </a:lnTo>
                <a:lnTo>
                  <a:pt x="780" y="487"/>
                </a:lnTo>
                <a:lnTo>
                  <a:pt x="792" y="529"/>
                </a:lnTo>
                <a:lnTo>
                  <a:pt x="829" y="565"/>
                </a:lnTo>
                <a:lnTo>
                  <a:pt x="847" y="571"/>
                </a:lnTo>
                <a:lnTo>
                  <a:pt x="841" y="511"/>
                </a:lnTo>
                <a:lnTo>
                  <a:pt x="817" y="445"/>
                </a:lnTo>
                <a:lnTo>
                  <a:pt x="847" y="409"/>
                </a:lnTo>
                <a:lnTo>
                  <a:pt x="877" y="397"/>
                </a:lnTo>
                <a:lnTo>
                  <a:pt x="931" y="343"/>
                </a:lnTo>
                <a:lnTo>
                  <a:pt x="925" y="307"/>
                </a:lnTo>
                <a:lnTo>
                  <a:pt x="919" y="271"/>
                </a:lnTo>
                <a:lnTo>
                  <a:pt x="937" y="283"/>
                </a:lnTo>
                <a:lnTo>
                  <a:pt x="943" y="277"/>
                </a:lnTo>
                <a:lnTo>
                  <a:pt x="937" y="253"/>
                </a:lnTo>
                <a:lnTo>
                  <a:pt x="949" y="253"/>
                </a:lnTo>
                <a:lnTo>
                  <a:pt x="967" y="247"/>
                </a:lnTo>
                <a:lnTo>
                  <a:pt x="979" y="217"/>
                </a:lnTo>
                <a:lnTo>
                  <a:pt x="1003" y="211"/>
                </a:lnTo>
                <a:lnTo>
                  <a:pt x="1039" y="193"/>
                </a:lnTo>
                <a:lnTo>
                  <a:pt x="1039" y="144"/>
                </a:lnTo>
                <a:lnTo>
                  <a:pt x="1099" y="114"/>
                </a:lnTo>
                <a:lnTo>
                  <a:pt x="1087" y="54"/>
                </a:lnTo>
                <a:lnTo>
                  <a:pt x="1063" y="48"/>
                </a:lnTo>
                <a:lnTo>
                  <a:pt x="1015" y="108"/>
                </a:lnTo>
                <a:lnTo>
                  <a:pt x="955" y="120"/>
                </a:lnTo>
                <a:lnTo>
                  <a:pt x="925" y="126"/>
                </a:lnTo>
                <a:lnTo>
                  <a:pt x="883" y="162"/>
                </a:lnTo>
                <a:lnTo>
                  <a:pt x="804" y="186"/>
                </a:lnTo>
                <a:lnTo>
                  <a:pt x="804" y="150"/>
                </a:lnTo>
                <a:lnTo>
                  <a:pt x="768" y="72"/>
                </a:lnTo>
                <a:lnTo>
                  <a:pt x="666" y="24"/>
                </a:lnTo>
                <a:lnTo>
                  <a:pt x="624" y="12"/>
                </a:lnTo>
                <a:lnTo>
                  <a:pt x="564" y="0"/>
                </a:lnTo>
                <a:lnTo>
                  <a:pt x="42" y="0"/>
                </a:lnTo>
                <a:lnTo>
                  <a:pt x="48" y="36"/>
                </a:lnTo>
                <a:lnTo>
                  <a:pt x="30" y="48"/>
                </a:lnTo>
                <a:lnTo>
                  <a:pt x="36" y="24"/>
                </a:lnTo>
                <a:lnTo>
                  <a:pt x="0" y="12"/>
                </a:lnTo>
                <a:lnTo>
                  <a:pt x="18" y="78"/>
                </a:lnTo>
                <a:lnTo>
                  <a:pt x="12" y="126"/>
                </a:lnTo>
                <a:lnTo>
                  <a:pt x="0" y="174"/>
                </a:lnTo>
                <a:lnTo>
                  <a:pt x="12" y="211"/>
                </a:lnTo>
                <a:lnTo>
                  <a:pt x="12" y="235"/>
                </a:lnTo>
                <a:lnTo>
                  <a:pt x="42" y="295"/>
                </a:lnTo>
                <a:lnTo>
                  <a:pt x="66" y="337"/>
                </a:lnTo>
                <a:lnTo>
                  <a:pt x="84" y="367"/>
                </a:lnTo>
                <a:lnTo>
                  <a:pt x="138" y="403"/>
                </a:lnTo>
                <a:lnTo>
                  <a:pt x="144" y="415"/>
                </a:lnTo>
                <a:lnTo>
                  <a:pt x="192" y="409"/>
                </a:lnTo>
                <a:lnTo>
                  <a:pt x="252" y="439"/>
                </a:lnTo>
                <a:close/>
              </a:path>
            </a:pathLst>
          </a:custGeom>
          <a:noFill/>
          <a:ln w="28575" cap="flat" cmpd="sng">
            <a:solidFill>
              <a:srgbClr val="2567D1"/>
            </a:solidFill>
            <a:prstDash val="solid"/>
            <a:miter/>
            <a:headEnd type="none" w="med" len="med"/>
            <a:tailEnd type="none" w="med" len="med"/>
          </a:ln>
        </p:spPr>
        <p:txBody>
          <a:bodyPr lIns="34285" tIns="17138" rIns="34285" bIns="17138" anchor="t" anchorCtr="0">
            <a:noAutofit/>
          </a:bodyPr>
          <a:lstStyle>
            <a:defPPr>
              <a:defRPr lang="en-GB"/>
            </a:defPPr>
            <a:lvl1pPr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1pPr>
            <a:lvl2pPr marL="457200"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2pPr>
            <a:lvl3pPr marL="914400"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3pPr>
            <a:lvl4pPr marL="1371600"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4pPr>
            <a:lvl5pPr marL="1828800"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5pPr>
            <a:lvl6pPr marL="2286000" algn="l" defTabSz="914400" rtl="0" eaLnBrk="1" latinLnBrk="0" hangingPunct="1">
              <a:defRPr sz="1400" b="1" kern="1200">
                <a:solidFill>
                  <a:schemeClr val="bg1"/>
                </a:solidFill>
                <a:latin typeface="Arial" charset="0"/>
                <a:ea typeface="ＭＳ Ｐゴシック" pitchFamily="34" charset="-128"/>
                <a:cs typeface="+mn-cs"/>
              </a:defRPr>
            </a:lvl6pPr>
            <a:lvl7pPr marL="2743200" algn="l" defTabSz="914400" rtl="0" eaLnBrk="1" latinLnBrk="0" hangingPunct="1">
              <a:defRPr sz="1400" b="1" kern="1200">
                <a:solidFill>
                  <a:schemeClr val="bg1"/>
                </a:solidFill>
                <a:latin typeface="Arial" charset="0"/>
                <a:ea typeface="ＭＳ Ｐゴシック" pitchFamily="34" charset="-128"/>
                <a:cs typeface="+mn-cs"/>
              </a:defRPr>
            </a:lvl7pPr>
            <a:lvl8pPr marL="3200400" algn="l" defTabSz="914400" rtl="0" eaLnBrk="1" latinLnBrk="0" hangingPunct="1">
              <a:defRPr sz="1400" b="1" kern="1200">
                <a:solidFill>
                  <a:schemeClr val="bg1"/>
                </a:solidFill>
                <a:latin typeface="Arial" charset="0"/>
                <a:ea typeface="ＭＳ Ｐゴシック" pitchFamily="34" charset="-128"/>
                <a:cs typeface="+mn-cs"/>
              </a:defRPr>
            </a:lvl8pPr>
            <a:lvl9pPr marL="3657600" algn="l" defTabSz="914400" rtl="0" eaLnBrk="1" latinLnBrk="0" hangingPunct="1">
              <a:defRPr sz="1400" b="1" kern="1200">
                <a:solidFill>
                  <a:schemeClr val="bg1"/>
                </a:solidFill>
                <a:latin typeface="Arial" charset="0"/>
                <a:ea typeface="ＭＳ Ｐゴシック" pitchFamily="34" charset="-128"/>
                <a:cs typeface="+mn-cs"/>
              </a:defRPr>
            </a:lvl9pPr>
          </a:lstStyle>
          <a:p>
            <a:pPr marL="0" marR="0" lvl="0" indent="0" algn="l" defTabSz="342900" rtl="0" eaLnBrk="0" fontAlgn="base" latinLnBrk="0" hangingPunct="0">
              <a:lnSpc>
                <a:spcPct val="100000"/>
              </a:lnSpc>
              <a:spcBef>
                <a:spcPct val="0"/>
              </a:spcBef>
              <a:spcAft>
                <a:spcPct val="0"/>
              </a:spcAft>
              <a:buClrTx/>
              <a:buSzTx/>
              <a:buFontTx/>
              <a:buNone/>
              <a:tabLst/>
              <a:defRPr/>
            </a:pPr>
            <a:endParaRPr kumimoji="0" lang="en-US" sz="1350" b="1" i="0" u="none" strike="noStrike" kern="0" cap="none" spc="0" normalizeH="0" baseline="0" noProof="0">
              <a:ln>
                <a:noFill/>
              </a:ln>
              <a:solidFill>
                <a:srgbClr val="7F7F7F"/>
              </a:solidFill>
              <a:effectLst/>
              <a:uLnTx/>
              <a:uFillTx/>
              <a:latin typeface="Calibri" panose="020F0502020204030204" pitchFamily="34" charset="0"/>
              <a:ea typeface="ＭＳ Ｐゴシック" pitchFamily="34" charset="-128"/>
              <a:cs typeface="Calibri" panose="020F0502020204030204" pitchFamily="34" charset="0"/>
            </a:endParaRPr>
          </a:p>
        </p:txBody>
      </p:sp>
      <p:cxnSp>
        <p:nvCxnSpPr>
          <p:cNvPr id="36" name="Straight Connector 35">
            <a:extLst>
              <a:ext uri="{FF2B5EF4-FFF2-40B4-BE49-F238E27FC236}">
                <a16:creationId xmlns:a16="http://schemas.microsoft.com/office/drawing/2014/main" id="{72E46A8C-2000-43E5-86C3-5ED72C99C521}"/>
              </a:ext>
            </a:extLst>
          </p:cNvPr>
          <p:cNvCxnSpPr>
            <a:cxnSpLocks/>
          </p:cNvCxnSpPr>
          <p:nvPr/>
        </p:nvCxnSpPr>
        <p:spPr>
          <a:xfrm flipV="1">
            <a:off x="892930" y="536262"/>
            <a:ext cx="0" cy="1417351"/>
          </a:xfrm>
          <a:prstGeom prst="line">
            <a:avLst/>
          </a:prstGeom>
          <a:ln w="3175">
            <a:solidFill>
              <a:srgbClr val="2567D1"/>
            </a:solidFill>
            <a:prstDash val="sysDash"/>
            <a:headEnd type="oval" w="lg" len="lg"/>
            <a:tailEnd type="oval"/>
          </a:ln>
        </p:spPr>
        <p:style>
          <a:lnRef idx="1">
            <a:schemeClr val="accent1"/>
          </a:lnRef>
          <a:fillRef idx="0">
            <a:schemeClr val="accent1"/>
          </a:fillRef>
          <a:effectRef idx="0">
            <a:schemeClr val="accent1"/>
          </a:effectRef>
          <a:fontRef idx="minor">
            <a:schemeClr val="tx1"/>
          </a:fontRef>
        </p:style>
      </p:cxnSp>
      <p:sp>
        <p:nvSpPr>
          <p:cNvPr id="588" name="Rectangle 54">
            <a:extLst>
              <a:ext uri="{FF2B5EF4-FFF2-40B4-BE49-F238E27FC236}">
                <a16:creationId xmlns:a16="http://schemas.microsoft.com/office/drawing/2014/main" id="{75E02966-4589-48B2-A6FB-65C18C831029}"/>
              </a:ext>
            </a:extLst>
          </p:cNvPr>
          <p:cNvSpPr/>
          <p:nvPr/>
        </p:nvSpPr>
        <p:spPr>
          <a:xfrm>
            <a:off x="950106" y="394517"/>
            <a:ext cx="3667092"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Hypertension is a cardiovascular condition that affects </a:t>
            </a:r>
            <a:r>
              <a:rPr kumimoji="0" lang="en-GB" sz="16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75 million </a:t>
            </a: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American adults</a:t>
            </a:r>
          </a:p>
        </p:txBody>
      </p:sp>
      <p:sp>
        <p:nvSpPr>
          <p:cNvPr id="590" name="Rectangle 54">
            <a:extLst>
              <a:ext uri="{FF2B5EF4-FFF2-40B4-BE49-F238E27FC236}">
                <a16:creationId xmlns:a16="http://schemas.microsoft.com/office/drawing/2014/main" id="{EC3EAFAA-FD4E-4673-B4F3-891295126493}"/>
              </a:ext>
            </a:extLst>
          </p:cNvPr>
          <p:cNvSpPr/>
          <p:nvPr/>
        </p:nvSpPr>
        <p:spPr>
          <a:xfrm>
            <a:off x="1574786" y="3652723"/>
            <a:ext cx="286503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Pre-hypertension affects another </a:t>
            </a:r>
            <a:r>
              <a:rPr kumimoji="0" lang="en-GB" sz="16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75 million </a:t>
            </a: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American adults</a:t>
            </a:r>
          </a:p>
        </p:txBody>
      </p:sp>
      <p:sp>
        <p:nvSpPr>
          <p:cNvPr id="597" name="Rectangle 596">
            <a:extLst>
              <a:ext uri="{FF2B5EF4-FFF2-40B4-BE49-F238E27FC236}">
                <a16:creationId xmlns:a16="http://schemas.microsoft.com/office/drawing/2014/main" id="{074AA137-1456-476E-A218-ADFDB3275998}"/>
              </a:ext>
            </a:extLst>
          </p:cNvPr>
          <p:cNvSpPr/>
          <p:nvPr/>
        </p:nvSpPr>
        <p:spPr>
          <a:xfrm>
            <a:off x="7104112" y="5085184"/>
            <a:ext cx="4455606" cy="1015663"/>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rPr>
              <a:t>Hypertension</a:t>
            </a:r>
            <a:r>
              <a:rPr kumimoji="0" lang="en-US" sz="200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rPr>
              <a:t> can lead to coronary heart disease, stroke and even death. It is sometimes called the ”SILENT KILLER”</a:t>
            </a:r>
            <a:endParaRPr kumimoji="0" lang="en-GB" sz="200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endParaRPr>
          </a:p>
        </p:txBody>
      </p:sp>
      <p:grpSp>
        <p:nvGrpSpPr>
          <p:cNvPr id="617" name="Group 616">
            <a:extLst>
              <a:ext uri="{FF2B5EF4-FFF2-40B4-BE49-F238E27FC236}">
                <a16:creationId xmlns:a16="http://schemas.microsoft.com/office/drawing/2014/main" id="{A764A0DB-9077-452F-9540-A7E8F8C0A316}"/>
              </a:ext>
            </a:extLst>
          </p:cNvPr>
          <p:cNvGrpSpPr/>
          <p:nvPr/>
        </p:nvGrpSpPr>
        <p:grpSpPr>
          <a:xfrm>
            <a:off x="3080140" y="1924005"/>
            <a:ext cx="1315731" cy="1252976"/>
            <a:chOff x="210347" y="2355552"/>
            <a:chExt cx="1315731" cy="1252976"/>
          </a:xfrm>
        </p:grpSpPr>
        <p:sp>
          <p:nvSpPr>
            <p:cNvPr id="603" name="Oval 75">
              <a:extLst>
                <a:ext uri="{FF2B5EF4-FFF2-40B4-BE49-F238E27FC236}">
                  <a16:creationId xmlns:a16="http://schemas.microsoft.com/office/drawing/2014/main" id="{87BF7ED8-DF08-4ECF-BA5C-D8CD9B904097}"/>
                </a:ext>
              </a:extLst>
            </p:cNvPr>
            <p:cNvSpPr/>
            <p:nvPr/>
          </p:nvSpPr>
          <p:spPr>
            <a:xfrm>
              <a:off x="220478" y="2355552"/>
              <a:ext cx="1252976" cy="12529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0" name="Arc 56">
              <a:extLst>
                <a:ext uri="{FF2B5EF4-FFF2-40B4-BE49-F238E27FC236}">
                  <a16:creationId xmlns:a16="http://schemas.microsoft.com/office/drawing/2014/main" id="{16CBD238-6A14-43AD-9424-6F6C73E4BA58}"/>
                </a:ext>
              </a:extLst>
            </p:cNvPr>
            <p:cNvSpPr/>
            <p:nvPr/>
          </p:nvSpPr>
          <p:spPr>
            <a:xfrm rot="16200000">
              <a:off x="320988" y="2454998"/>
              <a:ext cx="1038993" cy="1038994"/>
            </a:xfrm>
            <a:prstGeom prst="arc">
              <a:avLst>
                <a:gd name="adj1" fmla="val 10128810"/>
                <a:gd name="adj2" fmla="val 7436502"/>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1" name="Rectangle 1">
              <a:extLst>
                <a:ext uri="{FF2B5EF4-FFF2-40B4-BE49-F238E27FC236}">
                  <a16:creationId xmlns:a16="http://schemas.microsoft.com/office/drawing/2014/main" id="{691DED20-5E49-468D-B3A7-CB48622D7A36}"/>
                </a:ext>
              </a:extLst>
            </p:cNvPr>
            <p:cNvSpPr/>
            <p:nvPr/>
          </p:nvSpPr>
          <p:spPr>
            <a:xfrm>
              <a:off x="210347" y="2508074"/>
              <a:ext cx="1315731" cy="92333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54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51</a:t>
              </a:r>
            </a:p>
          </p:txBody>
        </p:sp>
        <p:sp>
          <p:nvSpPr>
            <p:cNvPr id="602" name="Rectangle 1">
              <a:extLst>
                <a:ext uri="{FF2B5EF4-FFF2-40B4-BE49-F238E27FC236}">
                  <a16:creationId xmlns:a16="http://schemas.microsoft.com/office/drawing/2014/main" id="{CEB366FB-7E50-43F1-881C-B1EB802FB238}"/>
                </a:ext>
              </a:extLst>
            </p:cNvPr>
            <p:cNvSpPr/>
            <p:nvPr/>
          </p:nvSpPr>
          <p:spPr>
            <a:xfrm>
              <a:off x="894206" y="3188957"/>
              <a:ext cx="520150"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$B</a:t>
              </a:r>
            </a:p>
          </p:txBody>
        </p:sp>
      </p:grpSp>
      <p:grpSp>
        <p:nvGrpSpPr>
          <p:cNvPr id="3" name="Group 2">
            <a:extLst>
              <a:ext uri="{FF2B5EF4-FFF2-40B4-BE49-F238E27FC236}">
                <a16:creationId xmlns:a16="http://schemas.microsoft.com/office/drawing/2014/main" id="{9AFCB282-0E00-4E6A-9A1C-8B734B48428D}"/>
              </a:ext>
            </a:extLst>
          </p:cNvPr>
          <p:cNvGrpSpPr/>
          <p:nvPr/>
        </p:nvGrpSpPr>
        <p:grpSpPr>
          <a:xfrm>
            <a:off x="5015880" y="536262"/>
            <a:ext cx="1898144" cy="3849149"/>
            <a:chOff x="9977924" y="536262"/>
            <a:chExt cx="1898144" cy="3849149"/>
          </a:xfrm>
        </p:grpSpPr>
        <p:sp>
          <p:nvSpPr>
            <p:cNvPr id="592" name="Arc 56">
              <a:extLst>
                <a:ext uri="{FF2B5EF4-FFF2-40B4-BE49-F238E27FC236}">
                  <a16:creationId xmlns:a16="http://schemas.microsoft.com/office/drawing/2014/main" id="{DD79E66F-2122-4CED-BC68-6A2C061D7C4E}"/>
                </a:ext>
              </a:extLst>
            </p:cNvPr>
            <p:cNvSpPr/>
            <p:nvPr/>
          </p:nvSpPr>
          <p:spPr>
            <a:xfrm rot="16200000">
              <a:off x="10216590" y="536262"/>
              <a:ext cx="1209617" cy="1209618"/>
            </a:xfrm>
            <a:prstGeom prst="arc">
              <a:avLst>
                <a:gd name="adj1" fmla="val 10128810"/>
                <a:gd name="adj2" fmla="val 9947917"/>
              </a:avLst>
            </a:prstGeom>
            <a:ln w="44450" cap="rnd">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1" name="Arc 56">
              <a:extLst>
                <a:ext uri="{FF2B5EF4-FFF2-40B4-BE49-F238E27FC236}">
                  <a16:creationId xmlns:a16="http://schemas.microsoft.com/office/drawing/2014/main" id="{EACFF649-D953-4473-8543-E27CF7D5028B}"/>
                </a:ext>
              </a:extLst>
            </p:cNvPr>
            <p:cNvSpPr/>
            <p:nvPr/>
          </p:nvSpPr>
          <p:spPr>
            <a:xfrm rot="16200000">
              <a:off x="10216591" y="536264"/>
              <a:ext cx="1209617" cy="1209618"/>
            </a:xfrm>
            <a:prstGeom prst="arc">
              <a:avLst>
                <a:gd name="adj1" fmla="val 21569915"/>
                <a:gd name="adj2" fmla="val 9972708"/>
              </a:avLst>
            </a:prstGeom>
            <a:ln w="6350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3" name="Rectangle 1">
              <a:extLst>
                <a:ext uri="{FF2B5EF4-FFF2-40B4-BE49-F238E27FC236}">
                  <a16:creationId xmlns:a16="http://schemas.microsoft.com/office/drawing/2014/main" id="{A355217E-9FBC-482C-813D-3978572BA068}"/>
                </a:ext>
              </a:extLst>
            </p:cNvPr>
            <p:cNvSpPr/>
            <p:nvPr/>
          </p:nvSpPr>
          <p:spPr>
            <a:xfrm>
              <a:off x="10192085" y="724175"/>
              <a:ext cx="1331516" cy="76944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46</a:t>
              </a:r>
              <a:r>
                <a:rPr kumimoji="0" lang="en-GB" sz="2800" b="0" i="0" u="none" strike="noStrike" kern="1200" cap="none" spc="0" normalizeH="0" baseline="0" noProof="0">
                  <a:ln>
                    <a:noFill/>
                  </a:ln>
                  <a:solidFill>
                    <a:srgbClr val="595959"/>
                  </a:solidFill>
                  <a:effectLst/>
                  <a:uLnTx/>
                  <a:uFillTx/>
                  <a:latin typeface="Arial Unicode MS" panose="020B0604020202020204" pitchFamily="34" charset="-128"/>
                  <a:ea typeface="Arial Unicode MS" panose="020B0604020202020204" pitchFamily="34" charset="-128"/>
                  <a:cs typeface="Arial Unicode MS" panose="020B0604020202020204" pitchFamily="34" charset="-128"/>
                </a:rPr>
                <a:t>%</a:t>
              </a:r>
              <a:endParaRPr kumimoji="0" lang="en-GB" sz="4400" b="0" i="0" u="none" strike="noStrike" kern="1200" cap="none" spc="0" normalizeH="0" baseline="0" noProof="0">
                <a:ln>
                  <a:noFill/>
                </a:ln>
                <a:solidFill>
                  <a:srgbClr val="595959"/>
                </a:solidFill>
                <a:effectLst/>
                <a:uLnTx/>
                <a:uFillTx/>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96" name="Rectangle 1">
              <a:extLst>
                <a:ext uri="{FF2B5EF4-FFF2-40B4-BE49-F238E27FC236}">
                  <a16:creationId xmlns:a16="http://schemas.microsoft.com/office/drawing/2014/main" id="{A67CB050-97C1-422B-AD45-FEF8EFC2FAE1}"/>
                </a:ext>
              </a:extLst>
            </p:cNvPr>
            <p:cNvSpPr/>
            <p:nvPr/>
          </p:nvSpPr>
          <p:spPr>
            <a:xfrm>
              <a:off x="10305064" y="2753083"/>
              <a:ext cx="1141154" cy="76944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20</a:t>
              </a:r>
              <a:r>
                <a:rPr kumimoji="0" lang="en-GB" sz="2800" b="0" i="0" u="none" strike="noStrike" kern="1200" cap="none" spc="0" normalizeH="0" baseline="0" noProof="0">
                  <a:ln>
                    <a:noFill/>
                  </a:ln>
                  <a:solidFill>
                    <a:srgbClr val="595959"/>
                  </a:solidFill>
                  <a:effectLst/>
                  <a:uLnTx/>
                  <a:uFillTx/>
                  <a:latin typeface="Arial Unicode MS" panose="020B0604020202020204" pitchFamily="34" charset="-128"/>
                  <a:ea typeface="Arial Unicode MS" panose="020B0604020202020204" pitchFamily="34" charset="-128"/>
                  <a:cs typeface="Arial Unicode MS" panose="020B0604020202020204" pitchFamily="34" charset="-128"/>
                </a:rPr>
                <a:t>%</a:t>
              </a:r>
              <a:endParaRPr kumimoji="0" lang="en-GB" sz="4400" b="0" i="0" u="none" strike="noStrike" kern="1200" cap="none" spc="0" normalizeH="0" baseline="0" noProof="0">
                <a:ln>
                  <a:noFill/>
                </a:ln>
                <a:solidFill>
                  <a:srgbClr val="595959"/>
                </a:solidFill>
                <a:effectLst/>
                <a:uLnTx/>
                <a:uFillTx/>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98" name="Rectangle 597">
              <a:extLst>
                <a:ext uri="{FF2B5EF4-FFF2-40B4-BE49-F238E27FC236}">
                  <a16:creationId xmlns:a16="http://schemas.microsoft.com/office/drawing/2014/main" id="{2127B67F-EE79-4D90-AD0F-8D403820DE39}"/>
                </a:ext>
              </a:extLst>
            </p:cNvPr>
            <p:cNvSpPr/>
            <p:nvPr/>
          </p:nvSpPr>
          <p:spPr>
            <a:xfrm>
              <a:off x="10149482" y="1780086"/>
              <a:ext cx="1331516" cy="58477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Do not</a:t>
              </a:r>
              <a:r>
                <a:rPr kumimoji="0" lang="en-US"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 have it under control </a:t>
              </a:r>
              <a:endParaRPr kumimoji="0" lang="en-GB"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9" name="Rectangle 598">
              <a:extLst>
                <a:ext uri="{FF2B5EF4-FFF2-40B4-BE49-F238E27FC236}">
                  <a16:creationId xmlns:a16="http://schemas.microsoft.com/office/drawing/2014/main" id="{F7B5C19E-2D45-43FD-B2B2-DD39DAFCFAC7}"/>
                </a:ext>
              </a:extLst>
            </p:cNvPr>
            <p:cNvSpPr/>
            <p:nvPr/>
          </p:nvSpPr>
          <p:spPr>
            <a:xfrm>
              <a:off x="9977924" y="3800636"/>
              <a:ext cx="1898144" cy="58477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Not aware </a:t>
              </a: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to be having this condition</a:t>
              </a:r>
              <a:endParaRPr kumimoji="0" lang="en-GB"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3" name="Arc 56">
              <a:extLst>
                <a:ext uri="{FF2B5EF4-FFF2-40B4-BE49-F238E27FC236}">
                  <a16:creationId xmlns:a16="http://schemas.microsoft.com/office/drawing/2014/main" id="{A93599B4-6756-420D-B7A3-B3522B96ADF1}"/>
                </a:ext>
              </a:extLst>
            </p:cNvPr>
            <p:cNvSpPr/>
            <p:nvPr/>
          </p:nvSpPr>
          <p:spPr>
            <a:xfrm rot="16200000">
              <a:off x="10244456" y="2565170"/>
              <a:ext cx="1209617" cy="1209618"/>
            </a:xfrm>
            <a:prstGeom prst="arc">
              <a:avLst>
                <a:gd name="adj1" fmla="val 10128810"/>
                <a:gd name="adj2" fmla="val 9947917"/>
              </a:avLst>
            </a:prstGeom>
            <a:ln w="44450" cap="rnd">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4" name="Arc 56">
              <a:extLst>
                <a:ext uri="{FF2B5EF4-FFF2-40B4-BE49-F238E27FC236}">
                  <a16:creationId xmlns:a16="http://schemas.microsoft.com/office/drawing/2014/main" id="{620C0C42-3002-41E5-93B9-F9D993B963FD}"/>
                </a:ext>
              </a:extLst>
            </p:cNvPr>
            <p:cNvSpPr/>
            <p:nvPr/>
          </p:nvSpPr>
          <p:spPr>
            <a:xfrm rot="16200000">
              <a:off x="10244457" y="2565172"/>
              <a:ext cx="1209617" cy="1209618"/>
            </a:xfrm>
            <a:prstGeom prst="arc">
              <a:avLst>
                <a:gd name="adj1" fmla="val 21569915"/>
                <a:gd name="adj2" fmla="val 4315435"/>
              </a:avLst>
            </a:prstGeom>
            <a:ln w="6350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01" name="Slide Number Placeholder 1">
            <a:extLst>
              <a:ext uri="{FF2B5EF4-FFF2-40B4-BE49-F238E27FC236}">
                <a16:creationId xmlns:a16="http://schemas.microsoft.com/office/drawing/2014/main" id="{98F43014-A3A2-4DC3-AFA0-97C363C2D595}"/>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white"/>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16" name="Group 315">
            <a:extLst>
              <a:ext uri="{FF2B5EF4-FFF2-40B4-BE49-F238E27FC236}">
                <a16:creationId xmlns:a16="http://schemas.microsoft.com/office/drawing/2014/main" id="{4E0BF30B-E361-5B45-BB01-4DCAB5BEBCC7}"/>
              </a:ext>
            </a:extLst>
          </p:cNvPr>
          <p:cNvGrpSpPr/>
          <p:nvPr/>
        </p:nvGrpSpPr>
        <p:grpSpPr>
          <a:xfrm>
            <a:off x="8665703" y="1869028"/>
            <a:ext cx="1315731" cy="1252976"/>
            <a:chOff x="210347" y="2355552"/>
            <a:chExt cx="1315731" cy="1252976"/>
          </a:xfrm>
        </p:grpSpPr>
        <p:sp>
          <p:nvSpPr>
            <p:cNvPr id="317" name="Oval 75">
              <a:extLst>
                <a:ext uri="{FF2B5EF4-FFF2-40B4-BE49-F238E27FC236}">
                  <a16:creationId xmlns:a16="http://schemas.microsoft.com/office/drawing/2014/main" id="{9991A858-229C-BE40-B1F9-9B9666623C60}"/>
                </a:ext>
              </a:extLst>
            </p:cNvPr>
            <p:cNvSpPr/>
            <p:nvPr/>
          </p:nvSpPr>
          <p:spPr>
            <a:xfrm>
              <a:off x="220478" y="2355552"/>
              <a:ext cx="1252976" cy="12529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8" name="Arc 56">
              <a:extLst>
                <a:ext uri="{FF2B5EF4-FFF2-40B4-BE49-F238E27FC236}">
                  <a16:creationId xmlns:a16="http://schemas.microsoft.com/office/drawing/2014/main" id="{219BB2AA-3791-3844-A0A2-8482E1862602}"/>
                </a:ext>
              </a:extLst>
            </p:cNvPr>
            <p:cNvSpPr/>
            <p:nvPr/>
          </p:nvSpPr>
          <p:spPr>
            <a:xfrm rot="16200000">
              <a:off x="320988" y="2454998"/>
              <a:ext cx="1038993" cy="1038994"/>
            </a:xfrm>
            <a:prstGeom prst="arc">
              <a:avLst>
                <a:gd name="adj1" fmla="val 10128810"/>
                <a:gd name="adj2" fmla="val 7436502"/>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0" name="Rectangle 1">
              <a:extLst>
                <a:ext uri="{FF2B5EF4-FFF2-40B4-BE49-F238E27FC236}">
                  <a16:creationId xmlns:a16="http://schemas.microsoft.com/office/drawing/2014/main" id="{29BBF497-CF9A-A145-AD4E-4233564AAB40}"/>
                </a:ext>
              </a:extLst>
            </p:cNvPr>
            <p:cNvSpPr/>
            <p:nvPr/>
          </p:nvSpPr>
          <p:spPr>
            <a:xfrm>
              <a:off x="894206" y="3188957"/>
              <a:ext cx="520150"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€B</a:t>
              </a:r>
            </a:p>
          </p:txBody>
        </p:sp>
        <p:sp>
          <p:nvSpPr>
            <p:cNvPr id="319" name="Rectangle 1">
              <a:extLst>
                <a:ext uri="{FF2B5EF4-FFF2-40B4-BE49-F238E27FC236}">
                  <a16:creationId xmlns:a16="http://schemas.microsoft.com/office/drawing/2014/main" id="{0FC6B147-EB7C-BE40-9F7B-D7EB8C73E60B}"/>
                </a:ext>
              </a:extLst>
            </p:cNvPr>
            <p:cNvSpPr/>
            <p:nvPr/>
          </p:nvSpPr>
          <p:spPr>
            <a:xfrm>
              <a:off x="210347" y="2508074"/>
              <a:ext cx="1315731" cy="92333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54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51</a:t>
              </a:r>
            </a:p>
          </p:txBody>
        </p:sp>
      </p:grpSp>
      <p:pic>
        <p:nvPicPr>
          <p:cNvPr id="820" name="Graphic 819" descr="Man">
            <a:extLst>
              <a:ext uri="{FF2B5EF4-FFF2-40B4-BE49-F238E27FC236}">
                <a16:creationId xmlns:a16="http://schemas.microsoft.com/office/drawing/2014/main" id="{127ED60E-0438-48FC-A596-CDA81278FF9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1016" y="3872424"/>
            <a:ext cx="231441" cy="231441"/>
          </a:xfrm>
          <a:prstGeom prst="rect">
            <a:avLst/>
          </a:prstGeom>
        </p:spPr>
      </p:pic>
      <p:cxnSp>
        <p:nvCxnSpPr>
          <p:cNvPr id="821" name="Straight Connector 820">
            <a:extLst>
              <a:ext uri="{FF2B5EF4-FFF2-40B4-BE49-F238E27FC236}">
                <a16:creationId xmlns:a16="http://schemas.microsoft.com/office/drawing/2014/main" id="{ACFA925F-BC34-44F8-945B-C81330D29F0B}"/>
              </a:ext>
            </a:extLst>
          </p:cNvPr>
          <p:cNvCxnSpPr>
            <a:cxnSpLocks/>
          </p:cNvCxnSpPr>
          <p:nvPr/>
        </p:nvCxnSpPr>
        <p:spPr>
          <a:xfrm flipV="1">
            <a:off x="10713263" y="724175"/>
            <a:ext cx="0" cy="1325837"/>
          </a:xfrm>
          <a:prstGeom prst="line">
            <a:avLst/>
          </a:prstGeom>
          <a:ln w="3175">
            <a:solidFill>
              <a:srgbClr val="2567D1"/>
            </a:solidFill>
            <a:prstDash val="sysDash"/>
            <a:headEnd type="oval" w="lg" len="lg"/>
            <a:tailEnd type="oval"/>
          </a:ln>
        </p:spPr>
        <p:style>
          <a:lnRef idx="1">
            <a:schemeClr val="accent1"/>
          </a:lnRef>
          <a:fillRef idx="0">
            <a:schemeClr val="accent1"/>
          </a:fillRef>
          <a:effectRef idx="0">
            <a:schemeClr val="accent1"/>
          </a:effectRef>
          <a:fontRef idx="minor">
            <a:schemeClr val="tx1"/>
          </a:fontRef>
        </p:style>
      </p:cxnSp>
      <p:sp>
        <p:nvSpPr>
          <p:cNvPr id="822" name="Rectangle 54">
            <a:extLst>
              <a:ext uri="{FF2B5EF4-FFF2-40B4-BE49-F238E27FC236}">
                <a16:creationId xmlns:a16="http://schemas.microsoft.com/office/drawing/2014/main" id="{F261069F-0A79-445F-A750-339A1D02DF2F}"/>
              </a:ext>
            </a:extLst>
          </p:cNvPr>
          <p:cNvSpPr/>
          <p:nvPr/>
        </p:nvSpPr>
        <p:spPr>
          <a:xfrm>
            <a:off x="6654094" y="390731"/>
            <a:ext cx="4050418" cy="584775"/>
          </a:xfrm>
          <a:prstGeom prst="rect">
            <a:avLst/>
          </a:prstGeom>
        </p:spPr>
        <p:txBody>
          <a:bodyPr wrap="square">
            <a:spAutoFit/>
          </a:bodyPr>
          <a:lstStyle/>
          <a:p>
            <a:pPr lvl="0" algn="r">
              <a:defRPr/>
            </a:pP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Hypertension is a cardiovascular condition that affects </a:t>
            </a:r>
            <a:r>
              <a:rPr lang="en-GB" sz="1600" b="1">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100 million </a:t>
            </a: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adults across the total EU</a:t>
            </a:r>
            <a:endPar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cxnSp>
        <p:nvCxnSpPr>
          <p:cNvPr id="823" name="Straight Connector 822">
            <a:extLst>
              <a:ext uri="{FF2B5EF4-FFF2-40B4-BE49-F238E27FC236}">
                <a16:creationId xmlns:a16="http://schemas.microsoft.com/office/drawing/2014/main" id="{83429DE1-F14E-48E7-A9AB-09025F9C83AF}"/>
              </a:ext>
            </a:extLst>
          </p:cNvPr>
          <p:cNvCxnSpPr>
            <a:cxnSpLocks/>
          </p:cNvCxnSpPr>
          <p:nvPr/>
        </p:nvCxnSpPr>
        <p:spPr>
          <a:xfrm>
            <a:off x="1508269" y="2535798"/>
            <a:ext cx="0" cy="1328129"/>
          </a:xfrm>
          <a:prstGeom prst="line">
            <a:avLst/>
          </a:prstGeom>
          <a:ln w="3175">
            <a:solidFill>
              <a:srgbClr val="2567D1"/>
            </a:solidFill>
            <a:prstDash val="sysDash"/>
            <a:headEnd type="oval" w="lg" len="lg"/>
            <a:tailEnd type="oval"/>
          </a:ln>
        </p:spPr>
        <p:style>
          <a:lnRef idx="1">
            <a:schemeClr val="accent1"/>
          </a:lnRef>
          <a:fillRef idx="0">
            <a:schemeClr val="accent1"/>
          </a:fillRef>
          <a:effectRef idx="0">
            <a:schemeClr val="accent1"/>
          </a:effectRef>
          <a:fontRef idx="minor">
            <a:schemeClr val="tx1"/>
          </a:fontRef>
        </p:style>
      </p:cxnSp>
      <p:sp>
        <p:nvSpPr>
          <p:cNvPr id="824" name="Rectangle 54">
            <a:extLst>
              <a:ext uri="{FF2B5EF4-FFF2-40B4-BE49-F238E27FC236}">
                <a16:creationId xmlns:a16="http://schemas.microsoft.com/office/drawing/2014/main" id="{A16F819E-310C-4BC8-A8DF-6037EA9D5784}"/>
              </a:ext>
            </a:extLst>
          </p:cNvPr>
          <p:cNvSpPr/>
          <p:nvPr/>
        </p:nvSpPr>
        <p:spPr>
          <a:xfrm>
            <a:off x="7104112" y="3652723"/>
            <a:ext cx="3361694" cy="584775"/>
          </a:xfrm>
          <a:prstGeom prst="rect">
            <a:avLst/>
          </a:prstGeom>
        </p:spPr>
        <p:txBody>
          <a:bodyPr wrap="square">
            <a:spAutoFit/>
          </a:bodyPr>
          <a:lstStyle/>
          <a:p>
            <a:pPr lvl="0" algn="r">
              <a:defRPr/>
            </a:pP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Pre-hypertension affects another</a:t>
            </a:r>
            <a:b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b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 </a:t>
            </a:r>
            <a:r>
              <a:rPr lang="en-GB" sz="1600" b="1">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100 million </a:t>
            </a: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adults across the total EU</a:t>
            </a:r>
            <a:endPar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cxnSp>
        <p:nvCxnSpPr>
          <p:cNvPr id="825" name="Straight Connector 824">
            <a:extLst>
              <a:ext uri="{FF2B5EF4-FFF2-40B4-BE49-F238E27FC236}">
                <a16:creationId xmlns:a16="http://schemas.microsoft.com/office/drawing/2014/main" id="{504C428B-6939-40A7-9299-15BD65D08E96}"/>
              </a:ext>
            </a:extLst>
          </p:cNvPr>
          <p:cNvCxnSpPr>
            <a:cxnSpLocks/>
          </p:cNvCxnSpPr>
          <p:nvPr/>
        </p:nvCxnSpPr>
        <p:spPr>
          <a:xfrm>
            <a:off x="10488488" y="2802782"/>
            <a:ext cx="0" cy="1061145"/>
          </a:xfrm>
          <a:prstGeom prst="line">
            <a:avLst/>
          </a:prstGeom>
          <a:ln w="3175">
            <a:solidFill>
              <a:srgbClr val="2567D1"/>
            </a:solidFill>
            <a:prstDash val="sysDash"/>
            <a:headEnd type="oval" w="lg" len="lg"/>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75315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A043C3C-9A9F-4F2F-B9A2-F3A575EF54F3}"/>
              </a:ext>
            </a:extLst>
          </p:cNvPr>
          <p:cNvSpPr/>
          <p:nvPr/>
        </p:nvSpPr>
        <p:spPr>
          <a:xfrm rot="16200000">
            <a:off x="964982" y="3334721"/>
            <a:ext cx="774000" cy="1958407"/>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C68F33D6-CB25-413A-8971-E7A93A1C943F}"/>
              </a:ext>
            </a:extLst>
          </p:cNvPr>
          <p:cNvSpPr/>
          <p:nvPr/>
        </p:nvSpPr>
        <p:spPr>
          <a:xfrm rot="16200000">
            <a:off x="964983" y="2532986"/>
            <a:ext cx="774000" cy="1958407"/>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7553BA1E-B87B-4A6F-8DB8-B4A0704C3BD9}"/>
              </a:ext>
            </a:extLst>
          </p:cNvPr>
          <p:cNvSpPr/>
          <p:nvPr/>
        </p:nvSpPr>
        <p:spPr>
          <a:xfrm rot="16200000">
            <a:off x="964982" y="5159140"/>
            <a:ext cx="774000" cy="1958407"/>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9AE07449-D88C-4C10-B46C-3038554C5943}"/>
              </a:ext>
            </a:extLst>
          </p:cNvPr>
          <p:cNvSpPr/>
          <p:nvPr/>
        </p:nvSpPr>
        <p:spPr>
          <a:xfrm rot="16200000">
            <a:off x="858613" y="4259174"/>
            <a:ext cx="986741" cy="1958407"/>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71772106-2C59-4CCE-ABB8-86410D8B9111}"/>
              </a:ext>
            </a:extLst>
          </p:cNvPr>
          <p:cNvSpPr/>
          <p:nvPr/>
        </p:nvSpPr>
        <p:spPr>
          <a:xfrm>
            <a:off x="9334589" y="1700808"/>
            <a:ext cx="2300859" cy="1265838"/>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55CDC4D1-E8E1-4013-BF8C-0DFA6C65DF42}"/>
              </a:ext>
            </a:extLst>
          </p:cNvPr>
          <p:cNvSpPr/>
          <p:nvPr/>
        </p:nvSpPr>
        <p:spPr>
          <a:xfrm>
            <a:off x="7008330" y="1700808"/>
            <a:ext cx="2300859" cy="1265838"/>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AB7C488-CF56-44E4-B843-D94DC5280528}"/>
              </a:ext>
            </a:extLst>
          </p:cNvPr>
          <p:cNvSpPr/>
          <p:nvPr/>
        </p:nvSpPr>
        <p:spPr>
          <a:xfrm>
            <a:off x="4682071" y="1700808"/>
            <a:ext cx="2300859" cy="1265838"/>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0D36F74B-5A17-43D1-B8BC-A2B7E372CC29}"/>
              </a:ext>
            </a:extLst>
          </p:cNvPr>
          <p:cNvSpPr/>
          <p:nvPr/>
        </p:nvSpPr>
        <p:spPr>
          <a:xfrm>
            <a:off x="2360041" y="1700808"/>
            <a:ext cx="2300859" cy="1265838"/>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Table 3">
            <a:extLst>
              <a:ext uri="{FF2B5EF4-FFF2-40B4-BE49-F238E27FC236}">
                <a16:creationId xmlns:a16="http://schemas.microsoft.com/office/drawing/2014/main" id="{91B9E0C8-E166-405F-82CC-5DB1CA5AFBBB}"/>
              </a:ext>
            </a:extLst>
          </p:cNvPr>
          <p:cNvGraphicFramePr>
            <a:graphicFrameLocks noGrp="1"/>
          </p:cNvGraphicFramePr>
          <p:nvPr>
            <p:extLst>
              <p:ext uri="{D42A27DB-BD31-4B8C-83A1-F6EECF244321}">
                <p14:modId xmlns:p14="http://schemas.microsoft.com/office/powerpoint/2010/main" val="2778021216"/>
              </p:ext>
            </p:extLst>
          </p:nvPr>
        </p:nvGraphicFramePr>
        <p:xfrm>
          <a:off x="2365734" y="3112462"/>
          <a:ext cx="9285192" cy="3407877"/>
        </p:xfrm>
        <a:graphic>
          <a:graphicData uri="http://schemas.openxmlformats.org/drawingml/2006/table">
            <a:tbl>
              <a:tblPr firstRow="1" firstCol="1" bandRow="1">
                <a:tableStyleId>{5C22544A-7EE6-4342-B048-85BDC9FD1C3A}</a:tableStyleId>
              </a:tblPr>
              <a:tblGrid>
                <a:gridCol w="2321298">
                  <a:extLst>
                    <a:ext uri="{9D8B030D-6E8A-4147-A177-3AD203B41FA5}">
                      <a16:colId xmlns:a16="http://schemas.microsoft.com/office/drawing/2014/main" val="4101193524"/>
                    </a:ext>
                  </a:extLst>
                </a:gridCol>
                <a:gridCol w="2321298">
                  <a:extLst>
                    <a:ext uri="{9D8B030D-6E8A-4147-A177-3AD203B41FA5}">
                      <a16:colId xmlns:a16="http://schemas.microsoft.com/office/drawing/2014/main" val="2437064885"/>
                    </a:ext>
                  </a:extLst>
                </a:gridCol>
                <a:gridCol w="2321298">
                  <a:extLst>
                    <a:ext uri="{9D8B030D-6E8A-4147-A177-3AD203B41FA5}">
                      <a16:colId xmlns:a16="http://schemas.microsoft.com/office/drawing/2014/main" val="2282128166"/>
                    </a:ext>
                  </a:extLst>
                </a:gridCol>
                <a:gridCol w="2321298">
                  <a:extLst>
                    <a:ext uri="{9D8B030D-6E8A-4147-A177-3AD203B41FA5}">
                      <a16:colId xmlns:a16="http://schemas.microsoft.com/office/drawing/2014/main" val="872928294"/>
                    </a:ext>
                  </a:extLst>
                </a:gridCol>
              </a:tblGrid>
              <a:tr h="810839">
                <a:tc>
                  <a:txBody>
                    <a:bodyPr/>
                    <a:lstStyle/>
                    <a:p>
                      <a:pPr algn="ctr">
                        <a:spcAft>
                          <a:spcPts val="0"/>
                        </a:spcAft>
                      </a:pPr>
                      <a:r>
                        <a:rPr lang="en-US" sz="1600" b="0" u="none">
                          <a:solidFill>
                            <a:schemeClr val="tx1">
                              <a:lumMod val="85000"/>
                              <a:lumOff val="15000"/>
                            </a:schemeClr>
                          </a:solidFill>
                          <a:effectLst/>
                          <a:latin typeface="Assistant" panose="00000500000000000000" pitchFamily="2" charset="-79"/>
                          <a:cs typeface="Assistant" panose="00000500000000000000" pitchFamily="2" charset="-79"/>
                        </a:rPr>
                        <a:t>Spot-check</a:t>
                      </a:r>
                      <a:endParaRPr lang="en-GB" sz="1600" b="0" u="none">
                        <a:solidFill>
                          <a:schemeClr val="tx1">
                            <a:lumMod val="85000"/>
                            <a:lumOff val="15000"/>
                          </a:schemeClr>
                        </a:solidFill>
                        <a:effectLst/>
                        <a:latin typeface="Assistant" pitchFamily="2" charset="-79"/>
                        <a:ea typeface="Calibri" panose="020F0502020204030204" pitchFamily="34" charset="0"/>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Once every 15 min</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itchFamily="2" charset="-79"/>
                          <a:ea typeface="+mn-ea"/>
                          <a:cs typeface="Assistant" pitchFamily="2" charset="-79"/>
                        </a:rPr>
                        <a:t>for a full day</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Spot-check</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itchFamily="2" charset="-79"/>
                          <a:ea typeface="+mn-ea"/>
                          <a:cs typeface="Assistant" pitchFamily="2" charset="-79"/>
                        </a:rPr>
                        <a:t>30-50 measurements</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Spot-check</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p>
                      <a:pPr algn="ctr">
                        <a:spcAft>
                          <a:spcPts val="0"/>
                        </a:spcAft>
                      </a:pPr>
                      <a:r>
                        <a:rPr lang="en-US" sz="1600" b="0" u="none" kern="1200">
                          <a:solidFill>
                            <a:schemeClr val="tx1">
                              <a:lumMod val="85000"/>
                              <a:lumOff val="15000"/>
                            </a:schemeClr>
                          </a:solidFill>
                          <a:effectLst/>
                          <a:latin typeface="Assistant" pitchFamily="2" charset="-79"/>
                          <a:ea typeface="+mn-ea"/>
                          <a:cs typeface="Assistant" pitchFamily="2" charset="-79"/>
                        </a:rPr>
                        <a:t>200 measurements</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8775711"/>
                  </a:ext>
                </a:extLst>
              </a:tr>
              <a:tr h="810839">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Non-inflating</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Non-inflating</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Inflating cuff</a:t>
                      </a:r>
                      <a:b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inside a watch</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Inflating cuff </a:t>
                      </a:r>
                      <a:b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over the wrist</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4222565"/>
                  </a:ext>
                </a:extLst>
              </a:tr>
              <a:tr h="810839">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Heart Arrhythmias,</a:t>
                      </a:r>
                      <a:b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Respiratory Rate, Core Temperature, Oxygen Saturation</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endParaRPr lang="en-GB" sz="1600" b="0" u="none">
                        <a:solidFill>
                          <a:schemeClr val="tx1">
                            <a:lumMod val="85000"/>
                            <a:lumOff val="15000"/>
                          </a:schemeClr>
                        </a:solidFill>
                        <a:effectLst/>
                        <a:latin typeface="Assistant" pitchFamily="2" charset="-79"/>
                        <a:ea typeface="Calibri" panose="020F0502020204030204" pitchFamily="34" charset="0"/>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Heart rate</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Heart rate</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43582879"/>
                  </a:ext>
                </a:extLst>
              </a:tr>
              <a:tr h="810839">
                <a:tc>
                  <a:txBody>
                    <a:bodyPr/>
                    <a:lstStyle/>
                    <a:p>
                      <a:pPr algn="ctr">
                        <a:spcAft>
                          <a:spcPts val="0"/>
                        </a:spcAft>
                      </a:pPr>
                      <a:br>
                        <a:rPr lang="en-US" sz="1600" b="0" u="none" kern="1200" dirty="0">
                          <a:solidFill>
                            <a:schemeClr val="tx1">
                              <a:lumMod val="85000"/>
                              <a:lumOff val="15000"/>
                            </a:schemeClr>
                          </a:solidFill>
                          <a:effectLst/>
                          <a:latin typeface="Assistant" panose="00000500000000000000" pitchFamily="2" charset="-79"/>
                          <a:ea typeface="+mn-ea"/>
                          <a:cs typeface="Assistant" panose="00000500000000000000" pitchFamily="2" charset="-79"/>
                        </a:rPr>
                      </a:br>
                      <a:r>
                        <a:rPr lang="en-US" sz="1600" b="0" u="none" kern="1200" dirty="0">
                          <a:solidFill>
                            <a:schemeClr val="tx1">
                              <a:lumMod val="85000"/>
                              <a:lumOff val="15000"/>
                            </a:schemeClr>
                          </a:solidFill>
                          <a:effectLst/>
                          <a:latin typeface="Assistant" panose="00000500000000000000" pitchFamily="2" charset="-79"/>
                          <a:ea typeface="+mn-ea"/>
                          <a:cs typeface="Assistant" panose="00000500000000000000" pitchFamily="2" charset="-79"/>
                        </a:rPr>
                        <a:t>~$700</a:t>
                      </a:r>
                    </a:p>
                    <a:p>
                      <a:pPr algn="ctr">
                        <a:spcAft>
                          <a:spcPts val="0"/>
                        </a:spcAft>
                      </a:pPr>
                      <a:r>
                        <a:rPr lang="en-US" sz="1050" b="0" kern="1200" dirty="0">
                          <a:solidFill>
                            <a:schemeClr val="tx1"/>
                          </a:solidFill>
                          <a:effectLst/>
                          <a:latin typeface="+mn-lt"/>
                          <a:ea typeface="+mn-ea"/>
                          <a:cs typeface="+mn-cs"/>
                        </a:rPr>
                        <a:t>consumer price before reimbursement</a:t>
                      </a:r>
                      <a:endParaRPr lang="en-GB" sz="1000" b="0" u="none" kern="1200" dirty="0">
                        <a:solidFill>
                          <a:schemeClr val="tx1"/>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a:t>
                      </a:r>
                      <a:r>
                        <a:rPr lang="he-IL"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198</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$500</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spcAft>
                          <a:spcPts val="0"/>
                        </a:spcAft>
                      </a:pPr>
                      <a:r>
                        <a:rPr lang="en-US" sz="1600" b="0" u="none" kern="1200" dirty="0">
                          <a:solidFill>
                            <a:schemeClr val="tx1">
                              <a:lumMod val="85000"/>
                              <a:lumOff val="15000"/>
                            </a:schemeClr>
                          </a:solidFill>
                          <a:effectLst/>
                          <a:latin typeface="Assistant" panose="00000500000000000000" pitchFamily="2" charset="-79"/>
                          <a:ea typeface="+mn-ea"/>
                          <a:cs typeface="Assistant" panose="00000500000000000000" pitchFamily="2" charset="-79"/>
                        </a:rPr>
                        <a:t>$100</a:t>
                      </a:r>
                      <a:endParaRPr lang="en-GB" sz="1600" b="0" u="none" kern="1200" dirty="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88011776"/>
                  </a:ext>
                </a:extLst>
              </a:tr>
            </a:tbl>
          </a:graphicData>
        </a:graphic>
      </p:graphicFrame>
      <p:pic>
        <p:nvPicPr>
          <p:cNvPr id="6" name="Picture 2" descr="Image result for HealthSTATS Bpro">
            <a:extLst>
              <a:ext uri="{FF2B5EF4-FFF2-40B4-BE49-F238E27FC236}">
                <a16:creationId xmlns:a16="http://schemas.microsoft.com/office/drawing/2014/main" id="{0966291C-4885-4513-BD03-4CCEB9BACD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6840" y="1797610"/>
            <a:ext cx="771321" cy="77221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Omron HeartGuide">
            <a:extLst>
              <a:ext uri="{FF2B5EF4-FFF2-40B4-BE49-F238E27FC236}">
                <a16:creationId xmlns:a16="http://schemas.microsoft.com/office/drawing/2014/main" id="{5C3954EB-93E0-4731-84AA-369F60B6B8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2681" y="1846624"/>
            <a:ext cx="492156" cy="67418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Microlife wrist W100">
            <a:extLst>
              <a:ext uri="{FF2B5EF4-FFF2-40B4-BE49-F238E27FC236}">
                <a16:creationId xmlns:a16="http://schemas.microsoft.com/office/drawing/2014/main" id="{63DE52A2-4FC6-431E-8567-16EF72FD0FF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278" t="20737" r="20207" b="17667"/>
          <a:stretch/>
        </p:blipFill>
        <p:spPr bwMode="auto">
          <a:xfrm>
            <a:off x="10105695" y="1797610"/>
            <a:ext cx="758646" cy="77221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3245B693-94A0-4564-8783-8212771D6071}"/>
              </a:ext>
            </a:extLst>
          </p:cNvPr>
          <p:cNvSpPr/>
          <p:nvPr/>
        </p:nvSpPr>
        <p:spPr>
          <a:xfrm>
            <a:off x="2904200" y="2569824"/>
            <a:ext cx="1319592"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CardiacSense</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endParaRPr>
          </a:p>
        </p:txBody>
      </p:sp>
      <p:sp>
        <p:nvSpPr>
          <p:cNvPr id="11" name="Rectangle 10">
            <a:extLst>
              <a:ext uri="{FF2B5EF4-FFF2-40B4-BE49-F238E27FC236}">
                <a16:creationId xmlns:a16="http://schemas.microsoft.com/office/drawing/2014/main" id="{72EC7EF6-2765-45E2-838D-4BF894649AB1}"/>
              </a:ext>
            </a:extLst>
          </p:cNvPr>
          <p:cNvSpPr/>
          <p:nvPr/>
        </p:nvSpPr>
        <p:spPr>
          <a:xfrm>
            <a:off x="4968321" y="2569824"/>
            <a:ext cx="172835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cs typeface="Assistant Light" panose="00000400000000000000" pitchFamily="2" charset="-79"/>
              </a:rPr>
              <a:t>HealthSTATS Bpro</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Calibri" panose="020F0502020204030204" pitchFamily="34" charset="0"/>
              <a:cs typeface="Assistant Light" panose="00000400000000000000" pitchFamily="2" charset="-79"/>
            </a:endParaRPr>
          </a:p>
        </p:txBody>
      </p:sp>
      <p:sp>
        <p:nvSpPr>
          <p:cNvPr id="12" name="Rectangle 11">
            <a:extLst>
              <a:ext uri="{FF2B5EF4-FFF2-40B4-BE49-F238E27FC236}">
                <a16:creationId xmlns:a16="http://schemas.microsoft.com/office/drawing/2014/main" id="{6C11982E-9E9A-4D6C-ADAA-7A523FF8BA75}"/>
              </a:ext>
            </a:extLst>
          </p:cNvPr>
          <p:cNvSpPr/>
          <p:nvPr/>
        </p:nvSpPr>
        <p:spPr>
          <a:xfrm>
            <a:off x="7273742" y="2569824"/>
            <a:ext cx="1770036"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cs typeface="Assistant Light" panose="00000400000000000000" pitchFamily="2" charset="-79"/>
              </a:rPr>
              <a:t>Omron HeartGuide</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Calibri" panose="020F0502020204030204" pitchFamily="34" charset="0"/>
              <a:cs typeface="Assistant Light" panose="00000400000000000000" pitchFamily="2" charset="-79"/>
            </a:endParaRPr>
          </a:p>
        </p:txBody>
      </p:sp>
      <p:sp>
        <p:nvSpPr>
          <p:cNvPr id="13" name="Rectangle 12">
            <a:extLst>
              <a:ext uri="{FF2B5EF4-FFF2-40B4-BE49-F238E27FC236}">
                <a16:creationId xmlns:a16="http://schemas.microsoft.com/office/drawing/2014/main" id="{447DA134-8392-49EB-8579-641EF3B0CED1}"/>
              </a:ext>
            </a:extLst>
          </p:cNvPr>
          <p:cNvSpPr/>
          <p:nvPr/>
        </p:nvSpPr>
        <p:spPr>
          <a:xfrm>
            <a:off x="9567138" y="2569824"/>
            <a:ext cx="1835760"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cs typeface="Assistant Light" panose="00000400000000000000" pitchFamily="2" charset="-79"/>
              </a:rPr>
              <a:t>Microlife wrist W100</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Calibri" panose="020F0502020204030204" pitchFamily="34" charset="0"/>
              <a:cs typeface="Assistant Light" panose="00000400000000000000" pitchFamily="2" charset="-79"/>
            </a:endParaRPr>
          </a:p>
        </p:txBody>
      </p:sp>
      <p:sp>
        <p:nvSpPr>
          <p:cNvPr id="9" name="Rectangle 8">
            <a:extLst>
              <a:ext uri="{FF2B5EF4-FFF2-40B4-BE49-F238E27FC236}">
                <a16:creationId xmlns:a16="http://schemas.microsoft.com/office/drawing/2014/main" id="{B45DAC90-6C90-4968-B86E-10C5EA17827E}"/>
              </a:ext>
            </a:extLst>
          </p:cNvPr>
          <p:cNvSpPr/>
          <p:nvPr/>
        </p:nvSpPr>
        <p:spPr>
          <a:xfrm>
            <a:off x="938078" y="3248068"/>
            <a:ext cx="1212413" cy="5847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Monitoring duration</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Calibri" panose="020F0502020204030204" pitchFamily="34" charset="0"/>
              <a:cs typeface="Assistant Light" panose="00000400000000000000" pitchFamily="2" charset="-79"/>
            </a:endParaRPr>
          </a:p>
        </p:txBody>
      </p:sp>
      <p:sp>
        <p:nvSpPr>
          <p:cNvPr id="10" name="Rectangle 9">
            <a:extLst>
              <a:ext uri="{FF2B5EF4-FFF2-40B4-BE49-F238E27FC236}">
                <a16:creationId xmlns:a16="http://schemas.microsoft.com/office/drawing/2014/main" id="{4F19DBA5-D1FE-4F5B-B0B9-BB019959763E}"/>
              </a:ext>
            </a:extLst>
          </p:cNvPr>
          <p:cNvSpPr/>
          <p:nvPr/>
        </p:nvSpPr>
        <p:spPr>
          <a:xfrm>
            <a:off x="1184568" y="4034495"/>
            <a:ext cx="965923" cy="5847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Comfort level</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endParaRPr>
          </a:p>
        </p:txBody>
      </p:sp>
      <p:sp>
        <p:nvSpPr>
          <p:cNvPr id="14" name="Rectangle 13">
            <a:extLst>
              <a:ext uri="{FF2B5EF4-FFF2-40B4-BE49-F238E27FC236}">
                <a16:creationId xmlns:a16="http://schemas.microsoft.com/office/drawing/2014/main" id="{6341A9BF-9CA0-47CC-8F1E-CF2FD54EDF80}"/>
              </a:ext>
            </a:extLst>
          </p:cNvPr>
          <p:cNvSpPr/>
          <p:nvPr/>
        </p:nvSpPr>
        <p:spPr>
          <a:xfrm>
            <a:off x="688986" y="4797152"/>
            <a:ext cx="1490734" cy="830997"/>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Integration with other functionalities</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endParaRPr>
          </a:p>
        </p:txBody>
      </p:sp>
      <p:sp>
        <p:nvSpPr>
          <p:cNvPr id="15" name="Rectangle 14">
            <a:extLst>
              <a:ext uri="{FF2B5EF4-FFF2-40B4-BE49-F238E27FC236}">
                <a16:creationId xmlns:a16="http://schemas.microsoft.com/office/drawing/2014/main" id="{6E51409D-FAFC-4A03-8092-16CDCD87EC5E}"/>
              </a:ext>
            </a:extLst>
          </p:cNvPr>
          <p:cNvSpPr/>
          <p:nvPr/>
        </p:nvSpPr>
        <p:spPr>
          <a:xfrm>
            <a:off x="1502774" y="5868561"/>
            <a:ext cx="647717" cy="5847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Unit price</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endParaRPr>
          </a:p>
        </p:txBody>
      </p:sp>
      <p:sp>
        <p:nvSpPr>
          <p:cNvPr id="28" name="Slide Number Placeholder 1">
            <a:extLst>
              <a:ext uri="{FF2B5EF4-FFF2-40B4-BE49-F238E27FC236}">
                <a16:creationId xmlns:a16="http://schemas.microsoft.com/office/drawing/2014/main" id="{30FEDC65-7C59-47D3-99BE-FAAE24636EE3}"/>
              </a:ext>
            </a:extLst>
          </p:cNvPr>
          <p:cNvSpPr>
            <a:spLocks noGrp="1"/>
          </p:cNvSpPr>
          <p:nvPr>
            <p:ph type="sldNum" sz="quarter" idx="12"/>
          </p:nvPr>
        </p:nvSpPr>
        <p:spPr>
          <a:xfrm>
            <a:off x="11560242" y="6356350"/>
            <a:ext cx="473265"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6437BACE-5375-9C4A-8AAB-41AEBEF34FDB}"/>
              </a:ext>
            </a:extLst>
          </p:cNvPr>
          <p:cNvSpPr/>
          <p:nvPr/>
        </p:nvSpPr>
        <p:spPr>
          <a:xfrm>
            <a:off x="-24680" y="0"/>
            <a:ext cx="12192000" cy="141294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7">
            <a:extLst>
              <a:ext uri="{FF2B5EF4-FFF2-40B4-BE49-F238E27FC236}">
                <a16:creationId xmlns:a16="http://schemas.microsoft.com/office/drawing/2014/main" id="{01AD9BA5-860F-4C34-8FF9-26C672C8ABAB}"/>
              </a:ext>
            </a:extLst>
          </p:cNvPr>
          <p:cNvSpPr/>
          <p:nvPr/>
        </p:nvSpPr>
        <p:spPr>
          <a:xfrm>
            <a:off x="551384" y="266275"/>
            <a:ext cx="10464820" cy="584775"/>
          </a:xfrm>
          <a:prstGeom prst="rect">
            <a:avLst/>
          </a:prstGeom>
        </p:spPr>
        <p:txBody>
          <a:bodyPr wrap="square">
            <a:spAutoFit/>
          </a:bodyPr>
          <a:lstStyle/>
          <a:p>
            <a:pPr lvl="0">
              <a:defRPr/>
            </a:pPr>
            <a:r>
              <a:rPr lang="en-US" sz="3200" b="1" dirty="0">
                <a:solidFill>
                  <a:schemeClr val="bg1"/>
                </a:solidFill>
                <a:latin typeface="Assistant Light" panose="00000400000000000000" pitchFamily="2" charset="-79"/>
                <a:cs typeface="Assistant Light" panose="00000400000000000000" pitchFamily="2" charset="-79"/>
              </a:rPr>
              <a:t>Competition – Absolute Blood Pressure (BP) Measurement </a:t>
            </a:r>
            <a:endParaRPr lang="en-GB" sz="3200" b="1" dirty="0">
              <a:solidFill>
                <a:schemeClr val="bg1"/>
              </a:solidFill>
              <a:latin typeface="Assistant Light" panose="00000400000000000000" pitchFamily="2" charset="-79"/>
              <a:cs typeface="Assistant Light" panose="00000400000000000000" pitchFamily="2" charset="-79"/>
            </a:endParaRPr>
          </a:p>
        </p:txBody>
      </p:sp>
      <p:pic>
        <p:nvPicPr>
          <p:cNvPr id="7" name="Picture 6">
            <a:extLst>
              <a:ext uri="{FF2B5EF4-FFF2-40B4-BE49-F238E27FC236}">
                <a16:creationId xmlns:a16="http://schemas.microsoft.com/office/drawing/2014/main" id="{40B0290C-1DC2-4B6B-B79E-A5530ACF7743}"/>
              </a:ext>
            </a:extLst>
          </p:cNvPr>
          <p:cNvPicPr>
            <a:picLocks noChangeAspect="1"/>
          </p:cNvPicPr>
          <p:nvPr/>
        </p:nvPicPr>
        <p:blipFill>
          <a:blip r:embed="rId5"/>
          <a:stretch>
            <a:fillRect/>
          </a:stretch>
        </p:blipFill>
        <p:spPr>
          <a:xfrm>
            <a:off x="2813733" y="1729096"/>
            <a:ext cx="1256873" cy="885763"/>
          </a:xfrm>
          <a:prstGeom prst="rect">
            <a:avLst/>
          </a:prstGeom>
        </p:spPr>
      </p:pic>
      <p:pic>
        <p:nvPicPr>
          <p:cNvPr id="5" name="Picture 4" descr="A picture containing device&#10;&#10;Description automatically generated">
            <a:extLst>
              <a:ext uri="{FF2B5EF4-FFF2-40B4-BE49-F238E27FC236}">
                <a16:creationId xmlns:a16="http://schemas.microsoft.com/office/drawing/2014/main" id="{E9B906D6-EACD-4FD4-92AF-286FDFA2573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77356" y="1850738"/>
            <a:ext cx="753860" cy="662368"/>
          </a:xfrm>
          <a:prstGeom prst="rect">
            <a:avLst/>
          </a:prstGeom>
        </p:spPr>
      </p:pic>
    </p:spTree>
    <p:extLst>
      <p:ext uri="{BB962C8B-B14F-4D97-AF65-F5344CB8AC3E}">
        <p14:creationId xmlns:p14="http://schemas.microsoft.com/office/powerpoint/2010/main" val="2353336749"/>
      </p:ext>
    </p:extLst>
  </p:cSld>
  <p:clrMapOvr>
    <a:masterClrMapping/>
  </p:clrMapOvr>
  <p:transition spd="slow">
    <p:strips dir="rd"/>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Rectangle 8">
            <a:extLst>
              <a:ext uri="{FF2B5EF4-FFF2-40B4-BE49-F238E27FC236}">
                <a16:creationId xmlns:a16="http://schemas.microsoft.com/office/drawing/2014/main" id="{5169D811-2D16-4D43-BC23-96996DB834E7}"/>
              </a:ext>
            </a:extLst>
          </p:cNvPr>
          <p:cNvSpPr/>
          <p:nvPr/>
        </p:nvSpPr>
        <p:spPr>
          <a:xfrm>
            <a:off x="-1346" y="2038749"/>
            <a:ext cx="2937404" cy="4819251"/>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5E02493A-4273-4629-8974-91DE9D49F4BD}"/>
              </a:ext>
            </a:extLst>
          </p:cNvPr>
          <p:cNvSpPr/>
          <p:nvPr/>
        </p:nvSpPr>
        <p:spPr>
          <a:xfrm>
            <a:off x="8834066" y="5198055"/>
            <a:ext cx="1094542" cy="8392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nvGrpSpPr>
          <p:cNvPr id="12" name="Group 11">
            <a:extLst>
              <a:ext uri="{FF2B5EF4-FFF2-40B4-BE49-F238E27FC236}">
                <a16:creationId xmlns:a16="http://schemas.microsoft.com/office/drawing/2014/main" id="{1FBFEE99-1601-4A4B-A9B0-5E7DE6AF6B3F}"/>
              </a:ext>
            </a:extLst>
          </p:cNvPr>
          <p:cNvGrpSpPr/>
          <p:nvPr/>
        </p:nvGrpSpPr>
        <p:grpSpPr>
          <a:xfrm>
            <a:off x="6806311" y="2050733"/>
            <a:ext cx="2064322" cy="2210728"/>
            <a:chOff x="3280721" y="2300536"/>
            <a:chExt cx="2064322" cy="2210728"/>
          </a:xfrm>
        </p:grpSpPr>
        <p:pic>
          <p:nvPicPr>
            <p:cNvPr id="184" name="Graphic 183">
              <a:extLst>
                <a:ext uri="{FF2B5EF4-FFF2-40B4-BE49-F238E27FC236}">
                  <a16:creationId xmlns:a16="http://schemas.microsoft.com/office/drawing/2014/main" id="{904FC0A0-3442-488D-B841-299452C6AE9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80721" y="2300536"/>
              <a:ext cx="2064322" cy="2064322"/>
            </a:xfrm>
            <a:prstGeom prst="rect">
              <a:avLst/>
            </a:prstGeom>
          </p:spPr>
        </p:pic>
        <p:grpSp>
          <p:nvGrpSpPr>
            <p:cNvPr id="185" name="Group 184">
              <a:extLst>
                <a:ext uri="{FF2B5EF4-FFF2-40B4-BE49-F238E27FC236}">
                  <a16:creationId xmlns:a16="http://schemas.microsoft.com/office/drawing/2014/main" id="{956BE3D8-CEA3-4DE3-BF61-778914C8D600}"/>
                </a:ext>
              </a:extLst>
            </p:cNvPr>
            <p:cNvGrpSpPr/>
            <p:nvPr/>
          </p:nvGrpSpPr>
          <p:grpSpPr>
            <a:xfrm>
              <a:off x="3962893" y="3133392"/>
              <a:ext cx="692521" cy="695408"/>
              <a:chOff x="5527675" y="2855913"/>
              <a:chExt cx="1141413" cy="1146175"/>
            </a:xfrm>
            <a:solidFill>
              <a:srgbClr val="2567D1"/>
            </a:solidFill>
          </p:grpSpPr>
          <p:sp>
            <p:nvSpPr>
              <p:cNvPr id="261" name="Freeform 5">
                <a:extLst>
                  <a:ext uri="{FF2B5EF4-FFF2-40B4-BE49-F238E27FC236}">
                    <a16:creationId xmlns:a16="http://schemas.microsoft.com/office/drawing/2014/main" id="{57D0F4EA-CA4B-4E8E-A983-303FFB935F98}"/>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2" name="Freeform 6">
                <a:extLst>
                  <a:ext uri="{FF2B5EF4-FFF2-40B4-BE49-F238E27FC236}">
                    <a16:creationId xmlns:a16="http://schemas.microsoft.com/office/drawing/2014/main" id="{97401C65-3D42-414F-B6EA-17AD9B1FCBA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3" name="Freeform 7">
                <a:extLst>
                  <a:ext uri="{FF2B5EF4-FFF2-40B4-BE49-F238E27FC236}">
                    <a16:creationId xmlns:a16="http://schemas.microsoft.com/office/drawing/2014/main" id="{501A3943-D2E1-41FB-9853-FF6DC73B1FDE}"/>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4" name="Freeform 8">
                <a:extLst>
                  <a:ext uri="{FF2B5EF4-FFF2-40B4-BE49-F238E27FC236}">
                    <a16:creationId xmlns:a16="http://schemas.microsoft.com/office/drawing/2014/main" id="{AA2751A8-CCAB-4FBC-A131-D2A579FF2BF1}"/>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5" name="Freeform 9">
                <a:extLst>
                  <a:ext uri="{FF2B5EF4-FFF2-40B4-BE49-F238E27FC236}">
                    <a16:creationId xmlns:a16="http://schemas.microsoft.com/office/drawing/2014/main" id="{24227E2E-BA15-4CB1-AF60-CE89B4227C46}"/>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6" name="Freeform 10">
                <a:extLst>
                  <a:ext uri="{FF2B5EF4-FFF2-40B4-BE49-F238E27FC236}">
                    <a16:creationId xmlns:a16="http://schemas.microsoft.com/office/drawing/2014/main" id="{430D060C-E2EB-4837-B549-A2C65004D761}"/>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7" name="Freeform 11">
                <a:extLst>
                  <a:ext uri="{FF2B5EF4-FFF2-40B4-BE49-F238E27FC236}">
                    <a16:creationId xmlns:a16="http://schemas.microsoft.com/office/drawing/2014/main" id="{482DA153-6EEB-4146-9F63-2A80ACB09A63}"/>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8" name="Freeform 12">
                <a:extLst>
                  <a:ext uri="{FF2B5EF4-FFF2-40B4-BE49-F238E27FC236}">
                    <a16:creationId xmlns:a16="http://schemas.microsoft.com/office/drawing/2014/main" id="{9A31DF05-909C-4C3A-8368-4966EDB06D6A}"/>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9" name="Freeform 13">
                <a:extLst>
                  <a:ext uri="{FF2B5EF4-FFF2-40B4-BE49-F238E27FC236}">
                    <a16:creationId xmlns:a16="http://schemas.microsoft.com/office/drawing/2014/main" id="{87063070-5A01-466C-B1AE-839F1398C5B7}"/>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0" name="Freeform 14">
                <a:extLst>
                  <a:ext uri="{FF2B5EF4-FFF2-40B4-BE49-F238E27FC236}">
                    <a16:creationId xmlns:a16="http://schemas.microsoft.com/office/drawing/2014/main" id="{1EF5B809-BE63-4D11-BBEE-FA8B89C477A2}"/>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1" name="Freeform 15">
                <a:extLst>
                  <a:ext uri="{FF2B5EF4-FFF2-40B4-BE49-F238E27FC236}">
                    <a16:creationId xmlns:a16="http://schemas.microsoft.com/office/drawing/2014/main" id="{1EA74647-BDFC-4458-B661-B136626369DA}"/>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2" name="Freeform 16">
                <a:extLst>
                  <a:ext uri="{FF2B5EF4-FFF2-40B4-BE49-F238E27FC236}">
                    <a16:creationId xmlns:a16="http://schemas.microsoft.com/office/drawing/2014/main" id="{BB6E6831-53DB-457A-BC9B-06F59196FA86}"/>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3" name="Freeform 17">
                <a:extLst>
                  <a:ext uri="{FF2B5EF4-FFF2-40B4-BE49-F238E27FC236}">
                    <a16:creationId xmlns:a16="http://schemas.microsoft.com/office/drawing/2014/main" id="{B0C904B8-2DDC-4F86-B010-4C5251C59139}"/>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4" name="Freeform 18">
                <a:extLst>
                  <a:ext uri="{FF2B5EF4-FFF2-40B4-BE49-F238E27FC236}">
                    <a16:creationId xmlns:a16="http://schemas.microsoft.com/office/drawing/2014/main" id="{9FD44941-6301-4088-83D4-848DFEB9BE5D}"/>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5" name="Freeform 19">
                <a:extLst>
                  <a:ext uri="{FF2B5EF4-FFF2-40B4-BE49-F238E27FC236}">
                    <a16:creationId xmlns:a16="http://schemas.microsoft.com/office/drawing/2014/main" id="{E68BE1BC-721F-4C88-85CD-46F7DF48FAF1}"/>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6" name="Freeform 20">
                <a:extLst>
                  <a:ext uri="{FF2B5EF4-FFF2-40B4-BE49-F238E27FC236}">
                    <a16:creationId xmlns:a16="http://schemas.microsoft.com/office/drawing/2014/main" id="{BE166589-D0AC-45FA-B581-3AC89C617510}"/>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7" name="Freeform 21">
                <a:extLst>
                  <a:ext uri="{FF2B5EF4-FFF2-40B4-BE49-F238E27FC236}">
                    <a16:creationId xmlns:a16="http://schemas.microsoft.com/office/drawing/2014/main" id="{F24EA059-DFDC-4E67-8C22-4B7B5269F949}"/>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8" name="Freeform 22">
                <a:extLst>
                  <a:ext uri="{FF2B5EF4-FFF2-40B4-BE49-F238E27FC236}">
                    <a16:creationId xmlns:a16="http://schemas.microsoft.com/office/drawing/2014/main" id="{53E06D58-55EA-43EF-B047-435DEB412A35}"/>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9" name="Freeform 23">
                <a:extLst>
                  <a:ext uri="{FF2B5EF4-FFF2-40B4-BE49-F238E27FC236}">
                    <a16:creationId xmlns:a16="http://schemas.microsoft.com/office/drawing/2014/main" id="{0EF197D4-0EE4-4EFB-98F4-4F75D06E1EF6}"/>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0" name="Freeform 24">
                <a:extLst>
                  <a:ext uri="{FF2B5EF4-FFF2-40B4-BE49-F238E27FC236}">
                    <a16:creationId xmlns:a16="http://schemas.microsoft.com/office/drawing/2014/main" id="{ABB45066-BACE-45D2-8594-AC1B1D52F279}"/>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1" name="Freeform 25">
                <a:extLst>
                  <a:ext uri="{FF2B5EF4-FFF2-40B4-BE49-F238E27FC236}">
                    <a16:creationId xmlns:a16="http://schemas.microsoft.com/office/drawing/2014/main" id="{A4792702-072B-4150-9159-DF56365E3B3C}"/>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2" name="Freeform 26">
                <a:extLst>
                  <a:ext uri="{FF2B5EF4-FFF2-40B4-BE49-F238E27FC236}">
                    <a16:creationId xmlns:a16="http://schemas.microsoft.com/office/drawing/2014/main" id="{A3257E38-F45A-4A2E-81CD-E09D0A96AF6B}"/>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3" name="Freeform 27">
                <a:extLst>
                  <a:ext uri="{FF2B5EF4-FFF2-40B4-BE49-F238E27FC236}">
                    <a16:creationId xmlns:a16="http://schemas.microsoft.com/office/drawing/2014/main" id="{4EAB453A-B0D1-4785-9A84-85C904C39982}"/>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4" name="Freeform 28">
                <a:extLst>
                  <a:ext uri="{FF2B5EF4-FFF2-40B4-BE49-F238E27FC236}">
                    <a16:creationId xmlns:a16="http://schemas.microsoft.com/office/drawing/2014/main" id="{CEBC559A-8533-4EC1-A8A0-0FC94372A437}"/>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5" name="Freeform 30">
                <a:extLst>
                  <a:ext uri="{FF2B5EF4-FFF2-40B4-BE49-F238E27FC236}">
                    <a16:creationId xmlns:a16="http://schemas.microsoft.com/office/drawing/2014/main" id="{F3317212-420F-4C72-94AB-2E9E8E9A4B8B}"/>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pic>
            <p:nvPicPr>
              <p:cNvPr id="286" name="Graphic 4">
                <a:extLst>
                  <a:ext uri="{FF2B5EF4-FFF2-40B4-BE49-F238E27FC236}">
                    <a16:creationId xmlns:a16="http://schemas.microsoft.com/office/drawing/2014/main" id="{A2C7FA53-F4FF-41C0-99A5-A5D1DBB652E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507" y="3350417"/>
                <a:ext cx="210986" cy="195262"/>
              </a:xfrm>
              <a:prstGeom prst="rect">
                <a:avLst/>
              </a:prstGeom>
            </p:spPr>
          </p:pic>
        </p:grpSp>
        <p:sp>
          <p:nvSpPr>
            <p:cNvPr id="195" name="TextBox 194">
              <a:extLst>
                <a:ext uri="{FF2B5EF4-FFF2-40B4-BE49-F238E27FC236}">
                  <a16:creationId xmlns:a16="http://schemas.microsoft.com/office/drawing/2014/main" id="{35994D78-F4C7-4EA9-A383-BA803BA35639}"/>
                </a:ext>
              </a:extLst>
            </p:cNvPr>
            <p:cNvSpPr txBox="1"/>
            <p:nvPr/>
          </p:nvSpPr>
          <p:spPr>
            <a:xfrm>
              <a:off x="3689442" y="3988044"/>
              <a:ext cx="1264874" cy="523220"/>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400">
                  <a:latin typeface="Assistant" pitchFamily="2" charset="-79"/>
                  <a:cs typeface="Assistant" pitchFamily="2" charset="-79"/>
                </a:rPr>
                <a:t>CardiacSense Cloud</a:t>
              </a:r>
            </a:p>
          </p:txBody>
        </p:sp>
      </p:grpSp>
      <p:grpSp>
        <p:nvGrpSpPr>
          <p:cNvPr id="28" name="Group 27">
            <a:extLst>
              <a:ext uri="{FF2B5EF4-FFF2-40B4-BE49-F238E27FC236}">
                <a16:creationId xmlns:a16="http://schemas.microsoft.com/office/drawing/2014/main" id="{6F69AA94-D1E6-44E5-9D8C-96BA3BE23ECD}"/>
              </a:ext>
            </a:extLst>
          </p:cNvPr>
          <p:cNvGrpSpPr/>
          <p:nvPr/>
        </p:nvGrpSpPr>
        <p:grpSpPr>
          <a:xfrm flipH="1">
            <a:off x="5386145" y="1011766"/>
            <a:ext cx="1879897" cy="4639512"/>
            <a:chOff x="4827719" y="1261569"/>
            <a:chExt cx="1879897" cy="4639512"/>
          </a:xfrm>
        </p:grpSpPr>
        <p:grpSp>
          <p:nvGrpSpPr>
            <p:cNvPr id="18" name="Group 17">
              <a:extLst>
                <a:ext uri="{FF2B5EF4-FFF2-40B4-BE49-F238E27FC236}">
                  <a16:creationId xmlns:a16="http://schemas.microsoft.com/office/drawing/2014/main" id="{6350362F-BC05-474A-B41F-2EB33E3562F3}"/>
                </a:ext>
              </a:extLst>
            </p:cNvPr>
            <p:cNvGrpSpPr/>
            <p:nvPr/>
          </p:nvGrpSpPr>
          <p:grpSpPr>
            <a:xfrm>
              <a:off x="4827719" y="3668310"/>
              <a:ext cx="1674098" cy="2232771"/>
              <a:chOff x="4827719" y="3668310"/>
              <a:chExt cx="1674098" cy="2232771"/>
            </a:xfrm>
          </p:grpSpPr>
          <p:cxnSp>
            <p:nvCxnSpPr>
              <p:cNvPr id="199" name="Elbow Connector 182">
                <a:extLst>
                  <a:ext uri="{FF2B5EF4-FFF2-40B4-BE49-F238E27FC236}">
                    <a16:creationId xmlns:a16="http://schemas.microsoft.com/office/drawing/2014/main" id="{EB162349-8D21-415E-956A-0DB1E41B91E1}"/>
                  </a:ext>
                </a:extLst>
              </p:cNvPr>
              <p:cNvCxnSpPr>
                <a:cxnSpLocks/>
              </p:cNvCxnSpPr>
              <p:nvPr/>
            </p:nvCxnSpPr>
            <p:spPr>
              <a:xfrm rot="16200000" flipH="1">
                <a:off x="4761897" y="3734132"/>
                <a:ext cx="1753901" cy="1622257"/>
              </a:xfrm>
              <a:prstGeom prst="bentConnector2">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90290E36-5168-410E-82F0-F3A9A3805ADE}"/>
                  </a:ext>
                </a:extLst>
              </p:cNvPr>
              <p:cNvGrpSpPr/>
              <p:nvPr/>
            </p:nvGrpSpPr>
            <p:grpSpPr>
              <a:xfrm>
                <a:off x="5061657" y="5197266"/>
                <a:ext cx="1440160" cy="703815"/>
                <a:chOff x="5061657" y="5197266"/>
                <a:chExt cx="1440160" cy="703815"/>
              </a:xfrm>
            </p:grpSpPr>
            <p:grpSp>
              <p:nvGrpSpPr>
                <p:cNvPr id="201" name="Group 200">
                  <a:extLst>
                    <a:ext uri="{FF2B5EF4-FFF2-40B4-BE49-F238E27FC236}">
                      <a16:creationId xmlns:a16="http://schemas.microsoft.com/office/drawing/2014/main" id="{2D10E844-DA8F-4972-AC3E-0757C1FAEED2}"/>
                    </a:ext>
                  </a:extLst>
                </p:cNvPr>
                <p:cNvGrpSpPr/>
                <p:nvPr/>
              </p:nvGrpSpPr>
              <p:grpSpPr>
                <a:xfrm>
                  <a:off x="5570139" y="5197266"/>
                  <a:ext cx="449889" cy="449889"/>
                  <a:chOff x="6128939" y="5007365"/>
                  <a:chExt cx="449889" cy="449889"/>
                </a:xfrm>
              </p:grpSpPr>
              <p:sp>
                <p:nvSpPr>
                  <p:cNvPr id="255" name="Oval 254">
                    <a:extLst>
                      <a:ext uri="{FF2B5EF4-FFF2-40B4-BE49-F238E27FC236}">
                        <a16:creationId xmlns:a16="http://schemas.microsoft.com/office/drawing/2014/main" id="{CF7BE1B1-0615-4BCC-A851-FC28F7554BB9}"/>
                      </a:ext>
                    </a:extLst>
                  </p:cNvPr>
                  <p:cNvSpPr/>
                  <p:nvPr/>
                </p:nvSpPr>
                <p:spPr>
                  <a:xfrm>
                    <a:off x="6128939" y="5007365"/>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6" name="Graphic 255">
                    <a:extLst>
                      <a:ext uri="{FF2B5EF4-FFF2-40B4-BE49-F238E27FC236}">
                        <a16:creationId xmlns:a16="http://schemas.microsoft.com/office/drawing/2014/main" id="{F0B61A28-B330-494E-B313-6CD134EFE52C}"/>
                      </a:ext>
                    </a:extLst>
                  </p:cNvPr>
                  <p:cNvPicPr>
                    <a:picLocks noChangeAspect="1"/>
                  </p:cNvPicPr>
                  <p:nvPr/>
                </p:nvPicPr>
                <p:blipFill>
                  <a:blip r:embed="rId6">
                    <a:lum bright="75000"/>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191883" y="5070309"/>
                    <a:ext cx="324000" cy="324000"/>
                  </a:xfrm>
                  <a:prstGeom prst="rect">
                    <a:avLst/>
                  </a:prstGeom>
                </p:spPr>
              </p:pic>
            </p:grpSp>
            <p:sp>
              <p:nvSpPr>
                <p:cNvPr id="207" name="Rectangle 206">
                  <a:extLst>
                    <a:ext uri="{FF2B5EF4-FFF2-40B4-BE49-F238E27FC236}">
                      <a16:creationId xmlns:a16="http://schemas.microsoft.com/office/drawing/2014/main" id="{C5708EE1-8169-4413-9F49-88C803095D27}"/>
                    </a:ext>
                  </a:extLst>
                </p:cNvPr>
                <p:cNvSpPr/>
                <p:nvPr/>
              </p:nvSpPr>
              <p:spPr>
                <a:xfrm>
                  <a:off x="5061657" y="5624082"/>
                  <a:ext cx="1440160" cy="276999"/>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(all raw data)</a:t>
                  </a:r>
                </a:p>
              </p:txBody>
            </p:sp>
          </p:grpSp>
        </p:grpSp>
        <p:grpSp>
          <p:nvGrpSpPr>
            <p:cNvPr id="19" name="Group 18">
              <a:extLst>
                <a:ext uri="{FF2B5EF4-FFF2-40B4-BE49-F238E27FC236}">
                  <a16:creationId xmlns:a16="http://schemas.microsoft.com/office/drawing/2014/main" id="{3D2E5C26-A7BF-4866-AD60-6E13961BE6D0}"/>
                </a:ext>
              </a:extLst>
            </p:cNvPr>
            <p:cNvGrpSpPr/>
            <p:nvPr/>
          </p:nvGrpSpPr>
          <p:grpSpPr>
            <a:xfrm>
              <a:off x="4827719" y="1261569"/>
              <a:ext cx="1879897" cy="1871822"/>
              <a:chOff x="4827719" y="1261569"/>
              <a:chExt cx="1879897" cy="1871822"/>
            </a:xfrm>
          </p:grpSpPr>
          <p:cxnSp>
            <p:nvCxnSpPr>
              <p:cNvPr id="198" name="Elbow Connector 181">
                <a:extLst>
                  <a:ext uri="{FF2B5EF4-FFF2-40B4-BE49-F238E27FC236}">
                    <a16:creationId xmlns:a16="http://schemas.microsoft.com/office/drawing/2014/main" id="{50B09EB8-F752-460C-BC64-403EFE0E6CB6}"/>
                  </a:ext>
                </a:extLst>
              </p:cNvPr>
              <p:cNvCxnSpPr>
                <a:cxnSpLocks/>
              </p:cNvCxnSpPr>
              <p:nvPr/>
            </p:nvCxnSpPr>
            <p:spPr>
              <a:xfrm rot="5400000" flipH="1" flipV="1">
                <a:off x="4816941" y="1499724"/>
                <a:ext cx="1644445" cy="1622890"/>
              </a:xfrm>
              <a:prstGeom prst="bentConnector2">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B11C8E48-8BF7-43FB-A967-01B310FE8CBC}"/>
                  </a:ext>
                </a:extLst>
              </p:cNvPr>
              <p:cNvGrpSpPr/>
              <p:nvPr/>
            </p:nvGrpSpPr>
            <p:grpSpPr>
              <a:xfrm>
                <a:off x="4917641" y="1261569"/>
                <a:ext cx="1789975" cy="1270236"/>
                <a:chOff x="4917641" y="1261569"/>
                <a:chExt cx="1789975" cy="1270236"/>
              </a:xfrm>
            </p:grpSpPr>
            <p:grpSp>
              <p:nvGrpSpPr>
                <p:cNvPr id="200" name="Group 199">
                  <a:extLst>
                    <a:ext uri="{FF2B5EF4-FFF2-40B4-BE49-F238E27FC236}">
                      <a16:creationId xmlns:a16="http://schemas.microsoft.com/office/drawing/2014/main" id="{926293CD-B90D-41FB-A2B7-CBBD86DF40C0}"/>
                    </a:ext>
                  </a:extLst>
                </p:cNvPr>
                <p:cNvGrpSpPr/>
                <p:nvPr/>
              </p:nvGrpSpPr>
              <p:grpSpPr>
                <a:xfrm>
                  <a:off x="5570139" y="1261569"/>
                  <a:ext cx="449889" cy="449889"/>
                  <a:chOff x="6128939" y="1071668"/>
                  <a:chExt cx="449889" cy="449889"/>
                </a:xfrm>
              </p:grpSpPr>
              <p:sp>
                <p:nvSpPr>
                  <p:cNvPr id="257" name="Oval 256">
                    <a:extLst>
                      <a:ext uri="{FF2B5EF4-FFF2-40B4-BE49-F238E27FC236}">
                        <a16:creationId xmlns:a16="http://schemas.microsoft.com/office/drawing/2014/main" id="{A02FF48A-4493-4ED0-8303-4A9B241ADB8D}"/>
                      </a:ext>
                    </a:extLst>
                  </p:cNvPr>
                  <p:cNvSpPr/>
                  <p:nvPr/>
                </p:nvSpPr>
                <p:spPr>
                  <a:xfrm>
                    <a:off x="6128939" y="1071668"/>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8" name="Graphic 257">
                    <a:extLst>
                      <a:ext uri="{FF2B5EF4-FFF2-40B4-BE49-F238E27FC236}">
                        <a16:creationId xmlns:a16="http://schemas.microsoft.com/office/drawing/2014/main" id="{C3B0F205-FE04-4CE4-9313-D138DEB82036}"/>
                      </a:ext>
                    </a:extLst>
                  </p:cNvPr>
                  <p:cNvPicPr>
                    <a:picLocks/>
                  </p:cNvPicPr>
                  <p:nvPr/>
                </p:nvPicPr>
                <p:blipFill>
                  <a:blip r:embed="rId8">
                    <a:lum bright="75000"/>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196981" y="1152612"/>
                    <a:ext cx="313804" cy="288000"/>
                  </a:xfrm>
                  <a:prstGeom prst="rect">
                    <a:avLst/>
                  </a:prstGeom>
                </p:spPr>
              </p:pic>
            </p:grpSp>
            <p:sp>
              <p:nvSpPr>
                <p:cNvPr id="210" name="Rectangle 209">
                  <a:extLst>
                    <a:ext uri="{FF2B5EF4-FFF2-40B4-BE49-F238E27FC236}">
                      <a16:creationId xmlns:a16="http://schemas.microsoft.com/office/drawing/2014/main" id="{69A2199B-5F3C-4B08-AF19-338DCC3FE728}"/>
                    </a:ext>
                  </a:extLst>
                </p:cNvPr>
                <p:cNvSpPr/>
                <p:nvPr/>
              </p:nvSpPr>
              <p:spPr>
                <a:xfrm>
                  <a:off x="4917641" y="1700808"/>
                  <a:ext cx="1789975" cy="830997"/>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Instantaneous Report, Real-time continuous processed data, and raw data (if needed)</a:t>
                  </a:r>
                </a:p>
              </p:txBody>
            </p:sp>
          </p:grpSp>
        </p:grpSp>
      </p:grpSp>
      <p:grpSp>
        <p:nvGrpSpPr>
          <p:cNvPr id="21" name="Group 20">
            <a:extLst>
              <a:ext uri="{FF2B5EF4-FFF2-40B4-BE49-F238E27FC236}">
                <a16:creationId xmlns:a16="http://schemas.microsoft.com/office/drawing/2014/main" id="{D18D190D-B469-4BB6-8071-214062237785}"/>
              </a:ext>
            </a:extLst>
          </p:cNvPr>
          <p:cNvGrpSpPr/>
          <p:nvPr/>
        </p:nvGrpSpPr>
        <p:grpSpPr>
          <a:xfrm flipH="1">
            <a:off x="5344571" y="332656"/>
            <a:ext cx="2918617" cy="2402305"/>
            <a:chOff x="3911502" y="582459"/>
            <a:chExt cx="2918617" cy="2402305"/>
          </a:xfrm>
        </p:grpSpPr>
        <p:cxnSp>
          <p:nvCxnSpPr>
            <p:cNvPr id="213" name="Elbow Connector 224">
              <a:extLst>
                <a:ext uri="{FF2B5EF4-FFF2-40B4-BE49-F238E27FC236}">
                  <a16:creationId xmlns:a16="http://schemas.microsoft.com/office/drawing/2014/main" id="{4096D121-3A96-4856-879F-4C71CDE91C9F}"/>
                </a:ext>
              </a:extLst>
            </p:cNvPr>
            <p:cNvCxnSpPr>
              <a:cxnSpLocks/>
            </p:cNvCxnSpPr>
            <p:nvPr/>
          </p:nvCxnSpPr>
          <p:spPr>
            <a:xfrm flipV="1">
              <a:off x="4320901" y="919485"/>
              <a:ext cx="2509218" cy="2065279"/>
            </a:xfrm>
            <a:prstGeom prst="bentConnector3">
              <a:avLst>
                <a:gd name="adj1" fmla="val 268"/>
              </a:avLst>
            </a:prstGeom>
            <a:ln w="3175">
              <a:solidFill>
                <a:schemeClr val="tx1">
                  <a:lumMod val="85000"/>
                  <a:lumOff val="15000"/>
                </a:schemeClr>
              </a:solidFill>
              <a:prstDash val="sysDash"/>
              <a:headEnd type="none"/>
              <a:tailEnd type="stealth" w="lg" len="med"/>
            </a:ln>
          </p:spPr>
          <p:style>
            <a:lnRef idx="1">
              <a:schemeClr val="accent1"/>
            </a:lnRef>
            <a:fillRef idx="0">
              <a:schemeClr val="accent1"/>
            </a:fillRef>
            <a:effectRef idx="0">
              <a:schemeClr val="accent1"/>
            </a:effectRef>
            <a:fontRef idx="minor">
              <a:schemeClr val="tx1"/>
            </a:fontRef>
          </p:style>
        </p:cxnSp>
        <p:sp>
          <p:nvSpPr>
            <p:cNvPr id="214" name="Rectangle 213">
              <a:extLst>
                <a:ext uri="{FF2B5EF4-FFF2-40B4-BE49-F238E27FC236}">
                  <a16:creationId xmlns:a16="http://schemas.microsoft.com/office/drawing/2014/main" id="{D01F8EA9-5B51-4A90-A0C9-A21F4CED9F09}"/>
                </a:ext>
              </a:extLst>
            </p:cNvPr>
            <p:cNvSpPr/>
            <p:nvPr/>
          </p:nvSpPr>
          <p:spPr>
            <a:xfrm>
              <a:off x="4020683" y="582459"/>
              <a:ext cx="561530" cy="1048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15" name="TextBox 214">
              <a:extLst>
                <a:ext uri="{FF2B5EF4-FFF2-40B4-BE49-F238E27FC236}">
                  <a16:creationId xmlns:a16="http://schemas.microsoft.com/office/drawing/2014/main" id="{D19AB87B-0B3E-4D03-BA79-D9B10487C028}"/>
                </a:ext>
              </a:extLst>
            </p:cNvPr>
            <p:cNvSpPr txBox="1"/>
            <p:nvPr/>
          </p:nvSpPr>
          <p:spPr>
            <a:xfrm>
              <a:off x="3911502" y="1199389"/>
              <a:ext cx="769296" cy="461665"/>
            </a:xfrm>
            <a:prstGeom prst="rect">
              <a:avLst/>
            </a:prstGeom>
            <a:noFill/>
          </p:spPr>
          <p:txBody>
            <a:bodyPr wrap="square" rtlCol="0">
              <a:spAutoFit/>
            </a:bodyPr>
            <a:lstStyle/>
            <a:p>
              <a:pPr algn="ctr"/>
              <a:r>
                <a:rPr lang="en-US" sz="1200" b="1">
                  <a:latin typeface="Assistant ExtraLight" pitchFamily="2" charset="-79"/>
                  <a:cs typeface="Assistant ExtraLight" pitchFamily="2" charset="-79"/>
                </a:rPr>
                <a:t>Patient reports</a:t>
              </a:r>
            </a:p>
          </p:txBody>
        </p:sp>
        <p:pic>
          <p:nvPicPr>
            <p:cNvPr id="216" name="Graphic 215">
              <a:extLst>
                <a:ext uri="{FF2B5EF4-FFF2-40B4-BE49-F238E27FC236}">
                  <a16:creationId xmlns:a16="http://schemas.microsoft.com/office/drawing/2014/main" id="{DD628E33-413C-44AE-A856-2C6F2605387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93638" y="582459"/>
              <a:ext cx="617620" cy="617620"/>
            </a:xfrm>
            <a:prstGeom prst="rect">
              <a:avLst/>
            </a:prstGeom>
          </p:spPr>
        </p:pic>
      </p:grpSp>
      <p:cxnSp>
        <p:nvCxnSpPr>
          <p:cNvPr id="191" name="Straight Connector 190">
            <a:extLst>
              <a:ext uri="{FF2B5EF4-FFF2-40B4-BE49-F238E27FC236}">
                <a16:creationId xmlns:a16="http://schemas.microsoft.com/office/drawing/2014/main" id="{789FFE62-1FF7-441E-A88B-1731F828C1EF}"/>
              </a:ext>
            </a:extLst>
          </p:cNvPr>
          <p:cNvCxnSpPr>
            <a:cxnSpLocks/>
          </p:cNvCxnSpPr>
          <p:nvPr/>
        </p:nvCxnSpPr>
        <p:spPr>
          <a:xfrm>
            <a:off x="8421514" y="3212185"/>
            <a:ext cx="1622890" cy="0"/>
          </a:xfrm>
          <a:prstGeom prst="line">
            <a:avLst/>
          </a:prstGeom>
          <a:ln w="3175">
            <a:solidFill>
              <a:schemeClr val="tx1">
                <a:lumMod val="85000"/>
                <a:lumOff val="15000"/>
              </a:schemeClr>
            </a:solidFill>
            <a:prstDash val="sysDash"/>
            <a:headEnd type="stealth" w="lg" len="med"/>
            <a:tailEnd type="stealth" w="lg" len="med"/>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C787BC76-E86C-44E2-ADA6-8299734BA305}"/>
              </a:ext>
            </a:extLst>
          </p:cNvPr>
          <p:cNvGrpSpPr/>
          <p:nvPr/>
        </p:nvGrpSpPr>
        <p:grpSpPr>
          <a:xfrm>
            <a:off x="8867731" y="2970382"/>
            <a:ext cx="716793" cy="1054536"/>
            <a:chOff x="-4950" y="3220185"/>
            <a:chExt cx="716793" cy="1054536"/>
          </a:xfrm>
        </p:grpSpPr>
        <p:grpSp>
          <p:nvGrpSpPr>
            <p:cNvPr id="202" name="Group 201">
              <a:extLst>
                <a:ext uri="{FF2B5EF4-FFF2-40B4-BE49-F238E27FC236}">
                  <a16:creationId xmlns:a16="http://schemas.microsoft.com/office/drawing/2014/main" id="{8E2121FF-FB2C-464B-867B-99C5A30098AD}"/>
                </a:ext>
              </a:extLst>
            </p:cNvPr>
            <p:cNvGrpSpPr/>
            <p:nvPr/>
          </p:nvGrpSpPr>
          <p:grpSpPr>
            <a:xfrm>
              <a:off x="148784" y="3220185"/>
              <a:ext cx="449889" cy="449889"/>
              <a:chOff x="707584" y="5023841"/>
              <a:chExt cx="449889" cy="449889"/>
            </a:xfrm>
          </p:grpSpPr>
          <p:sp>
            <p:nvSpPr>
              <p:cNvPr id="253" name="Oval 252">
                <a:extLst>
                  <a:ext uri="{FF2B5EF4-FFF2-40B4-BE49-F238E27FC236}">
                    <a16:creationId xmlns:a16="http://schemas.microsoft.com/office/drawing/2014/main" id="{E1370128-0729-4251-B313-D702BE6F9AB1}"/>
                  </a:ext>
                </a:extLst>
              </p:cNvPr>
              <p:cNvSpPr/>
              <p:nvPr/>
            </p:nvSpPr>
            <p:spPr>
              <a:xfrm>
                <a:off x="707584"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4" name="Graphic 253">
                <a:extLst>
                  <a:ext uri="{FF2B5EF4-FFF2-40B4-BE49-F238E27FC236}">
                    <a16:creationId xmlns:a16="http://schemas.microsoft.com/office/drawing/2014/main" id="{91D66352-C6DA-4510-851D-B717C1519052}"/>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57346" y="5091883"/>
                <a:ext cx="313804" cy="313804"/>
              </a:xfrm>
              <a:prstGeom prst="rect">
                <a:avLst/>
              </a:prstGeom>
            </p:spPr>
          </p:pic>
        </p:grpSp>
        <p:sp>
          <p:nvSpPr>
            <p:cNvPr id="208" name="Rectangle 207">
              <a:extLst>
                <a:ext uri="{FF2B5EF4-FFF2-40B4-BE49-F238E27FC236}">
                  <a16:creationId xmlns:a16="http://schemas.microsoft.com/office/drawing/2014/main" id="{9E60FC63-40C8-46CF-A12F-24616688476F}"/>
                </a:ext>
              </a:extLst>
            </p:cNvPr>
            <p:cNvSpPr/>
            <p:nvPr/>
          </p:nvSpPr>
          <p:spPr>
            <a:xfrm>
              <a:off x="-4950" y="3628390"/>
              <a:ext cx="716793" cy="646331"/>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 online data</a:t>
              </a:r>
            </a:p>
          </p:txBody>
        </p:sp>
      </p:grpSp>
      <p:grpSp>
        <p:nvGrpSpPr>
          <p:cNvPr id="6" name="Group 5">
            <a:extLst>
              <a:ext uri="{FF2B5EF4-FFF2-40B4-BE49-F238E27FC236}">
                <a16:creationId xmlns:a16="http://schemas.microsoft.com/office/drawing/2014/main" id="{F7B4C235-43BD-43D3-B9B8-DD7C99FDC980}"/>
              </a:ext>
            </a:extLst>
          </p:cNvPr>
          <p:cNvGrpSpPr/>
          <p:nvPr/>
        </p:nvGrpSpPr>
        <p:grpSpPr>
          <a:xfrm>
            <a:off x="9740168" y="2519846"/>
            <a:ext cx="1622259" cy="1492896"/>
            <a:chOff x="778657" y="2769649"/>
            <a:chExt cx="1622259" cy="1492896"/>
          </a:xfrm>
        </p:grpSpPr>
        <p:pic>
          <p:nvPicPr>
            <p:cNvPr id="187" name="Graphic 186">
              <a:extLst>
                <a:ext uri="{FF2B5EF4-FFF2-40B4-BE49-F238E27FC236}">
                  <a16:creationId xmlns:a16="http://schemas.microsoft.com/office/drawing/2014/main" id="{B416C979-39EE-43C9-B9EE-1B714E645B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2769649"/>
              <a:ext cx="1212160" cy="1212160"/>
            </a:xfrm>
            <a:prstGeom prst="rect">
              <a:avLst/>
            </a:prstGeom>
          </p:spPr>
        </p:pic>
        <p:sp>
          <p:nvSpPr>
            <p:cNvPr id="193" name="TextBox 192">
              <a:extLst>
                <a:ext uri="{FF2B5EF4-FFF2-40B4-BE49-F238E27FC236}">
                  <a16:creationId xmlns:a16="http://schemas.microsoft.com/office/drawing/2014/main" id="{0D550844-F43F-417B-B40F-7B1808FDA32C}"/>
                </a:ext>
              </a:extLst>
            </p:cNvPr>
            <p:cNvSpPr txBox="1"/>
            <p:nvPr/>
          </p:nvSpPr>
          <p:spPr>
            <a:xfrm>
              <a:off x="778657" y="3800880"/>
              <a:ext cx="1622259" cy="461665"/>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200" b="1"/>
                <a:t>Online physician such as </a:t>
              </a:r>
              <a:r>
                <a:rPr lang="en-US" sz="1200" b="1" i="1"/>
                <a:t>American Well</a:t>
              </a:r>
            </a:p>
          </p:txBody>
        </p:sp>
        <p:pic>
          <p:nvPicPr>
            <p:cNvPr id="217" name="Graphic 216">
              <a:extLst>
                <a:ext uri="{FF2B5EF4-FFF2-40B4-BE49-F238E27FC236}">
                  <a16:creationId xmlns:a16="http://schemas.microsoft.com/office/drawing/2014/main" id="{C8D1A96E-384C-48DD-B3C9-3CB5247AB60C}"/>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325913" y="3316681"/>
              <a:ext cx="311709" cy="311709"/>
            </a:xfrm>
            <a:prstGeom prst="rect">
              <a:avLst/>
            </a:prstGeom>
          </p:spPr>
        </p:pic>
      </p:grpSp>
      <p:cxnSp>
        <p:nvCxnSpPr>
          <p:cNvPr id="190" name="Elbow Connector 129">
            <a:extLst>
              <a:ext uri="{FF2B5EF4-FFF2-40B4-BE49-F238E27FC236}">
                <a16:creationId xmlns:a16="http://schemas.microsoft.com/office/drawing/2014/main" id="{31760C2A-9E58-400D-8B97-8B46765002F2}"/>
              </a:ext>
            </a:extLst>
          </p:cNvPr>
          <p:cNvCxnSpPr>
            <a:cxnSpLocks/>
          </p:cNvCxnSpPr>
          <p:nvPr/>
        </p:nvCxnSpPr>
        <p:spPr>
          <a:xfrm rot="16200000" flipH="1">
            <a:off x="8352000" y="3510232"/>
            <a:ext cx="1753901" cy="1622259"/>
          </a:xfrm>
          <a:prstGeom prst="bentConnector2">
            <a:avLst/>
          </a:prstGeom>
          <a:ln w="3175">
            <a:solidFill>
              <a:schemeClr val="tx1">
                <a:lumMod val="85000"/>
                <a:lumOff val="15000"/>
              </a:schemeClr>
            </a:solidFill>
            <a:prstDash val="sysDash"/>
            <a:headEnd type="none" w="lg" len="med"/>
            <a:tailEnd type="stealth" w="lg" len="med"/>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8BCAF3B-A9CF-45E3-85F7-CF84DB1F6F87}"/>
              </a:ext>
            </a:extLst>
          </p:cNvPr>
          <p:cNvGrpSpPr/>
          <p:nvPr/>
        </p:nvGrpSpPr>
        <p:grpSpPr>
          <a:xfrm>
            <a:off x="7822306" y="4963939"/>
            <a:ext cx="1842765" cy="872005"/>
            <a:chOff x="-1050375" y="5213742"/>
            <a:chExt cx="1842765" cy="872005"/>
          </a:xfrm>
        </p:grpSpPr>
        <p:sp>
          <p:nvSpPr>
            <p:cNvPr id="196" name="Rectangle 195">
              <a:extLst>
                <a:ext uri="{FF2B5EF4-FFF2-40B4-BE49-F238E27FC236}">
                  <a16:creationId xmlns:a16="http://schemas.microsoft.com/office/drawing/2014/main" id="{B65409D4-6394-472C-ACF2-2ABF6E4BD023}"/>
                </a:ext>
              </a:extLst>
            </p:cNvPr>
            <p:cNvSpPr/>
            <p:nvPr/>
          </p:nvSpPr>
          <p:spPr>
            <a:xfrm>
              <a:off x="-1050375" y="5624082"/>
              <a:ext cx="1842765" cy="461665"/>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(Full Disclosure) </a:t>
              </a:r>
              <a:br>
                <a:rPr lang="en-US" sz="1200" b="1">
                  <a:solidFill>
                    <a:srgbClr val="2567D1"/>
                  </a:solidFill>
                  <a:latin typeface="Assistant ExtraLight" pitchFamily="2" charset="-79"/>
                  <a:cs typeface="Assistant ExtraLight" pitchFamily="2" charset="-79"/>
                </a:rPr>
              </a:br>
              <a:r>
                <a:rPr lang="en-US" sz="1200" b="1">
                  <a:solidFill>
                    <a:srgbClr val="2567D1"/>
                  </a:solidFill>
                  <a:latin typeface="Assistant ExtraLight" pitchFamily="2" charset="-79"/>
                  <a:cs typeface="Assistant ExtraLight" pitchFamily="2" charset="-79"/>
                </a:rPr>
                <a:t>and real-time (event) data</a:t>
              </a:r>
            </a:p>
          </p:txBody>
        </p:sp>
        <p:grpSp>
          <p:nvGrpSpPr>
            <p:cNvPr id="197" name="Group 196">
              <a:extLst>
                <a:ext uri="{FF2B5EF4-FFF2-40B4-BE49-F238E27FC236}">
                  <a16:creationId xmlns:a16="http://schemas.microsoft.com/office/drawing/2014/main" id="{AEFCAB96-CBAA-4819-B986-75D912C485C3}"/>
                </a:ext>
              </a:extLst>
            </p:cNvPr>
            <p:cNvGrpSpPr/>
            <p:nvPr/>
          </p:nvGrpSpPr>
          <p:grpSpPr>
            <a:xfrm>
              <a:off x="145090" y="5213742"/>
              <a:ext cx="449889" cy="449889"/>
              <a:chOff x="703890" y="5023841"/>
              <a:chExt cx="449889" cy="449889"/>
            </a:xfrm>
          </p:grpSpPr>
          <p:sp>
            <p:nvSpPr>
              <p:cNvPr id="259" name="Oval 258">
                <a:extLst>
                  <a:ext uri="{FF2B5EF4-FFF2-40B4-BE49-F238E27FC236}">
                    <a16:creationId xmlns:a16="http://schemas.microsoft.com/office/drawing/2014/main" id="{5B509843-6CB9-49FF-B2C9-8E861B1DD1AF}"/>
                  </a:ext>
                </a:extLst>
              </p:cNvPr>
              <p:cNvSpPr/>
              <p:nvPr/>
            </p:nvSpPr>
            <p:spPr>
              <a:xfrm>
                <a:off x="703890"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60" name="Graphic 259">
                <a:extLst>
                  <a:ext uri="{FF2B5EF4-FFF2-40B4-BE49-F238E27FC236}">
                    <a16:creationId xmlns:a16="http://schemas.microsoft.com/office/drawing/2014/main" id="{43521848-7513-4F30-8EB5-967733EF860D}"/>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53652" y="5091883"/>
                <a:ext cx="313804" cy="313804"/>
              </a:xfrm>
              <a:prstGeom prst="rect">
                <a:avLst/>
              </a:prstGeom>
            </p:spPr>
          </p:pic>
        </p:grpSp>
      </p:grpSp>
      <p:grpSp>
        <p:nvGrpSpPr>
          <p:cNvPr id="7" name="Group 6">
            <a:extLst>
              <a:ext uri="{FF2B5EF4-FFF2-40B4-BE49-F238E27FC236}">
                <a16:creationId xmlns:a16="http://schemas.microsoft.com/office/drawing/2014/main" id="{3532769E-A6E3-4307-9DE6-0513858CE4F6}"/>
              </a:ext>
            </a:extLst>
          </p:cNvPr>
          <p:cNvGrpSpPr/>
          <p:nvPr/>
        </p:nvGrpSpPr>
        <p:grpSpPr>
          <a:xfrm>
            <a:off x="9604176" y="4547349"/>
            <a:ext cx="1676400" cy="1677560"/>
            <a:chOff x="642665" y="4842035"/>
            <a:chExt cx="1676400" cy="1677560"/>
          </a:xfrm>
        </p:grpSpPr>
        <p:pic>
          <p:nvPicPr>
            <p:cNvPr id="188" name="Graphic 187">
              <a:extLst>
                <a:ext uri="{FF2B5EF4-FFF2-40B4-BE49-F238E27FC236}">
                  <a16:creationId xmlns:a16="http://schemas.microsoft.com/office/drawing/2014/main" id="{41BBA313-EBE2-400E-AD54-05AC898DFA3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4842035"/>
              <a:ext cx="1212160" cy="1212160"/>
            </a:xfrm>
            <a:prstGeom prst="rect">
              <a:avLst/>
            </a:prstGeom>
          </p:spPr>
        </p:pic>
        <p:sp>
          <p:nvSpPr>
            <p:cNvPr id="194" name="TextBox 193">
              <a:extLst>
                <a:ext uri="{FF2B5EF4-FFF2-40B4-BE49-F238E27FC236}">
                  <a16:creationId xmlns:a16="http://schemas.microsoft.com/office/drawing/2014/main" id="{15B1D18F-92B5-4AD6-B044-21FE44368149}"/>
                </a:ext>
              </a:extLst>
            </p:cNvPr>
            <p:cNvSpPr txBox="1"/>
            <p:nvPr/>
          </p:nvSpPr>
          <p:spPr>
            <a:xfrm>
              <a:off x="642665" y="5873264"/>
              <a:ext cx="1676400" cy="646331"/>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200" b="1"/>
                <a:t>Monitoring Center Cloud</a:t>
              </a:r>
              <a:br>
                <a:rPr lang="en-US" sz="1200" b="1"/>
              </a:br>
              <a:r>
                <a:rPr lang="en-US" sz="1200" b="1"/>
                <a:t>such as </a:t>
              </a:r>
              <a:r>
                <a:rPr lang="en-US" sz="1200" b="1" i="1"/>
                <a:t>Preventice Solutions</a:t>
              </a:r>
            </a:p>
          </p:txBody>
        </p:sp>
        <p:pic>
          <p:nvPicPr>
            <p:cNvPr id="218" name="Graphic 217">
              <a:extLst>
                <a:ext uri="{FF2B5EF4-FFF2-40B4-BE49-F238E27FC236}">
                  <a16:creationId xmlns:a16="http://schemas.microsoft.com/office/drawing/2014/main" id="{58CF6A95-D008-47DC-BA56-50580EC3A2EB}"/>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324265" y="5422210"/>
              <a:ext cx="313200" cy="313200"/>
            </a:xfrm>
            <a:prstGeom prst="rect">
              <a:avLst/>
            </a:prstGeom>
          </p:spPr>
        </p:pic>
      </p:grpSp>
      <p:cxnSp>
        <p:nvCxnSpPr>
          <p:cNvPr id="189" name="Elbow Connector 128">
            <a:extLst>
              <a:ext uri="{FF2B5EF4-FFF2-40B4-BE49-F238E27FC236}">
                <a16:creationId xmlns:a16="http://schemas.microsoft.com/office/drawing/2014/main" id="{583032E5-EDCB-4D2E-B724-C0BF1D740EE0}"/>
              </a:ext>
            </a:extLst>
          </p:cNvPr>
          <p:cNvCxnSpPr>
            <a:cxnSpLocks/>
          </p:cNvCxnSpPr>
          <p:nvPr/>
        </p:nvCxnSpPr>
        <p:spPr>
          <a:xfrm rot="5400000" flipH="1" flipV="1">
            <a:off x="8389478" y="1275825"/>
            <a:ext cx="1644445" cy="1622890"/>
          </a:xfrm>
          <a:prstGeom prst="bentConnector2">
            <a:avLst/>
          </a:prstGeom>
          <a:ln w="3175">
            <a:solidFill>
              <a:schemeClr val="tx1">
                <a:lumMod val="85000"/>
                <a:lumOff val="15000"/>
              </a:schemeClr>
            </a:solidFill>
            <a:prstDash val="sysDash"/>
            <a:headEnd type="none"/>
            <a:tailEnd type="stealth" w="lg" len="med"/>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C101F0AA-6633-436A-AAB3-2049F09A2A98}"/>
              </a:ext>
            </a:extLst>
          </p:cNvPr>
          <p:cNvGrpSpPr/>
          <p:nvPr/>
        </p:nvGrpSpPr>
        <p:grpSpPr>
          <a:xfrm>
            <a:off x="8875852" y="1050966"/>
            <a:ext cx="716793" cy="871034"/>
            <a:chOff x="3171" y="1300769"/>
            <a:chExt cx="716793" cy="871034"/>
          </a:xfrm>
        </p:grpSpPr>
        <p:grpSp>
          <p:nvGrpSpPr>
            <p:cNvPr id="203" name="Group 202">
              <a:extLst>
                <a:ext uri="{FF2B5EF4-FFF2-40B4-BE49-F238E27FC236}">
                  <a16:creationId xmlns:a16="http://schemas.microsoft.com/office/drawing/2014/main" id="{51204DCA-EAA6-42E6-BA61-5D2E230A53D2}"/>
                </a:ext>
              </a:extLst>
            </p:cNvPr>
            <p:cNvGrpSpPr/>
            <p:nvPr/>
          </p:nvGrpSpPr>
          <p:grpSpPr>
            <a:xfrm>
              <a:off x="127525" y="1300769"/>
              <a:ext cx="449889" cy="449889"/>
              <a:chOff x="686325" y="5023841"/>
              <a:chExt cx="449889" cy="449889"/>
            </a:xfrm>
          </p:grpSpPr>
          <p:sp>
            <p:nvSpPr>
              <p:cNvPr id="251" name="Oval 250">
                <a:extLst>
                  <a:ext uri="{FF2B5EF4-FFF2-40B4-BE49-F238E27FC236}">
                    <a16:creationId xmlns:a16="http://schemas.microsoft.com/office/drawing/2014/main" id="{E4F59749-420E-4787-8732-1993C447353A}"/>
                  </a:ext>
                </a:extLst>
              </p:cNvPr>
              <p:cNvSpPr/>
              <p:nvPr/>
            </p:nvSpPr>
            <p:spPr>
              <a:xfrm>
                <a:off x="686325"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2" name="Graphic 251">
                <a:extLst>
                  <a:ext uri="{FF2B5EF4-FFF2-40B4-BE49-F238E27FC236}">
                    <a16:creationId xmlns:a16="http://schemas.microsoft.com/office/drawing/2014/main" id="{78A845F4-18D7-47D1-BB0F-D99F548CE81D}"/>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36087" y="5091883"/>
                <a:ext cx="313804" cy="313804"/>
              </a:xfrm>
              <a:prstGeom prst="rect">
                <a:avLst/>
              </a:prstGeom>
            </p:spPr>
          </p:pic>
        </p:grpSp>
        <p:sp>
          <p:nvSpPr>
            <p:cNvPr id="209" name="Rectangle 208">
              <a:extLst>
                <a:ext uri="{FF2B5EF4-FFF2-40B4-BE49-F238E27FC236}">
                  <a16:creationId xmlns:a16="http://schemas.microsoft.com/office/drawing/2014/main" id="{4E7525F2-4C83-41FC-B14A-24E8B052F507}"/>
                </a:ext>
              </a:extLst>
            </p:cNvPr>
            <p:cNvSpPr/>
            <p:nvPr/>
          </p:nvSpPr>
          <p:spPr>
            <a:xfrm>
              <a:off x="3171" y="1710138"/>
              <a:ext cx="716793" cy="461665"/>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data</a:t>
              </a:r>
            </a:p>
          </p:txBody>
        </p:sp>
      </p:grpSp>
      <p:grpSp>
        <p:nvGrpSpPr>
          <p:cNvPr id="4" name="Group 3">
            <a:extLst>
              <a:ext uri="{FF2B5EF4-FFF2-40B4-BE49-F238E27FC236}">
                <a16:creationId xmlns:a16="http://schemas.microsoft.com/office/drawing/2014/main" id="{D84D70C4-B359-4BD0-9D20-7EB2DE7E30DE}"/>
              </a:ext>
            </a:extLst>
          </p:cNvPr>
          <p:cNvGrpSpPr/>
          <p:nvPr/>
        </p:nvGrpSpPr>
        <p:grpSpPr>
          <a:xfrm>
            <a:off x="9712203" y="586909"/>
            <a:ext cx="1460347" cy="1702408"/>
            <a:chOff x="750692" y="908770"/>
            <a:chExt cx="1460347" cy="1702408"/>
          </a:xfrm>
        </p:grpSpPr>
        <p:pic>
          <p:nvPicPr>
            <p:cNvPr id="186" name="Graphic 185">
              <a:extLst>
                <a:ext uri="{FF2B5EF4-FFF2-40B4-BE49-F238E27FC236}">
                  <a16:creationId xmlns:a16="http://schemas.microsoft.com/office/drawing/2014/main" id="{558CEFF7-943E-4FF7-BE54-DC9DFA3E43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908770"/>
              <a:ext cx="1212160" cy="1212160"/>
            </a:xfrm>
            <a:prstGeom prst="rect">
              <a:avLst/>
            </a:prstGeom>
          </p:spPr>
        </p:pic>
        <p:sp>
          <p:nvSpPr>
            <p:cNvPr id="192" name="TextBox 191">
              <a:extLst>
                <a:ext uri="{FF2B5EF4-FFF2-40B4-BE49-F238E27FC236}">
                  <a16:creationId xmlns:a16="http://schemas.microsoft.com/office/drawing/2014/main" id="{E6F40D71-34AE-4621-ACF0-B3AA39C29A91}"/>
                </a:ext>
              </a:extLst>
            </p:cNvPr>
            <p:cNvSpPr txBox="1"/>
            <p:nvPr/>
          </p:nvSpPr>
          <p:spPr>
            <a:xfrm>
              <a:off x="750692" y="1964847"/>
              <a:ext cx="1460347" cy="646331"/>
            </a:xfrm>
            <a:prstGeom prst="rect">
              <a:avLst/>
            </a:prstGeom>
            <a:noFill/>
          </p:spPr>
          <p:txBody>
            <a:bodyPr wrap="square" rtlCol="0">
              <a:spAutoFit/>
            </a:bodyPr>
            <a:lstStyle>
              <a:defPPr>
                <a:defRPr lang="en-US"/>
              </a:defPPr>
              <a:lvl1pPr algn="ctr">
                <a:defRPr sz="1400" b="1">
                  <a:solidFill>
                    <a:schemeClr val="accent6">
                      <a:lumMod val="75000"/>
                    </a:schemeClr>
                  </a:solidFill>
                </a:defRPr>
              </a:lvl1pPr>
            </a:lstStyle>
            <a:p>
              <a:r>
                <a:rPr lang="en-US" sz="1200">
                  <a:solidFill>
                    <a:schemeClr val="tx1">
                      <a:lumMod val="85000"/>
                      <a:lumOff val="15000"/>
                    </a:schemeClr>
                  </a:solidFill>
                  <a:latin typeface="Assistant ExtraLight" pitchFamily="2" charset="-79"/>
                  <a:cs typeface="Assistant ExtraLight" pitchFamily="2" charset="-79"/>
                </a:rPr>
                <a:t>Hospital Electronic Medical Records Cloud</a:t>
              </a:r>
            </a:p>
          </p:txBody>
        </p:sp>
        <p:grpSp>
          <p:nvGrpSpPr>
            <p:cNvPr id="219" name="Group 33">
              <a:extLst>
                <a:ext uri="{FF2B5EF4-FFF2-40B4-BE49-F238E27FC236}">
                  <a16:creationId xmlns:a16="http://schemas.microsoft.com/office/drawing/2014/main" id="{1FA1E0E8-561E-4F92-BC38-0B44C19E4314}"/>
                </a:ext>
              </a:extLst>
            </p:cNvPr>
            <p:cNvGrpSpPr/>
            <p:nvPr/>
          </p:nvGrpSpPr>
          <p:grpSpPr>
            <a:xfrm>
              <a:off x="1341257" y="1471439"/>
              <a:ext cx="320677" cy="320918"/>
              <a:chOff x="1945015" y="895350"/>
              <a:chExt cx="4856205" cy="4859863"/>
            </a:xfrm>
          </p:grpSpPr>
          <p:grpSp>
            <p:nvGrpSpPr>
              <p:cNvPr id="220" name="Group 219">
                <a:extLst>
                  <a:ext uri="{FF2B5EF4-FFF2-40B4-BE49-F238E27FC236}">
                    <a16:creationId xmlns:a16="http://schemas.microsoft.com/office/drawing/2014/main" id="{C5E9CDA1-1842-4877-B8A9-091B8E837712}"/>
                  </a:ext>
                </a:extLst>
              </p:cNvPr>
              <p:cNvGrpSpPr/>
              <p:nvPr/>
            </p:nvGrpSpPr>
            <p:grpSpPr>
              <a:xfrm>
                <a:off x="2152650" y="895350"/>
                <a:ext cx="1475316" cy="4818128"/>
                <a:chOff x="2152650" y="895350"/>
                <a:chExt cx="1475316" cy="4818128"/>
              </a:xfrm>
            </p:grpSpPr>
            <p:sp>
              <p:nvSpPr>
                <p:cNvPr id="238" name="Rectangle 237">
                  <a:extLst>
                    <a:ext uri="{FF2B5EF4-FFF2-40B4-BE49-F238E27FC236}">
                      <a16:creationId xmlns:a16="http://schemas.microsoft.com/office/drawing/2014/main" id="{6441EA1F-ADF9-4538-8C20-12E91275A5B7}"/>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39" name="Flowchart: Connector 238">
                  <a:extLst>
                    <a:ext uri="{FF2B5EF4-FFF2-40B4-BE49-F238E27FC236}">
                      <a16:creationId xmlns:a16="http://schemas.microsoft.com/office/drawing/2014/main" id="{E4127BE3-A921-4F64-BE8A-0BF1F1334919}"/>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40" name="Straight Connector 239">
                  <a:extLst>
                    <a:ext uri="{FF2B5EF4-FFF2-40B4-BE49-F238E27FC236}">
                      <a16:creationId xmlns:a16="http://schemas.microsoft.com/office/drawing/2014/main" id="{18096F04-CC52-41E9-AAC2-C8E12FED7E8A}"/>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3AF629E3-B016-41A6-A843-76697F791DAC}"/>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54F826AB-6118-40C6-A43A-D678836B4B5B}"/>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201DAE01-4DC4-4065-9024-A2403043EE80}"/>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44" name="Cross 243">
                  <a:extLst>
                    <a:ext uri="{FF2B5EF4-FFF2-40B4-BE49-F238E27FC236}">
                      <a16:creationId xmlns:a16="http://schemas.microsoft.com/office/drawing/2014/main" id="{B0FDA1CC-8B11-4275-B0F9-9275C8633F0A}"/>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nvGrpSpPr>
              <p:cNvPr id="221" name="Group 220">
                <a:extLst>
                  <a:ext uri="{FF2B5EF4-FFF2-40B4-BE49-F238E27FC236}">
                    <a16:creationId xmlns:a16="http://schemas.microsoft.com/office/drawing/2014/main" id="{8EAB1204-7D8D-4BE0-B3A6-C31B32F58D5D}"/>
                  </a:ext>
                </a:extLst>
              </p:cNvPr>
              <p:cNvGrpSpPr/>
              <p:nvPr/>
            </p:nvGrpSpPr>
            <p:grpSpPr>
              <a:xfrm>
                <a:off x="3635459" y="895350"/>
                <a:ext cx="1475316" cy="4818128"/>
                <a:chOff x="2152650" y="895350"/>
                <a:chExt cx="1475316" cy="4818128"/>
              </a:xfrm>
            </p:grpSpPr>
            <p:sp>
              <p:nvSpPr>
                <p:cNvPr id="231" name="Rectangle 230">
                  <a:extLst>
                    <a:ext uri="{FF2B5EF4-FFF2-40B4-BE49-F238E27FC236}">
                      <a16:creationId xmlns:a16="http://schemas.microsoft.com/office/drawing/2014/main" id="{4B1E4DFF-59B4-4164-8719-EC0BAB176A5F}"/>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32" name="Flowchart: Connector 231">
                  <a:extLst>
                    <a:ext uri="{FF2B5EF4-FFF2-40B4-BE49-F238E27FC236}">
                      <a16:creationId xmlns:a16="http://schemas.microsoft.com/office/drawing/2014/main" id="{E907E648-E235-44E0-85A9-FA92E572586B}"/>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33" name="Straight Connector 232">
                  <a:extLst>
                    <a:ext uri="{FF2B5EF4-FFF2-40B4-BE49-F238E27FC236}">
                      <a16:creationId xmlns:a16="http://schemas.microsoft.com/office/drawing/2014/main" id="{9B7D1F8A-9FAC-48E9-8AF5-068628E6B930}"/>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D7B99C8F-C1E5-4815-A3E7-EE0D37068BFD}"/>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68B08FBD-FF90-4289-8486-964857338D27}"/>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57731154-5418-4575-B09C-D8B796A66A98}"/>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37" name="Cross 236">
                  <a:extLst>
                    <a:ext uri="{FF2B5EF4-FFF2-40B4-BE49-F238E27FC236}">
                      <a16:creationId xmlns:a16="http://schemas.microsoft.com/office/drawing/2014/main" id="{2E5540A6-C5CF-40A2-8F4A-CE07BB1F4BFB}"/>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nvGrpSpPr>
              <p:cNvPr id="222" name="Group 221">
                <a:extLst>
                  <a:ext uri="{FF2B5EF4-FFF2-40B4-BE49-F238E27FC236}">
                    <a16:creationId xmlns:a16="http://schemas.microsoft.com/office/drawing/2014/main" id="{8B1E6E60-5A85-4505-9158-A510190A3DA4}"/>
                  </a:ext>
                </a:extLst>
              </p:cNvPr>
              <p:cNvGrpSpPr/>
              <p:nvPr/>
            </p:nvGrpSpPr>
            <p:grpSpPr>
              <a:xfrm>
                <a:off x="5105914" y="895350"/>
                <a:ext cx="1475316" cy="4818128"/>
                <a:chOff x="2152650" y="895350"/>
                <a:chExt cx="1475316" cy="4818128"/>
              </a:xfrm>
            </p:grpSpPr>
            <p:sp>
              <p:nvSpPr>
                <p:cNvPr id="224" name="Rectangle 223">
                  <a:extLst>
                    <a:ext uri="{FF2B5EF4-FFF2-40B4-BE49-F238E27FC236}">
                      <a16:creationId xmlns:a16="http://schemas.microsoft.com/office/drawing/2014/main" id="{1F94220F-A74D-434E-9191-0CA668DF6E14}"/>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25" name="Flowchart: Connector 224">
                  <a:extLst>
                    <a:ext uri="{FF2B5EF4-FFF2-40B4-BE49-F238E27FC236}">
                      <a16:creationId xmlns:a16="http://schemas.microsoft.com/office/drawing/2014/main" id="{646BB386-A68B-4F1D-B234-493D538F6577}"/>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26" name="Straight Connector 225">
                  <a:extLst>
                    <a:ext uri="{FF2B5EF4-FFF2-40B4-BE49-F238E27FC236}">
                      <a16:creationId xmlns:a16="http://schemas.microsoft.com/office/drawing/2014/main" id="{8AEF1DD5-CF2D-4223-BCE3-961B72F6DBAA}"/>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16089854-F5E4-4F77-9399-CD7F0135A610}"/>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DA139FC7-FA69-4589-85D4-D000AB8A3812}"/>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C9E7357A-C308-482A-BB18-D2E821E48616}"/>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30" name="Cross 229">
                  <a:extLst>
                    <a:ext uri="{FF2B5EF4-FFF2-40B4-BE49-F238E27FC236}">
                      <a16:creationId xmlns:a16="http://schemas.microsoft.com/office/drawing/2014/main" id="{AFA51E99-8784-4639-8472-8391451CCAF4}"/>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sp>
            <p:nvSpPr>
              <p:cNvPr id="223" name="Rectangle 222">
                <a:extLst>
                  <a:ext uri="{FF2B5EF4-FFF2-40B4-BE49-F238E27FC236}">
                    <a16:creationId xmlns:a16="http://schemas.microsoft.com/office/drawing/2014/main" id="{5691BB99-9CDE-446A-A7C3-BAD21D9390DD}"/>
                  </a:ext>
                </a:extLst>
              </p:cNvPr>
              <p:cNvSpPr/>
              <p:nvPr/>
            </p:nvSpPr>
            <p:spPr>
              <a:xfrm>
                <a:off x="1945015" y="5163074"/>
                <a:ext cx="4856205" cy="592139"/>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grpSp>
        <p:nvGrpSpPr>
          <p:cNvPr id="350" name="Group 349">
            <a:extLst>
              <a:ext uri="{FF2B5EF4-FFF2-40B4-BE49-F238E27FC236}">
                <a16:creationId xmlns:a16="http://schemas.microsoft.com/office/drawing/2014/main" id="{BA34A05D-4D63-4120-9DCC-1975B1E3E59F}"/>
              </a:ext>
            </a:extLst>
          </p:cNvPr>
          <p:cNvGrpSpPr/>
          <p:nvPr/>
        </p:nvGrpSpPr>
        <p:grpSpPr>
          <a:xfrm>
            <a:off x="3510575" y="339758"/>
            <a:ext cx="1980092" cy="5756983"/>
            <a:chOff x="3582010" y="596662"/>
            <a:chExt cx="1980092" cy="5756983"/>
          </a:xfrm>
        </p:grpSpPr>
        <p:grpSp>
          <p:nvGrpSpPr>
            <p:cNvPr id="351" name="Group 350">
              <a:extLst>
                <a:ext uri="{FF2B5EF4-FFF2-40B4-BE49-F238E27FC236}">
                  <a16:creationId xmlns:a16="http://schemas.microsoft.com/office/drawing/2014/main" id="{AB1AAD23-C2F1-4441-B4FC-2818D2A0CFE7}"/>
                </a:ext>
              </a:extLst>
            </p:cNvPr>
            <p:cNvGrpSpPr/>
            <p:nvPr/>
          </p:nvGrpSpPr>
          <p:grpSpPr>
            <a:xfrm>
              <a:off x="3582010" y="596662"/>
              <a:ext cx="1980092" cy="2335383"/>
              <a:chOff x="6834059" y="596662"/>
              <a:chExt cx="1980092" cy="2335383"/>
            </a:xfrm>
          </p:grpSpPr>
          <p:grpSp>
            <p:nvGrpSpPr>
              <p:cNvPr id="363" name="Group 362">
                <a:extLst>
                  <a:ext uri="{FF2B5EF4-FFF2-40B4-BE49-F238E27FC236}">
                    <a16:creationId xmlns:a16="http://schemas.microsoft.com/office/drawing/2014/main" id="{A37DE336-45F7-4F1D-B8F4-0737EACD9368}"/>
                  </a:ext>
                </a:extLst>
              </p:cNvPr>
              <p:cNvGrpSpPr/>
              <p:nvPr/>
            </p:nvGrpSpPr>
            <p:grpSpPr>
              <a:xfrm>
                <a:off x="6834059" y="596662"/>
                <a:ext cx="1785047" cy="1698992"/>
                <a:chOff x="4034006" y="0"/>
                <a:chExt cx="7205364" cy="6858000"/>
              </a:xfrm>
            </p:grpSpPr>
            <p:pic>
              <p:nvPicPr>
                <p:cNvPr id="371" name="Picture 370">
                  <a:extLst>
                    <a:ext uri="{FF2B5EF4-FFF2-40B4-BE49-F238E27FC236}">
                      <a16:creationId xmlns:a16="http://schemas.microsoft.com/office/drawing/2014/main" id="{6E23E2D9-1F7F-46AB-88A6-D621259F9EDD}"/>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506046" y="618565"/>
                  <a:ext cx="3033486" cy="5791200"/>
                </a:xfrm>
                <a:prstGeom prst="rect">
                  <a:avLst/>
                </a:prstGeom>
              </p:spPr>
            </p:pic>
            <p:pic>
              <p:nvPicPr>
                <p:cNvPr id="372" name="Picture 371">
                  <a:extLst>
                    <a:ext uri="{FF2B5EF4-FFF2-40B4-BE49-F238E27FC236}">
                      <a16:creationId xmlns:a16="http://schemas.microsoft.com/office/drawing/2014/main" id="{E8EAE470-C8E6-4F96-A2FD-883F775166B1}"/>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7894704" y="618565"/>
                  <a:ext cx="3033486" cy="5791200"/>
                </a:xfrm>
                <a:prstGeom prst="rect">
                  <a:avLst/>
                </a:prstGeom>
              </p:spPr>
            </p:pic>
            <p:sp>
              <p:nvSpPr>
                <p:cNvPr id="373" name="Rectangle 372">
                  <a:extLst>
                    <a:ext uri="{FF2B5EF4-FFF2-40B4-BE49-F238E27FC236}">
                      <a16:creationId xmlns:a16="http://schemas.microsoft.com/office/drawing/2014/main" id="{026C7FD4-F849-43BE-A8A7-BFE7DDD970EF}"/>
                    </a:ext>
                  </a:extLst>
                </p:cNvPr>
                <p:cNvSpPr/>
                <p:nvPr/>
              </p:nvSpPr>
              <p:spPr>
                <a:xfrm>
                  <a:off x="6320118" y="708212"/>
                  <a:ext cx="2958353" cy="523538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nvGrpSpPr>
                <p:cNvPr id="374" name="Group 373">
                  <a:extLst>
                    <a:ext uri="{FF2B5EF4-FFF2-40B4-BE49-F238E27FC236}">
                      <a16:creationId xmlns:a16="http://schemas.microsoft.com/office/drawing/2014/main" id="{0A511C26-FD74-4DAE-8DA5-710470AE1A9F}"/>
                    </a:ext>
                  </a:extLst>
                </p:cNvPr>
                <p:cNvGrpSpPr/>
                <p:nvPr/>
              </p:nvGrpSpPr>
              <p:grpSpPr>
                <a:xfrm>
                  <a:off x="7228587" y="2367990"/>
                  <a:ext cx="1141413" cy="1146175"/>
                  <a:chOff x="5527675" y="2855913"/>
                  <a:chExt cx="1141413" cy="1146175"/>
                </a:xfrm>
                <a:solidFill>
                  <a:schemeClr val="bg1"/>
                </a:solidFill>
              </p:grpSpPr>
              <p:sp>
                <p:nvSpPr>
                  <p:cNvPr id="408" name="Freeform 5">
                    <a:extLst>
                      <a:ext uri="{FF2B5EF4-FFF2-40B4-BE49-F238E27FC236}">
                        <a16:creationId xmlns:a16="http://schemas.microsoft.com/office/drawing/2014/main" id="{5C72887E-61FC-433E-80A0-52D328C5C4FB}"/>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9" name="Freeform 6">
                    <a:extLst>
                      <a:ext uri="{FF2B5EF4-FFF2-40B4-BE49-F238E27FC236}">
                        <a16:creationId xmlns:a16="http://schemas.microsoft.com/office/drawing/2014/main" id="{33EDCD55-DAE1-469D-AE93-F5C719C22B0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0" name="Freeform 7">
                    <a:extLst>
                      <a:ext uri="{FF2B5EF4-FFF2-40B4-BE49-F238E27FC236}">
                        <a16:creationId xmlns:a16="http://schemas.microsoft.com/office/drawing/2014/main" id="{7EE9B311-6174-4DDA-BE41-45012C1A3D66}"/>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1" name="Freeform 8">
                    <a:extLst>
                      <a:ext uri="{FF2B5EF4-FFF2-40B4-BE49-F238E27FC236}">
                        <a16:creationId xmlns:a16="http://schemas.microsoft.com/office/drawing/2014/main" id="{7A02BC9F-2C54-4108-8A66-471D2A5DD830}"/>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2" name="Freeform 9">
                    <a:extLst>
                      <a:ext uri="{FF2B5EF4-FFF2-40B4-BE49-F238E27FC236}">
                        <a16:creationId xmlns:a16="http://schemas.microsoft.com/office/drawing/2014/main" id="{139A10F5-D212-4B5A-A057-44A30A8CDF87}"/>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3" name="Freeform 10">
                    <a:extLst>
                      <a:ext uri="{FF2B5EF4-FFF2-40B4-BE49-F238E27FC236}">
                        <a16:creationId xmlns:a16="http://schemas.microsoft.com/office/drawing/2014/main" id="{70FEE6DF-8951-41C5-936C-B277F5524683}"/>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4" name="Freeform 11">
                    <a:extLst>
                      <a:ext uri="{FF2B5EF4-FFF2-40B4-BE49-F238E27FC236}">
                        <a16:creationId xmlns:a16="http://schemas.microsoft.com/office/drawing/2014/main" id="{8781A293-8949-4FD0-9E8D-46B5DCCD6B40}"/>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5" name="Freeform 12">
                    <a:extLst>
                      <a:ext uri="{FF2B5EF4-FFF2-40B4-BE49-F238E27FC236}">
                        <a16:creationId xmlns:a16="http://schemas.microsoft.com/office/drawing/2014/main" id="{890CB1E5-3085-4317-B1C4-B148D2D5F127}"/>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6" name="Freeform 13">
                    <a:extLst>
                      <a:ext uri="{FF2B5EF4-FFF2-40B4-BE49-F238E27FC236}">
                        <a16:creationId xmlns:a16="http://schemas.microsoft.com/office/drawing/2014/main" id="{2BE9D931-7D63-4A5F-842A-433CA7CDC571}"/>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7" name="Freeform 14">
                    <a:extLst>
                      <a:ext uri="{FF2B5EF4-FFF2-40B4-BE49-F238E27FC236}">
                        <a16:creationId xmlns:a16="http://schemas.microsoft.com/office/drawing/2014/main" id="{DB26FB1F-2F51-4719-826F-07D449377540}"/>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8" name="Freeform 15">
                    <a:extLst>
                      <a:ext uri="{FF2B5EF4-FFF2-40B4-BE49-F238E27FC236}">
                        <a16:creationId xmlns:a16="http://schemas.microsoft.com/office/drawing/2014/main" id="{2ABC4F1B-ADEB-431E-AE4C-4A5FB8F66ED9}"/>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9" name="Freeform 16">
                    <a:extLst>
                      <a:ext uri="{FF2B5EF4-FFF2-40B4-BE49-F238E27FC236}">
                        <a16:creationId xmlns:a16="http://schemas.microsoft.com/office/drawing/2014/main" id="{0DEF48B5-5EAE-45D1-8721-EFD5C1F8A2EC}"/>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0" name="Freeform 17">
                    <a:extLst>
                      <a:ext uri="{FF2B5EF4-FFF2-40B4-BE49-F238E27FC236}">
                        <a16:creationId xmlns:a16="http://schemas.microsoft.com/office/drawing/2014/main" id="{D775E6F1-BBAB-47F7-B6FC-12752D58333E}"/>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1" name="Freeform 18">
                    <a:extLst>
                      <a:ext uri="{FF2B5EF4-FFF2-40B4-BE49-F238E27FC236}">
                        <a16:creationId xmlns:a16="http://schemas.microsoft.com/office/drawing/2014/main" id="{870F3842-BDC8-4247-AAF0-9945E0AE02E9}"/>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2" name="Freeform 19">
                    <a:extLst>
                      <a:ext uri="{FF2B5EF4-FFF2-40B4-BE49-F238E27FC236}">
                        <a16:creationId xmlns:a16="http://schemas.microsoft.com/office/drawing/2014/main" id="{3439F31F-2A06-483E-A269-5B918411E616}"/>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3" name="Freeform 20">
                    <a:extLst>
                      <a:ext uri="{FF2B5EF4-FFF2-40B4-BE49-F238E27FC236}">
                        <a16:creationId xmlns:a16="http://schemas.microsoft.com/office/drawing/2014/main" id="{56A908B5-76C1-4E45-87EC-CF7F487EC1C8}"/>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4" name="Freeform 21">
                    <a:extLst>
                      <a:ext uri="{FF2B5EF4-FFF2-40B4-BE49-F238E27FC236}">
                        <a16:creationId xmlns:a16="http://schemas.microsoft.com/office/drawing/2014/main" id="{5C2647A0-16D7-43B6-B216-6D6C86A0135B}"/>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5" name="Freeform 22">
                    <a:extLst>
                      <a:ext uri="{FF2B5EF4-FFF2-40B4-BE49-F238E27FC236}">
                        <a16:creationId xmlns:a16="http://schemas.microsoft.com/office/drawing/2014/main" id="{89AAB2E5-A5AE-4DAC-86BD-177173B2CBCE}"/>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6" name="Freeform 23">
                    <a:extLst>
                      <a:ext uri="{FF2B5EF4-FFF2-40B4-BE49-F238E27FC236}">
                        <a16:creationId xmlns:a16="http://schemas.microsoft.com/office/drawing/2014/main" id="{5316F801-2ADE-4D3D-B4DD-E295AD92ED59}"/>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7" name="Freeform 24">
                    <a:extLst>
                      <a:ext uri="{FF2B5EF4-FFF2-40B4-BE49-F238E27FC236}">
                        <a16:creationId xmlns:a16="http://schemas.microsoft.com/office/drawing/2014/main" id="{CBC56297-2E8D-429A-B802-483CB371C74B}"/>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8" name="Freeform 25">
                    <a:extLst>
                      <a:ext uri="{FF2B5EF4-FFF2-40B4-BE49-F238E27FC236}">
                        <a16:creationId xmlns:a16="http://schemas.microsoft.com/office/drawing/2014/main" id="{73DF9D04-B516-45F0-B29D-051FCA81E9B0}"/>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9" name="Freeform 26">
                    <a:extLst>
                      <a:ext uri="{FF2B5EF4-FFF2-40B4-BE49-F238E27FC236}">
                        <a16:creationId xmlns:a16="http://schemas.microsoft.com/office/drawing/2014/main" id="{FDFE0FAD-9C0B-4648-B0DB-9379A1101A28}"/>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0" name="Freeform 27">
                    <a:extLst>
                      <a:ext uri="{FF2B5EF4-FFF2-40B4-BE49-F238E27FC236}">
                        <a16:creationId xmlns:a16="http://schemas.microsoft.com/office/drawing/2014/main" id="{751A6194-57BA-4AC9-ABFA-949405FE06D8}"/>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1" name="Freeform 28">
                    <a:extLst>
                      <a:ext uri="{FF2B5EF4-FFF2-40B4-BE49-F238E27FC236}">
                        <a16:creationId xmlns:a16="http://schemas.microsoft.com/office/drawing/2014/main" id="{16DAC802-14D3-4A96-9B39-9E026B767EAE}"/>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2" name="Freeform 30">
                    <a:extLst>
                      <a:ext uri="{FF2B5EF4-FFF2-40B4-BE49-F238E27FC236}">
                        <a16:creationId xmlns:a16="http://schemas.microsoft.com/office/drawing/2014/main" id="{C7357AA3-7EA8-43FD-90BF-F858FC63F41D}"/>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pic>
                <p:nvPicPr>
                  <p:cNvPr id="433" name="Graphic 4">
                    <a:extLst>
                      <a:ext uri="{FF2B5EF4-FFF2-40B4-BE49-F238E27FC236}">
                        <a16:creationId xmlns:a16="http://schemas.microsoft.com/office/drawing/2014/main" id="{59BB4784-D7E1-4AE5-8FDE-DD553345974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507" y="3350417"/>
                    <a:ext cx="210986" cy="195262"/>
                  </a:xfrm>
                  <a:prstGeom prst="rect">
                    <a:avLst/>
                  </a:prstGeom>
                </p:spPr>
              </p:pic>
            </p:grpSp>
            <p:pic>
              <p:nvPicPr>
                <p:cNvPr id="375" name="Picture 374">
                  <a:extLst>
                    <a:ext uri="{FF2B5EF4-FFF2-40B4-BE49-F238E27FC236}">
                      <a16:creationId xmlns:a16="http://schemas.microsoft.com/office/drawing/2014/main" id="{AAEA8EB3-6605-4C94-9B0B-D57D0D822D61}"/>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039010" y="0"/>
                  <a:ext cx="3592286" cy="6858000"/>
                </a:xfrm>
                <a:prstGeom prst="rect">
                  <a:avLst/>
                </a:prstGeom>
              </p:spPr>
            </p:pic>
            <p:grpSp>
              <p:nvGrpSpPr>
                <p:cNvPr id="376" name="Group 61">
                  <a:extLst>
                    <a:ext uri="{FF2B5EF4-FFF2-40B4-BE49-F238E27FC236}">
                      <a16:creationId xmlns:a16="http://schemas.microsoft.com/office/drawing/2014/main" id="{18DE3442-D3EB-419F-BC96-6C8C68845032}"/>
                    </a:ext>
                  </a:extLst>
                </p:cNvPr>
                <p:cNvGrpSpPr/>
                <p:nvPr/>
              </p:nvGrpSpPr>
              <p:grpSpPr>
                <a:xfrm>
                  <a:off x="7010930" y="3756280"/>
                  <a:ext cx="1619420" cy="270133"/>
                  <a:chOff x="3925888" y="2995613"/>
                  <a:chExt cx="5595937" cy="933451"/>
                </a:xfrm>
                <a:solidFill>
                  <a:schemeClr val="bg1"/>
                </a:solidFill>
              </p:grpSpPr>
              <p:sp>
                <p:nvSpPr>
                  <p:cNvPr id="380" name="Freeform 31">
                    <a:extLst>
                      <a:ext uri="{FF2B5EF4-FFF2-40B4-BE49-F238E27FC236}">
                        <a16:creationId xmlns:a16="http://schemas.microsoft.com/office/drawing/2014/main" id="{B09F2576-9BC5-462F-9339-F19979054D02}"/>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1" name="Freeform 32">
                    <a:extLst>
                      <a:ext uri="{FF2B5EF4-FFF2-40B4-BE49-F238E27FC236}">
                        <a16:creationId xmlns:a16="http://schemas.microsoft.com/office/drawing/2014/main" id="{5DDDBA34-7BCB-441C-B044-5916E1490F7C}"/>
                      </a:ext>
                    </a:extLst>
                  </p:cNvPr>
                  <p:cNvSpPr>
                    <a:spLocks noEditPoints="1"/>
                  </p:cNvSpPr>
                  <p:nvPr/>
                </p:nvSpPr>
                <p:spPr bwMode="auto">
                  <a:xfrm>
                    <a:off x="5511803" y="3748210"/>
                    <a:ext cx="79379" cy="106356"/>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2" name="Freeform 33">
                    <a:extLst>
                      <a:ext uri="{FF2B5EF4-FFF2-40B4-BE49-F238E27FC236}">
                        <a16:creationId xmlns:a16="http://schemas.microsoft.com/office/drawing/2014/main" id="{A0CCF8A6-625F-4D8A-B043-CF6542EDB42B}"/>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3" name="Freeform 34">
                    <a:extLst>
                      <a:ext uri="{FF2B5EF4-FFF2-40B4-BE49-F238E27FC236}">
                        <a16:creationId xmlns:a16="http://schemas.microsoft.com/office/drawing/2014/main" id="{57DB83FC-E052-476F-AAD7-F5CADCBC645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4" name="Freeform 35">
                    <a:extLst>
                      <a:ext uri="{FF2B5EF4-FFF2-40B4-BE49-F238E27FC236}">
                        <a16:creationId xmlns:a16="http://schemas.microsoft.com/office/drawing/2014/main" id="{29422273-E744-4F8F-8286-768DCF53FF89}"/>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5" name="Freeform 36">
                    <a:extLst>
                      <a:ext uri="{FF2B5EF4-FFF2-40B4-BE49-F238E27FC236}">
                        <a16:creationId xmlns:a16="http://schemas.microsoft.com/office/drawing/2014/main" id="{092DBC07-5F33-4BB2-A9A0-127F03932278}"/>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6" name="Freeform 37">
                    <a:extLst>
                      <a:ext uri="{FF2B5EF4-FFF2-40B4-BE49-F238E27FC236}">
                        <a16:creationId xmlns:a16="http://schemas.microsoft.com/office/drawing/2014/main" id="{B7830858-9C92-479D-A81C-DEE3EE73035F}"/>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7" name="Freeform 38">
                    <a:extLst>
                      <a:ext uri="{FF2B5EF4-FFF2-40B4-BE49-F238E27FC236}">
                        <a16:creationId xmlns:a16="http://schemas.microsoft.com/office/drawing/2014/main" id="{3E306FB4-E7FF-4D56-AA7B-B083C95B6991}"/>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8" name="Freeform 39">
                    <a:extLst>
                      <a:ext uri="{FF2B5EF4-FFF2-40B4-BE49-F238E27FC236}">
                        <a16:creationId xmlns:a16="http://schemas.microsoft.com/office/drawing/2014/main" id="{EC5E3583-CAEB-463F-8EAD-7EBCA22D6709}"/>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9" name="Freeform 40">
                    <a:extLst>
                      <a:ext uri="{FF2B5EF4-FFF2-40B4-BE49-F238E27FC236}">
                        <a16:creationId xmlns:a16="http://schemas.microsoft.com/office/drawing/2014/main" id="{084557A4-47FB-4F6C-AABB-7024858E8D35}"/>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0" name="Freeform 41">
                    <a:extLst>
                      <a:ext uri="{FF2B5EF4-FFF2-40B4-BE49-F238E27FC236}">
                        <a16:creationId xmlns:a16="http://schemas.microsoft.com/office/drawing/2014/main" id="{24C26F5E-2ACD-46F0-8606-6B6719A8F64F}"/>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1" name="Freeform 42">
                    <a:extLst>
                      <a:ext uri="{FF2B5EF4-FFF2-40B4-BE49-F238E27FC236}">
                        <a16:creationId xmlns:a16="http://schemas.microsoft.com/office/drawing/2014/main" id="{DAB87D40-6A5F-4557-8C69-4CE89A67766A}"/>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2" name="Freeform 43">
                    <a:extLst>
                      <a:ext uri="{FF2B5EF4-FFF2-40B4-BE49-F238E27FC236}">
                        <a16:creationId xmlns:a16="http://schemas.microsoft.com/office/drawing/2014/main" id="{CDC44D51-0DE3-412E-8083-CA21429C1B05}"/>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3" name="Freeform 44">
                    <a:extLst>
                      <a:ext uri="{FF2B5EF4-FFF2-40B4-BE49-F238E27FC236}">
                        <a16:creationId xmlns:a16="http://schemas.microsoft.com/office/drawing/2014/main" id="{F6CC5C34-FAB4-47FD-AD12-558112C843EE}"/>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4" name="Freeform 45">
                    <a:extLst>
                      <a:ext uri="{FF2B5EF4-FFF2-40B4-BE49-F238E27FC236}">
                        <a16:creationId xmlns:a16="http://schemas.microsoft.com/office/drawing/2014/main" id="{A44AE711-7D1A-40BF-8C10-24277EAAF863}"/>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5" name="Freeform 46">
                    <a:extLst>
                      <a:ext uri="{FF2B5EF4-FFF2-40B4-BE49-F238E27FC236}">
                        <a16:creationId xmlns:a16="http://schemas.microsoft.com/office/drawing/2014/main" id="{122F71BC-138E-453E-A0EF-DEB4D74896A4}"/>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6" name="Freeform 47">
                    <a:extLst>
                      <a:ext uri="{FF2B5EF4-FFF2-40B4-BE49-F238E27FC236}">
                        <a16:creationId xmlns:a16="http://schemas.microsoft.com/office/drawing/2014/main" id="{2E665BFA-7E1B-469F-9989-93FF5CAA2328}"/>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7" name="Freeform 48">
                    <a:extLst>
                      <a:ext uri="{FF2B5EF4-FFF2-40B4-BE49-F238E27FC236}">
                        <a16:creationId xmlns:a16="http://schemas.microsoft.com/office/drawing/2014/main" id="{1F52385A-4DEE-4C51-BB40-25E439AE5745}"/>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8" name="Freeform 49">
                    <a:extLst>
                      <a:ext uri="{FF2B5EF4-FFF2-40B4-BE49-F238E27FC236}">
                        <a16:creationId xmlns:a16="http://schemas.microsoft.com/office/drawing/2014/main" id="{DF830A4D-F63E-4F05-A6CD-D99BE766F75D}"/>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9" name="Rectangle 50">
                    <a:extLst>
                      <a:ext uri="{FF2B5EF4-FFF2-40B4-BE49-F238E27FC236}">
                        <a16:creationId xmlns:a16="http://schemas.microsoft.com/office/drawing/2014/main" id="{68EDFEB2-03B8-438A-B2E9-A18180092543}"/>
                      </a:ext>
                    </a:extLst>
                  </p:cNvPr>
                  <p:cNvSpPr>
                    <a:spLocks noChangeArrowheads="1"/>
                  </p:cNvSpPr>
                  <p:nvPr/>
                </p:nvSpPr>
                <p:spPr bwMode="auto">
                  <a:xfrm>
                    <a:off x="5911850" y="3184526"/>
                    <a:ext cx="111125" cy="438150"/>
                  </a:xfrm>
                  <a:prstGeom prst="rect">
                    <a:avLst/>
                  </a:prstGeom>
                  <a:solidFill>
                    <a:srgbClr val="3AAA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0" name="Freeform 51">
                    <a:extLst>
                      <a:ext uri="{FF2B5EF4-FFF2-40B4-BE49-F238E27FC236}">
                        <a16:creationId xmlns:a16="http://schemas.microsoft.com/office/drawing/2014/main" id="{A86E9E5E-71E0-4F31-98CC-BAD9301CA162}"/>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1" name="Freeform 52">
                    <a:extLst>
                      <a:ext uri="{FF2B5EF4-FFF2-40B4-BE49-F238E27FC236}">
                        <a16:creationId xmlns:a16="http://schemas.microsoft.com/office/drawing/2014/main" id="{8956F0EC-2AB9-46D1-BA75-DA94245B69A8}"/>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2" name="Freeform 53">
                    <a:extLst>
                      <a:ext uri="{FF2B5EF4-FFF2-40B4-BE49-F238E27FC236}">
                        <a16:creationId xmlns:a16="http://schemas.microsoft.com/office/drawing/2014/main" id="{4C9AF9E3-6359-4A79-85CD-A7103F95A10D}"/>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3" name="Freeform 54">
                    <a:extLst>
                      <a:ext uri="{FF2B5EF4-FFF2-40B4-BE49-F238E27FC236}">
                        <a16:creationId xmlns:a16="http://schemas.microsoft.com/office/drawing/2014/main" id="{0EE06AF4-01C5-4FE4-8961-E8B37D7E238B}"/>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4" name="Freeform 55">
                    <a:extLst>
                      <a:ext uri="{FF2B5EF4-FFF2-40B4-BE49-F238E27FC236}">
                        <a16:creationId xmlns:a16="http://schemas.microsoft.com/office/drawing/2014/main" id="{D8EF6389-2211-4C35-8FFE-C3520298B6B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5" name="Freeform 56">
                    <a:extLst>
                      <a:ext uri="{FF2B5EF4-FFF2-40B4-BE49-F238E27FC236}">
                        <a16:creationId xmlns:a16="http://schemas.microsoft.com/office/drawing/2014/main" id="{6006C25B-F7C7-4A12-B7FE-EDEDB61D6698}"/>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6" name="Freeform 57">
                    <a:extLst>
                      <a:ext uri="{FF2B5EF4-FFF2-40B4-BE49-F238E27FC236}">
                        <a16:creationId xmlns:a16="http://schemas.microsoft.com/office/drawing/2014/main" id="{46A6494E-B071-4915-8260-C9AF8EFE4635}"/>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7" name="Freeform 58">
                    <a:extLst>
                      <a:ext uri="{FF2B5EF4-FFF2-40B4-BE49-F238E27FC236}">
                        <a16:creationId xmlns:a16="http://schemas.microsoft.com/office/drawing/2014/main" id="{2014073C-2C29-4633-92B4-8575B5CAEBC3}"/>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grpSp>
            <p:pic>
              <p:nvPicPr>
                <p:cNvPr id="377" name="Picture 376">
                  <a:extLst>
                    <a:ext uri="{FF2B5EF4-FFF2-40B4-BE49-F238E27FC236}">
                      <a16:creationId xmlns:a16="http://schemas.microsoft.com/office/drawing/2014/main" id="{02ED4B38-CAC8-4CE8-A10D-C7AE0EA012D7}"/>
                    </a:ext>
                  </a:extLst>
                </p:cNvPr>
                <p:cNvPicPr>
                  <a:picLocks noChangeAspect="1"/>
                </p:cNvPicPr>
                <p:nvPr/>
              </p:nvPicPr>
              <p:blipFill>
                <a:blip r:embed="rId21"/>
                <a:stretch>
                  <a:fillRect/>
                </a:stretch>
              </p:blipFill>
              <p:spPr>
                <a:xfrm>
                  <a:off x="4034006" y="2751372"/>
                  <a:ext cx="1356883" cy="1356883"/>
                </a:xfrm>
                <a:prstGeom prst="rect">
                  <a:avLst/>
                </a:prstGeom>
                <a:effectLst>
                  <a:glow rad="127000">
                    <a:schemeClr val="tx1">
                      <a:alpha val="25000"/>
                    </a:schemeClr>
                  </a:glow>
                </a:effectLst>
              </p:spPr>
            </p:pic>
            <p:pic>
              <p:nvPicPr>
                <p:cNvPr id="378" name="Graphic 377">
                  <a:extLst>
                    <a:ext uri="{FF2B5EF4-FFF2-40B4-BE49-F238E27FC236}">
                      <a16:creationId xmlns:a16="http://schemas.microsoft.com/office/drawing/2014/main" id="{B1F8BB38-944B-4D8D-866D-2AB30E7FE9A2}"/>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9882487" y="2751372"/>
                  <a:ext cx="1356883" cy="1356883"/>
                </a:xfrm>
                <a:prstGeom prst="rect">
                  <a:avLst/>
                </a:prstGeom>
                <a:effectLst>
                  <a:glow rad="127000">
                    <a:schemeClr val="tx1">
                      <a:alpha val="25000"/>
                    </a:schemeClr>
                  </a:glow>
                </a:effectLst>
              </p:spPr>
            </p:pic>
            <p:pic>
              <p:nvPicPr>
                <p:cNvPr id="379" name="Picture 378">
                  <a:extLst>
                    <a:ext uri="{FF2B5EF4-FFF2-40B4-BE49-F238E27FC236}">
                      <a16:creationId xmlns:a16="http://schemas.microsoft.com/office/drawing/2014/main" id="{C96836C6-F8D6-4E87-9F4D-590563CBB8F3}"/>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0045184" y="2962857"/>
                  <a:ext cx="989162" cy="989162"/>
                </a:xfrm>
                <a:prstGeom prst="rect">
                  <a:avLst/>
                </a:prstGeom>
                <a:effectLst>
                  <a:glow rad="228600">
                    <a:schemeClr val="bg1">
                      <a:alpha val="40000"/>
                    </a:schemeClr>
                  </a:glow>
                </a:effectLst>
              </p:spPr>
            </p:pic>
          </p:grpSp>
          <p:grpSp>
            <p:nvGrpSpPr>
              <p:cNvPr id="364" name="Group 363">
                <a:extLst>
                  <a:ext uri="{FF2B5EF4-FFF2-40B4-BE49-F238E27FC236}">
                    <a16:creationId xmlns:a16="http://schemas.microsoft.com/office/drawing/2014/main" id="{4E082FE8-E0EB-4973-B93C-4808D8C4ECFF}"/>
                  </a:ext>
                </a:extLst>
              </p:cNvPr>
              <p:cNvGrpSpPr/>
              <p:nvPr/>
            </p:nvGrpSpPr>
            <p:grpSpPr>
              <a:xfrm>
                <a:off x="7594212" y="2327272"/>
                <a:ext cx="1219939" cy="604773"/>
                <a:chOff x="7594212" y="2327272"/>
                <a:chExt cx="1219939" cy="604773"/>
              </a:xfrm>
            </p:grpSpPr>
            <p:grpSp>
              <p:nvGrpSpPr>
                <p:cNvPr id="365" name="Group 364">
                  <a:extLst>
                    <a:ext uri="{FF2B5EF4-FFF2-40B4-BE49-F238E27FC236}">
                      <a16:creationId xmlns:a16="http://schemas.microsoft.com/office/drawing/2014/main" id="{B5066C3D-B275-4EA1-99A4-352C42658F76}"/>
                    </a:ext>
                  </a:extLst>
                </p:cNvPr>
                <p:cNvGrpSpPr/>
                <p:nvPr/>
              </p:nvGrpSpPr>
              <p:grpSpPr>
                <a:xfrm>
                  <a:off x="7594212" y="2327272"/>
                  <a:ext cx="226252" cy="589919"/>
                  <a:chOff x="8153012" y="4165398"/>
                  <a:chExt cx="226252" cy="589919"/>
                </a:xfrm>
              </p:grpSpPr>
              <p:cxnSp>
                <p:nvCxnSpPr>
                  <p:cNvPr id="367" name="Straight Connector 366">
                    <a:extLst>
                      <a:ext uri="{FF2B5EF4-FFF2-40B4-BE49-F238E27FC236}">
                        <a16:creationId xmlns:a16="http://schemas.microsoft.com/office/drawing/2014/main" id="{A8802704-16D4-4900-A9BD-E048EEADA023}"/>
                      </a:ext>
                    </a:extLst>
                  </p:cNvPr>
                  <p:cNvCxnSpPr>
                    <a:cxnSpLocks/>
                  </p:cNvCxnSpPr>
                  <p:nvPr/>
                </p:nvCxnSpPr>
                <p:spPr>
                  <a:xfrm>
                    <a:off x="8272952" y="4165398"/>
                    <a:ext cx="1" cy="589919"/>
                  </a:xfrm>
                  <a:prstGeom prst="line">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368" name="Group 367">
                    <a:extLst>
                      <a:ext uri="{FF2B5EF4-FFF2-40B4-BE49-F238E27FC236}">
                        <a16:creationId xmlns:a16="http://schemas.microsoft.com/office/drawing/2014/main" id="{E086F10B-7DCA-4278-AE11-EC263B7FEA10}"/>
                      </a:ext>
                    </a:extLst>
                  </p:cNvPr>
                  <p:cNvGrpSpPr/>
                  <p:nvPr/>
                </p:nvGrpSpPr>
                <p:grpSpPr>
                  <a:xfrm>
                    <a:off x="8153012" y="4437999"/>
                    <a:ext cx="226252" cy="226250"/>
                    <a:chOff x="8153012" y="4437999"/>
                    <a:chExt cx="226252" cy="226250"/>
                  </a:xfrm>
                </p:grpSpPr>
                <p:sp>
                  <p:nvSpPr>
                    <p:cNvPr id="369" name="Oval 368">
                      <a:extLst>
                        <a:ext uri="{FF2B5EF4-FFF2-40B4-BE49-F238E27FC236}">
                          <a16:creationId xmlns:a16="http://schemas.microsoft.com/office/drawing/2014/main" id="{8B78D51F-3AAD-4933-867B-754118BC81B8}"/>
                        </a:ext>
                      </a:extLst>
                    </p:cNvPr>
                    <p:cNvSpPr/>
                    <p:nvPr/>
                  </p:nvSpPr>
                  <p:spPr>
                    <a:xfrm>
                      <a:off x="8153012" y="4437999"/>
                      <a:ext cx="226252" cy="226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370" name="Graphic 369">
                      <a:extLst>
                        <a:ext uri="{FF2B5EF4-FFF2-40B4-BE49-F238E27FC236}">
                          <a16:creationId xmlns:a16="http://schemas.microsoft.com/office/drawing/2014/main" id="{8193A9D8-CBD4-4C17-8360-AC85F8216B15}"/>
                        </a:ext>
                      </a:extLst>
                    </p:cNvPr>
                    <p:cNvPicPr>
                      <a:picLocks noChangeAspect="1"/>
                    </p:cNvPicPr>
                    <p:nvPr/>
                  </p:nvPicPr>
                  <p:blipFill>
                    <a:blip r:embed="rId25">
                      <a:lum bright="75000"/>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8178421" y="4463408"/>
                      <a:ext cx="175432" cy="175431"/>
                    </a:xfrm>
                    <a:prstGeom prst="rect">
                      <a:avLst/>
                    </a:prstGeom>
                  </p:spPr>
                </p:pic>
              </p:grpSp>
            </p:grpSp>
            <p:sp>
              <p:nvSpPr>
                <p:cNvPr id="366" name="Rectangle 365">
                  <a:extLst>
                    <a:ext uri="{FF2B5EF4-FFF2-40B4-BE49-F238E27FC236}">
                      <a16:creationId xmlns:a16="http://schemas.microsoft.com/office/drawing/2014/main" id="{189D065B-3D2B-44F5-BC1E-84B07E7D4EE1}"/>
                    </a:ext>
                  </a:extLst>
                </p:cNvPr>
                <p:cNvSpPr/>
                <p:nvPr/>
              </p:nvSpPr>
              <p:spPr>
                <a:xfrm>
                  <a:off x="7832368" y="2470380"/>
                  <a:ext cx="981783" cy="461665"/>
                </a:xfrm>
                <a:prstGeom prst="rect">
                  <a:avLst/>
                </a:prstGeom>
              </p:spPr>
              <p:txBody>
                <a:bodyPr wrap="square">
                  <a:spAutoFit/>
                </a:bodyPr>
                <a:lstStyle/>
                <a:p>
                  <a:r>
                    <a:rPr lang="en-US" sz="1200" b="1">
                      <a:solidFill>
                        <a:srgbClr val="00B050"/>
                      </a:solidFill>
                      <a:latin typeface="Assistant ExtraLight" pitchFamily="2" charset="-79"/>
                      <a:cs typeface="Assistant ExtraLight" pitchFamily="2" charset="-79"/>
                    </a:rPr>
                    <a:t>Real-time data</a:t>
                  </a:r>
                </a:p>
              </p:txBody>
            </p:sp>
          </p:grpSp>
        </p:grpSp>
        <p:grpSp>
          <p:nvGrpSpPr>
            <p:cNvPr id="352" name="Group 351">
              <a:extLst>
                <a:ext uri="{FF2B5EF4-FFF2-40B4-BE49-F238E27FC236}">
                  <a16:creationId xmlns:a16="http://schemas.microsoft.com/office/drawing/2014/main" id="{85FD43E8-994C-4B53-A120-CF901D9DDE4B}"/>
                </a:ext>
              </a:extLst>
            </p:cNvPr>
            <p:cNvGrpSpPr/>
            <p:nvPr/>
          </p:nvGrpSpPr>
          <p:grpSpPr>
            <a:xfrm>
              <a:off x="3680157" y="4355299"/>
              <a:ext cx="1609809" cy="1998346"/>
              <a:chOff x="6932206" y="4355299"/>
              <a:chExt cx="1609809" cy="1998346"/>
            </a:xfrm>
          </p:grpSpPr>
          <p:grpSp>
            <p:nvGrpSpPr>
              <p:cNvPr id="354" name="Group 353">
                <a:extLst>
                  <a:ext uri="{FF2B5EF4-FFF2-40B4-BE49-F238E27FC236}">
                    <a16:creationId xmlns:a16="http://schemas.microsoft.com/office/drawing/2014/main" id="{A9DCECA0-CD39-48A9-984B-96B7C2E2C088}"/>
                  </a:ext>
                </a:extLst>
              </p:cNvPr>
              <p:cNvGrpSpPr/>
              <p:nvPr/>
            </p:nvGrpSpPr>
            <p:grpSpPr>
              <a:xfrm>
                <a:off x="7594212" y="4355299"/>
                <a:ext cx="947803" cy="589919"/>
                <a:chOff x="7594212" y="4355299"/>
                <a:chExt cx="947803" cy="589919"/>
              </a:xfrm>
            </p:grpSpPr>
            <p:grpSp>
              <p:nvGrpSpPr>
                <p:cNvPr id="358" name="Group 357">
                  <a:extLst>
                    <a:ext uri="{FF2B5EF4-FFF2-40B4-BE49-F238E27FC236}">
                      <a16:creationId xmlns:a16="http://schemas.microsoft.com/office/drawing/2014/main" id="{5F630C90-5DFF-4658-9BED-AC93506661D8}"/>
                    </a:ext>
                  </a:extLst>
                </p:cNvPr>
                <p:cNvGrpSpPr/>
                <p:nvPr/>
              </p:nvGrpSpPr>
              <p:grpSpPr>
                <a:xfrm>
                  <a:off x="7594212" y="4355299"/>
                  <a:ext cx="226252" cy="589919"/>
                  <a:chOff x="8153012" y="4165398"/>
                  <a:chExt cx="226252" cy="589919"/>
                </a:xfrm>
              </p:grpSpPr>
              <p:cxnSp>
                <p:nvCxnSpPr>
                  <p:cNvPr id="361" name="Straight Connector 360">
                    <a:extLst>
                      <a:ext uri="{FF2B5EF4-FFF2-40B4-BE49-F238E27FC236}">
                        <a16:creationId xmlns:a16="http://schemas.microsoft.com/office/drawing/2014/main" id="{D2CADB5D-ABA9-413E-B390-4D6D3C48567E}"/>
                      </a:ext>
                    </a:extLst>
                  </p:cNvPr>
                  <p:cNvCxnSpPr>
                    <a:cxnSpLocks/>
                  </p:cNvCxnSpPr>
                  <p:nvPr/>
                </p:nvCxnSpPr>
                <p:spPr>
                  <a:xfrm>
                    <a:off x="8272952" y="4165398"/>
                    <a:ext cx="1" cy="589919"/>
                  </a:xfrm>
                  <a:prstGeom prst="line">
                    <a:avLst/>
                  </a:prstGeom>
                  <a:ln w="3175">
                    <a:solidFill>
                      <a:schemeClr val="tx1">
                        <a:lumMod val="85000"/>
                        <a:lumOff val="15000"/>
                      </a:schemeClr>
                    </a:solidFill>
                    <a:prstDash val="sysDash"/>
                    <a:headEnd type="none" w="lg" len="med"/>
                    <a:tailEnd type="stealth" w="lg" len="med"/>
                  </a:ln>
                </p:spPr>
                <p:style>
                  <a:lnRef idx="1">
                    <a:schemeClr val="accent1"/>
                  </a:lnRef>
                  <a:fillRef idx="0">
                    <a:schemeClr val="accent1"/>
                  </a:fillRef>
                  <a:effectRef idx="0">
                    <a:schemeClr val="accent1"/>
                  </a:effectRef>
                  <a:fontRef idx="minor">
                    <a:schemeClr val="tx1"/>
                  </a:fontRef>
                </p:style>
              </p:cxnSp>
              <p:sp>
                <p:nvSpPr>
                  <p:cNvPr id="362" name="Oval 361">
                    <a:extLst>
                      <a:ext uri="{FF2B5EF4-FFF2-40B4-BE49-F238E27FC236}">
                        <a16:creationId xmlns:a16="http://schemas.microsoft.com/office/drawing/2014/main" id="{03E0DC5F-96DD-4D55-B10A-8D9EED6BF5EA}"/>
                      </a:ext>
                    </a:extLst>
                  </p:cNvPr>
                  <p:cNvSpPr/>
                  <p:nvPr/>
                </p:nvSpPr>
                <p:spPr>
                  <a:xfrm>
                    <a:off x="8153012" y="4252559"/>
                    <a:ext cx="226252" cy="226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pic>
              <p:nvPicPr>
                <p:cNvPr id="359" name="Graphic 358">
                  <a:extLst>
                    <a:ext uri="{FF2B5EF4-FFF2-40B4-BE49-F238E27FC236}">
                      <a16:creationId xmlns:a16="http://schemas.microsoft.com/office/drawing/2014/main" id="{BB2913C0-6179-4061-ADCF-84B30A373D6E}"/>
                    </a:ext>
                  </a:extLst>
                </p:cNvPr>
                <p:cNvPicPr>
                  <a:picLocks noChangeAspect="1"/>
                </p:cNvPicPr>
                <p:nvPr/>
              </p:nvPicPr>
              <p:blipFill>
                <a:blip r:embed="rId27">
                  <a:lum bright="75000"/>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7625995" y="4467869"/>
                  <a:ext cx="175432" cy="175432"/>
                </a:xfrm>
                <a:prstGeom prst="rect">
                  <a:avLst/>
                </a:prstGeom>
              </p:spPr>
            </p:pic>
            <p:sp>
              <p:nvSpPr>
                <p:cNvPr id="360" name="Rectangle 359">
                  <a:extLst>
                    <a:ext uri="{FF2B5EF4-FFF2-40B4-BE49-F238E27FC236}">
                      <a16:creationId xmlns:a16="http://schemas.microsoft.com/office/drawing/2014/main" id="{0C621BEE-C018-4954-8206-BC87BB6F0902}"/>
                    </a:ext>
                  </a:extLst>
                </p:cNvPr>
                <p:cNvSpPr/>
                <p:nvPr/>
              </p:nvSpPr>
              <p:spPr>
                <a:xfrm>
                  <a:off x="7832368" y="4355720"/>
                  <a:ext cx="709647" cy="461665"/>
                </a:xfrm>
                <a:prstGeom prst="rect">
                  <a:avLst/>
                </a:prstGeom>
              </p:spPr>
              <p:txBody>
                <a:bodyPr wrap="square">
                  <a:spAutoFit/>
                </a:bodyPr>
                <a:lstStyle/>
                <a:p>
                  <a:r>
                    <a:rPr lang="en-US" sz="1200" b="1">
                      <a:solidFill>
                        <a:srgbClr val="2567D1"/>
                      </a:solidFill>
                      <a:latin typeface="Assistant ExtraLight" pitchFamily="2" charset="-79"/>
                      <a:cs typeface="Assistant ExtraLight" pitchFamily="2" charset="-79"/>
                    </a:rPr>
                    <a:t>Offline data</a:t>
                  </a:r>
                </a:p>
              </p:txBody>
            </p:sp>
          </p:grpSp>
          <p:grpSp>
            <p:nvGrpSpPr>
              <p:cNvPr id="355" name="Group 354">
                <a:extLst>
                  <a:ext uri="{FF2B5EF4-FFF2-40B4-BE49-F238E27FC236}">
                    <a16:creationId xmlns:a16="http://schemas.microsoft.com/office/drawing/2014/main" id="{8917A4B5-BFB3-4861-A97A-CC9A02B2C62D}"/>
                  </a:ext>
                </a:extLst>
              </p:cNvPr>
              <p:cNvGrpSpPr/>
              <p:nvPr/>
            </p:nvGrpSpPr>
            <p:grpSpPr>
              <a:xfrm>
                <a:off x="6932206" y="5037245"/>
                <a:ext cx="1535694" cy="1316400"/>
                <a:chOff x="6932206" y="5037245"/>
                <a:chExt cx="1535694" cy="1316400"/>
              </a:xfrm>
            </p:grpSpPr>
            <p:pic>
              <p:nvPicPr>
                <p:cNvPr id="356" name="Picture 355">
                  <a:extLst>
                    <a:ext uri="{FF2B5EF4-FFF2-40B4-BE49-F238E27FC236}">
                      <a16:creationId xmlns:a16="http://schemas.microsoft.com/office/drawing/2014/main" id="{468B9E09-72AB-4168-A531-5AA416198E1D}"/>
                    </a:ext>
                  </a:extLst>
                </p:cNvPr>
                <p:cNvPicPr>
                  <a:picLocks noChangeAspect="1"/>
                </p:cNvPicPr>
                <p:nvPr/>
              </p:nvPicPr>
              <p:blipFill rotWithShape="1">
                <a:blip r:embed="rId29"/>
                <a:srcRect l="26179" t="14347" r="24359" b="23193"/>
                <a:stretch/>
              </p:blipFill>
              <p:spPr>
                <a:xfrm>
                  <a:off x="7116573" y="5037245"/>
                  <a:ext cx="1178519" cy="835429"/>
                </a:xfrm>
                <a:prstGeom prst="rect">
                  <a:avLst/>
                </a:prstGeom>
              </p:spPr>
            </p:pic>
            <p:sp>
              <p:nvSpPr>
                <p:cNvPr id="357" name="Rectangle 356">
                  <a:extLst>
                    <a:ext uri="{FF2B5EF4-FFF2-40B4-BE49-F238E27FC236}">
                      <a16:creationId xmlns:a16="http://schemas.microsoft.com/office/drawing/2014/main" id="{6FCAF742-582E-4D5F-91F2-B02C5E66E91D}"/>
                    </a:ext>
                  </a:extLst>
                </p:cNvPr>
                <p:cNvSpPr/>
                <p:nvPr/>
              </p:nvSpPr>
              <p:spPr>
                <a:xfrm>
                  <a:off x="6932206" y="5891980"/>
                  <a:ext cx="1535694" cy="461665"/>
                </a:xfrm>
                <a:prstGeom prst="rect">
                  <a:avLst/>
                </a:prstGeom>
                <a:noFill/>
              </p:spPr>
              <p:txBody>
                <a:bodyPr wrap="square" rtlCol="0">
                  <a:spAutoFit/>
                </a:bodyPr>
                <a:lstStyle/>
                <a:p>
                  <a:pPr algn="ctr"/>
                  <a:r>
                    <a:rPr lang="en-US" sz="1200" b="1">
                      <a:solidFill>
                        <a:schemeClr val="tx1">
                          <a:lumMod val="85000"/>
                          <a:lumOff val="15000"/>
                        </a:schemeClr>
                      </a:solidFill>
                      <a:latin typeface="Assistant ExtraLight" pitchFamily="2" charset="-79"/>
                      <a:cs typeface="Assistant ExtraLight" pitchFamily="2" charset="-79"/>
                    </a:rPr>
                    <a:t>CardiacSense</a:t>
                  </a:r>
                </a:p>
                <a:p>
                  <a:pPr algn="ctr"/>
                  <a:r>
                    <a:rPr lang="en-US" sz="1200" b="1">
                      <a:solidFill>
                        <a:schemeClr val="tx1">
                          <a:lumMod val="85000"/>
                          <a:lumOff val="15000"/>
                        </a:schemeClr>
                      </a:solidFill>
                      <a:latin typeface="Assistant ExtraLight" pitchFamily="2" charset="-79"/>
                      <a:cs typeface="Assistant ExtraLight" pitchFamily="2" charset="-79"/>
                    </a:rPr>
                    <a:t>Medical Watch Cradle</a:t>
                  </a:r>
                </a:p>
              </p:txBody>
            </p:sp>
          </p:grpSp>
        </p:grpSp>
        <p:pic>
          <p:nvPicPr>
            <p:cNvPr id="353" name="Picture 12">
              <a:extLst>
                <a:ext uri="{FF2B5EF4-FFF2-40B4-BE49-F238E27FC236}">
                  <a16:creationId xmlns:a16="http://schemas.microsoft.com/office/drawing/2014/main" id="{731872F1-70D8-43F2-8097-9204F90BC77A}"/>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3814180" y="2947105"/>
              <a:ext cx="1165553" cy="1321930"/>
            </a:xfrm>
            <a:prstGeom prst="rect">
              <a:avLst/>
            </a:prstGeom>
          </p:spPr>
        </p:pic>
      </p:grpSp>
      <p:grpSp>
        <p:nvGrpSpPr>
          <p:cNvPr id="205" name="Group 204">
            <a:extLst>
              <a:ext uri="{FF2B5EF4-FFF2-40B4-BE49-F238E27FC236}">
                <a16:creationId xmlns:a16="http://schemas.microsoft.com/office/drawing/2014/main" id="{501A8A8B-DE7E-47FC-9AB1-81DB30BEEE0C}"/>
              </a:ext>
            </a:extLst>
          </p:cNvPr>
          <p:cNvGrpSpPr/>
          <p:nvPr/>
        </p:nvGrpSpPr>
        <p:grpSpPr>
          <a:xfrm>
            <a:off x="6300491" y="2454786"/>
            <a:ext cx="1038105" cy="841648"/>
            <a:chOff x="6300491" y="2704589"/>
            <a:chExt cx="1038105" cy="841648"/>
          </a:xfrm>
        </p:grpSpPr>
        <p:sp>
          <p:nvSpPr>
            <p:cNvPr id="206" name="Oval 205">
              <a:extLst>
                <a:ext uri="{FF2B5EF4-FFF2-40B4-BE49-F238E27FC236}">
                  <a16:creationId xmlns:a16="http://schemas.microsoft.com/office/drawing/2014/main" id="{E059C53B-2E97-4E7A-9A65-494442F9DE54}"/>
                </a:ext>
              </a:extLst>
            </p:cNvPr>
            <p:cNvSpPr/>
            <p:nvPr/>
          </p:nvSpPr>
          <p:spPr>
            <a:xfrm>
              <a:off x="6398787" y="2704589"/>
              <a:ext cx="841648" cy="841648"/>
            </a:xfrm>
            <a:prstGeom prst="ellipse">
              <a:avLst/>
            </a:prstGeom>
            <a:solidFill>
              <a:srgbClr val="3AAA35"/>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11" name="Rectangle 210">
              <a:extLst>
                <a:ext uri="{FF2B5EF4-FFF2-40B4-BE49-F238E27FC236}">
                  <a16:creationId xmlns:a16="http://schemas.microsoft.com/office/drawing/2014/main" id="{B758B7C1-5896-4B0E-9B7A-1F9AE000DA4A}"/>
                </a:ext>
              </a:extLst>
            </p:cNvPr>
            <p:cNvSpPr/>
            <p:nvPr/>
          </p:nvSpPr>
          <p:spPr>
            <a:xfrm>
              <a:off x="6300491" y="2939893"/>
              <a:ext cx="1038105" cy="415498"/>
            </a:xfrm>
            <a:prstGeom prst="rect">
              <a:avLst/>
            </a:prstGeom>
            <a:noFill/>
          </p:spPr>
          <p:txBody>
            <a:bodyPr wrap="square" rtlCol="0">
              <a:spAutoFit/>
            </a:bodyPr>
            <a:lstStyle/>
            <a:p>
              <a:pPr algn="ctr"/>
              <a:r>
                <a:rPr lang="en-US" sz="1050" b="1">
                  <a:solidFill>
                    <a:schemeClr val="bg1"/>
                  </a:solidFill>
                  <a:latin typeface="Assistant ExtraBold" panose="00000900000000000000" pitchFamily="2" charset="-79"/>
                  <a:cs typeface="Assistant ExtraBold" panose="00000900000000000000" pitchFamily="2" charset="-79"/>
                </a:rPr>
                <a:t>HIPPA/GDPR Compliant</a:t>
              </a:r>
              <a:endParaRPr lang="en-GB" sz="1050" b="1">
                <a:solidFill>
                  <a:schemeClr val="bg1"/>
                </a:solidFill>
                <a:latin typeface="Assistant ExtraBold" panose="00000900000000000000" pitchFamily="2" charset="-79"/>
                <a:cs typeface="Assistant ExtraBold" panose="00000900000000000000" pitchFamily="2" charset="-79"/>
              </a:endParaRPr>
            </a:p>
          </p:txBody>
        </p:sp>
      </p:grpSp>
      <p:sp>
        <p:nvSpPr>
          <p:cNvPr id="212" name="Slide Number Placeholder 1">
            <a:extLst>
              <a:ext uri="{FF2B5EF4-FFF2-40B4-BE49-F238E27FC236}">
                <a16:creationId xmlns:a16="http://schemas.microsoft.com/office/drawing/2014/main" id="{BD45EF43-FBCE-4B01-B497-440757C4D548}"/>
              </a:ext>
            </a:extLst>
          </p:cNvPr>
          <p:cNvSpPr>
            <a:spLocks noGrp="1"/>
          </p:cNvSpPr>
          <p:nvPr>
            <p:ph type="sldNum" sz="quarter" idx="12"/>
          </p:nvPr>
        </p:nvSpPr>
        <p:spPr>
          <a:xfrm>
            <a:off x="11560242" y="6356350"/>
            <a:ext cx="473265" cy="365125"/>
          </a:xfrm>
        </p:spPr>
        <p:txBody>
          <a:bodyPr/>
          <a:lstStyle/>
          <a:p>
            <a:fld id="{F11B59D1-E37D-4E3F-81E5-C5BBDA76D10C}" type="slidenum">
              <a:rPr lang="en-GB" smtClean="0"/>
              <a:t>34</a:t>
            </a:fld>
            <a:endParaRPr lang="en-GB"/>
          </a:p>
        </p:txBody>
      </p:sp>
      <p:pic>
        <p:nvPicPr>
          <p:cNvPr id="8" name="Picture 7" descr="A person sitting at a table&#10;&#10;Description automatically generated">
            <a:extLst>
              <a:ext uri="{FF2B5EF4-FFF2-40B4-BE49-F238E27FC236}">
                <a16:creationId xmlns:a16="http://schemas.microsoft.com/office/drawing/2014/main" id="{93DF689C-1A5F-49C5-B311-EDA3A0A7454D}"/>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530555" y="704426"/>
            <a:ext cx="1662952" cy="1106619"/>
          </a:xfrm>
          <a:prstGeom prst="rect">
            <a:avLst/>
          </a:prstGeom>
        </p:spPr>
      </p:pic>
      <p:cxnSp>
        <p:nvCxnSpPr>
          <p:cNvPr id="20" name="Straight Arrow Connector 19">
            <a:extLst>
              <a:ext uri="{FF2B5EF4-FFF2-40B4-BE49-F238E27FC236}">
                <a16:creationId xmlns:a16="http://schemas.microsoft.com/office/drawing/2014/main" id="{1EC651D2-9F77-4D45-9DAC-98138AD0F30C}"/>
              </a:ext>
            </a:extLst>
          </p:cNvPr>
          <p:cNvCxnSpPr/>
          <p:nvPr/>
        </p:nvCxnSpPr>
        <p:spPr>
          <a:xfrm flipH="1" flipV="1">
            <a:off x="2279576" y="1270334"/>
            <a:ext cx="1008112" cy="71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5" name="Rectangle 244">
            <a:extLst>
              <a:ext uri="{FF2B5EF4-FFF2-40B4-BE49-F238E27FC236}">
                <a16:creationId xmlns:a16="http://schemas.microsoft.com/office/drawing/2014/main" id="{95F0185C-72DF-4EA0-8631-123093EA3860}"/>
              </a:ext>
            </a:extLst>
          </p:cNvPr>
          <p:cNvSpPr/>
          <p:nvPr/>
        </p:nvSpPr>
        <p:spPr>
          <a:xfrm flipH="1">
            <a:off x="2181147" y="1306989"/>
            <a:ext cx="1322565" cy="461665"/>
          </a:xfrm>
          <a:prstGeom prst="rect">
            <a:avLst/>
          </a:prstGeom>
        </p:spPr>
        <p:txBody>
          <a:bodyPr wrap="square">
            <a:spAutoFit/>
          </a:bodyPr>
          <a:lstStyle/>
          <a:p>
            <a:pPr algn="ctr"/>
            <a:r>
              <a:rPr lang="en-US" sz="1200" b="1">
                <a:solidFill>
                  <a:srgbClr val="00B050"/>
                </a:solidFill>
                <a:latin typeface="Assistant ExtraLight" pitchFamily="2" charset="-79"/>
                <a:cs typeface="Assistant ExtraLight" pitchFamily="2" charset="-79"/>
              </a:rPr>
              <a:t>Instantaneous </a:t>
            </a:r>
            <a:br>
              <a:rPr lang="en-US" sz="1200" b="1">
                <a:solidFill>
                  <a:srgbClr val="00B050"/>
                </a:solidFill>
                <a:latin typeface="Assistant ExtraLight" pitchFamily="2" charset="-79"/>
                <a:cs typeface="Assistant ExtraLight" pitchFamily="2" charset="-79"/>
              </a:rPr>
            </a:br>
            <a:r>
              <a:rPr lang="en-US" sz="1200" b="1">
                <a:solidFill>
                  <a:srgbClr val="00B050"/>
                </a:solidFill>
                <a:latin typeface="Assistant ExtraLight" pitchFamily="2" charset="-79"/>
                <a:cs typeface="Assistant ExtraLight" pitchFamily="2" charset="-79"/>
              </a:rPr>
              <a:t>Report</a:t>
            </a:r>
          </a:p>
        </p:txBody>
      </p:sp>
      <p:sp>
        <p:nvSpPr>
          <p:cNvPr id="22" name="TextBox 21">
            <a:extLst>
              <a:ext uri="{FF2B5EF4-FFF2-40B4-BE49-F238E27FC236}">
                <a16:creationId xmlns:a16="http://schemas.microsoft.com/office/drawing/2014/main" id="{8A801AA4-6EE7-40A1-A1E6-FCA18D541461}"/>
              </a:ext>
            </a:extLst>
          </p:cNvPr>
          <p:cNvSpPr txBox="1"/>
          <p:nvPr/>
        </p:nvSpPr>
        <p:spPr>
          <a:xfrm>
            <a:off x="142157" y="5832847"/>
            <a:ext cx="2641475" cy="692497"/>
          </a:xfrm>
          <a:prstGeom prst="rect">
            <a:avLst/>
          </a:prstGeom>
          <a:solidFill>
            <a:schemeClr val="bg1"/>
          </a:solidFill>
        </p:spPr>
        <p:txBody>
          <a:bodyPr wrap="square" rtlCol="0">
            <a:spAutoFit/>
          </a:bodyPr>
          <a:lstStyle/>
          <a:p>
            <a:r>
              <a:rPr lang="en-US" sz="1300">
                <a:solidFill>
                  <a:srgbClr val="00B050"/>
                </a:solidFill>
                <a:latin typeface="Assistant" pitchFamily="2" charset="-79"/>
                <a:cs typeface="Assistant" pitchFamily="2" charset="-79"/>
              </a:rPr>
              <a:t>Green – Free CardiacSense App</a:t>
            </a:r>
          </a:p>
          <a:p>
            <a:r>
              <a:rPr lang="en-US" sz="1300">
                <a:solidFill>
                  <a:srgbClr val="2567D1"/>
                </a:solidFill>
                <a:latin typeface="Assistant" pitchFamily="2" charset="-79"/>
                <a:cs typeface="Assistant" pitchFamily="2" charset="-79"/>
              </a:rPr>
              <a:t>Blue – CardiacSense Cloud Services</a:t>
            </a:r>
          </a:p>
          <a:p>
            <a:r>
              <a:rPr lang="en-US" sz="1300">
                <a:solidFill>
                  <a:srgbClr val="C00000"/>
                </a:solidFill>
                <a:latin typeface="Assistant" pitchFamily="2" charset="-79"/>
                <a:cs typeface="Assistant" pitchFamily="2" charset="-79"/>
              </a:rPr>
              <a:t>Red – 3rd party services</a:t>
            </a:r>
          </a:p>
        </p:txBody>
      </p:sp>
      <p:cxnSp>
        <p:nvCxnSpPr>
          <p:cNvPr id="24" name="Straight Connector 23">
            <a:extLst>
              <a:ext uri="{FF2B5EF4-FFF2-40B4-BE49-F238E27FC236}">
                <a16:creationId xmlns:a16="http://schemas.microsoft.com/office/drawing/2014/main" id="{71687811-EAA4-4897-A186-8894D1E7C7A3}"/>
              </a:ext>
            </a:extLst>
          </p:cNvPr>
          <p:cNvCxnSpPr/>
          <p:nvPr/>
        </p:nvCxnSpPr>
        <p:spPr>
          <a:xfrm flipH="1">
            <a:off x="3215680" y="6289109"/>
            <a:ext cx="7560840" cy="0"/>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680A409-0C31-4F68-BF3A-E0D98A9ACC54}"/>
              </a:ext>
            </a:extLst>
          </p:cNvPr>
          <p:cNvCxnSpPr/>
          <p:nvPr/>
        </p:nvCxnSpPr>
        <p:spPr>
          <a:xfrm flipV="1">
            <a:off x="3215680" y="2342969"/>
            <a:ext cx="0" cy="3946140"/>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47" name="Straight Arrow Connector 246">
            <a:extLst>
              <a:ext uri="{FF2B5EF4-FFF2-40B4-BE49-F238E27FC236}">
                <a16:creationId xmlns:a16="http://schemas.microsoft.com/office/drawing/2014/main" id="{BCACF3B1-4033-4117-813B-C425A05148BF}"/>
              </a:ext>
            </a:extLst>
          </p:cNvPr>
          <p:cNvCxnSpPr/>
          <p:nvPr/>
        </p:nvCxnSpPr>
        <p:spPr>
          <a:xfrm flipV="1">
            <a:off x="3215680" y="1922000"/>
            <a:ext cx="390963" cy="420969"/>
          </a:xfrm>
          <a:prstGeom prst="straightConnector1">
            <a:avLst/>
          </a:prstGeom>
          <a:ln w="158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115D82C4-9C2E-47E9-AAE2-5B0C0059069B}"/>
              </a:ext>
            </a:extLst>
          </p:cNvPr>
          <p:cNvCxnSpPr>
            <a:cxnSpLocks/>
          </p:cNvCxnSpPr>
          <p:nvPr/>
        </p:nvCxnSpPr>
        <p:spPr>
          <a:xfrm flipV="1">
            <a:off x="10776520" y="5835944"/>
            <a:ext cx="864096" cy="453166"/>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a:extLst>
              <a:ext uri="{FF2B5EF4-FFF2-40B4-BE49-F238E27FC236}">
                <a16:creationId xmlns:a16="http://schemas.microsoft.com/office/drawing/2014/main" id="{9FA13C01-71DE-46F9-9CF1-8502C7EB6D8E}"/>
              </a:ext>
            </a:extLst>
          </p:cNvPr>
          <p:cNvCxnSpPr/>
          <p:nvPr/>
        </p:nvCxnSpPr>
        <p:spPr>
          <a:xfrm flipV="1">
            <a:off x="11628068" y="1236710"/>
            <a:ext cx="12548" cy="4629198"/>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21" name="Straight Arrow Connector 320">
            <a:extLst>
              <a:ext uri="{FF2B5EF4-FFF2-40B4-BE49-F238E27FC236}">
                <a16:creationId xmlns:a16="http://schemas.microsoft.com/office/drawing/2014/main" id="{2EB48F84-0E22-4908-A5C4-6E34606DDB49}"/>
              </a:ext>
            </a:extLst>
          </p:cNvPr>
          <p:cNvCxnSpPr>
            <a:cxnSpLocks/>
          </p:cNvCxnSpPr>
          <p:nvPr/>
        </p:nvCxnSpPr>
        <p:spPr>
          <a:xfrm>
            <a:off x="11048456" y="3098486"/>
            <a:ext cx="592160" cy="0"/>
          </a:xfrm>
          <a:prstGeom prst="straightConnector1">
            <a:avLst/>
          </a:prstGeom>
          <a:ln w="158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8" name="Straight Arrow Connector 287">
            <a:extLst>
              <a:ext uri="{FF2B5EF4-FFF2-40B4-BE49-F238E27FC236}">
                <a16:creationId xmlns:a16="http://schemas.microsoft.com/office/drawing/2014/main" id="{BDFFC851-7DA0-4C4B-A179-4D1F500CA652}"/>
              </a:ext>
            </a:extLst>
          </p:cNvPr>
          <p:cNvCxnSpPr>
            <a:cxnSpLocks/>
          </p:cNvCxnSpPr>
          <p:nvPr/>
        </p:nvCxnSpPr>
        <p:spPr>
          <a:xfrm>
            <a:off x="11048456" y="1224739"/>
            <a:ext cx="592160" cy="0"/>
          </a:xfrm>
          <a:prstGeom prst="straightConnector1">
            <a:avLst/>
          </a:prstGeom>
          <a:ln w="158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0" name="Straight Arrow Connector 289">
            <a:extLst>
              <a:ext uri="{FF2B5EF4-FFF2-40B4-BE49-F238E27FC236}">
                <a16:creationId xmlns:a16="http://schemas.microsoft.com/office/drawing/2014/main" id="{AEA81E37-730B-44C2-8534-2947FA3CDD6A}"/>
              </a:ext>
            </a:extLst>
          </p:cNvPr>
          <p:cNvCxnSpPr>
            <a:cxnSpLocks/>
          </p:cNvCxnSpPr>
          <p:nvPr/>
        </p:nvCxnSpPr>
        <p:spPr>
          <a:xfrm>
            <a:off x="11035908" y="5127524"/>
            <a:ext cx="592160" cy="0"/>
          </a:xfrm>
          <a:prstGeom prst="straightConnector1">
            <a:avLst/>
          </a:prstGeom>
          <a:ln w="158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46" name="Rectangle 245">
            <a:extLst>
              <a:ext uri="{FF2B5EF4-FFF2-40B4-BE49-F238E27FC236}">
                <a16:creationId xmlns:a16="http://schemas.microsoft.com/office/drawing/2014/main" id="{639E074A-32C7-C44F-8B1B-490DB9B4C755}"/>
              </a:ext>
            </a:extLst>
          </p:cNvPr>
          <p:cNvSpPr/>
          <p:nvPr/>
        </p:nvSpPr>
        <p:spPr>
          <a:xfrm>
            <a:off x="191344" y="2891165"/>
            <a:ext cx="2595187" cy="1385892"/>
          </a:xfrm>
          <a:prstGeom prst="rect">
            <a:avLst/>
          </a:prstGeom>
        </p:spPr>
        <p:txBody>
          <a:bodyPr wrap="square">
            <a:spAutoFit/>
          </a:bodyPr>
          <a:lstStyle/>
          <a:p>
            <a:pPr>
              <a:lnSpc>
                <a:spcPts val="3420"/>
              </a:lnSpc>
            </a:pPr>
            <a:r>
              <a:rPr lang="en-US" sz="2800">
                <a:solidFill>
                  <a:schemeClr val="bg1"/>
                </a:solidFill>
                <a:latin typeface="Assistant" pitchFamily="2" charset="-79"/>
                <a:ea typeface="Roboto" panose="02000000000000000000" pitchFamily="2" charset="0"/>
                <a:cs typeface="Assistant" pitchFamily="2" charset="-79"/>
              </a:rPr>
              <a:t>App and </a:t>
            </a:r>
          </a:p>
          <a:p>
            <a:pPr>
              <a:lnSpc>
                <a:spcPts val="3420"/>
              </a:lnSpc>
            </a:pPr>
            <a:r>
              <a:rPr lang="en-US" sz="2800">
                <a:solidFill>
                  <a:schemeClr val="bg1"/>
                </a:solidFill>
                <a:latin typeface="Assistant" pitchFamily="2" charset="-79"/>
                <a:ea typeface="Roboto" panose="02000000000000000000" pitchFamily="2" charset="0"/>
                <a:cs typeface="Assistant" pitchFamily="2" charset="-79"/>
              </a:rPr>
              <a:t>Cloud Services</a:t>
            </a:r>
          </a:p>
          <a:p>
            <a:pPr>
              <a:lnSpc>
                <a:spcPts val="3420"/>
              </a:lnSpc>
            </a:pPr>
            <a:r>
              <a:rPr lang="en-US" sz="2800">
                <a:solidFill>
                  <a:schemeClr val="bg1"/>
                </a:solidFill>
                <a:latin typeface="Assistant" pitchFamily="2" charset="-79"/>
                <a:ea typeface="Roboto" panose="02000000000000000000" pitchFamily="2" charset="0"/>
                <a:cs typeface="Assistant" pitchFamily="2" charset="-79"/>
              </a:rPr>
              <a:t>Offering</a:t>
            </a:r>
            <a:endParaRPr lang="en-GB" sz="2800">
              <a:solidFill>
                <a:schemeClr val="bg1"/>
              </a:solidFill>
              <a:latin typeface="Assistant" pitchFamily="2" charset="-79"/>
              <a:ea typeface="Roboto" panose="02000000000000000000" pitchFamily="2" charset="0"/>
              <a:cs typeface="Assistant" pitchFamily="2" charset="-79"/>
            </a:endParaRPr>
          </a:p>
        </p:txBody>
      </p:sp>
    </p:spTree>
    <p:extLst>
      <p:ext uri="{BB962C8B-B14F-4D97-AF65-F5344CB8AC3E}">
        <p14:creationId xmlns:p14="http://schemas.microsoft.com/office/powerpoint/2010/main" val="2211500102"/>
      </p:ext>
    </p:extLst>
  </p:cSld>
  <p:clrMapOvr>
    <a:masterClrMapping/>
  </p:clrMapOvr>
  <mc:AlternateContent xmlns:mc="http://schemas.openxmlformats.org/markup-compatibility/2006" xmlns:p14="http://schemas.microsoft.com/office/powerpoint/2010/main">
    <mc:Choice Requires="p14">
      <p:transition spd="slow" p14:dur="1500">
        <p:split/>
      </p:transition>
    </mc:Choice>
    <mc:Fallback xmlns="">
      <p:transition spd="slow">
        <p:spli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48621532"/>
              </p:ext>
            </p:extLst>
          </p:nvPr>
        </p:nvGraphicFramePr>
        <p:xfrm>
          <a:off x="838200" y="1159869"/>
          <a:ext cx="10515600" cy="52120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0000"/>
                    </a:ext>
                  </a:extLst>
                </a:gridCol>
                <a:gridCol w="5257800">
                  <a:extLst>
                    <a:ext uri="{9D8B030D-6E8A-4147-A177-3AD203B41FA5}">
                      <a16:colId xmlns:a16="http://schemas.microsoft.com/office/drawing/2014/main" val="1475290522"/>
                    </a:ext>
                  </a:extLst>
                </a:gridCol>
              </a:tblGrid>
              <a:tr h="320040">
                <a:tc>
                  <a:txBody>
                    <a:bodyPr/>
                    <a:lstStyle/>
                    <a:p>
                      <a:pPr algn="ctr"/>
                      <a:r>
                        <a:rPr lang="en-US" sz="1400" b="0">
                          <a:solidFill>
                            <a:schemeClr val="bg1"/>
                          </a:solidFill>
                          <a:latin typeface="Assistant" pitchFamily="2" charset="-79"/>
                          <a:cs typeface="Assistant" pitchFamily="2" charset="-79"/>
                        </a:rPr>
                        <a:t>Cardiac Rhythm</a:t>
                      </a:r>
                      <a:r>
                        <a:rPr lang="en-US" sz="1400" b="0" baseline="0">
                          <a:solidFill>
                            <a:schemeClr val="bg1"/>
                          </a:solidFill>
                          <a:latin typeface="Assistant" pitchFamily="2" charset="-79"/>
                          <a:cs typeface="Assistant" pitchFamily="2" charset="-79"/>
                        </a:rPr>
                        <a:t> Management Device Companies</a:t>
                      </a:r>
                      <a:endParaRPr lang="en-US" sz="1400" b="0">
                        <a:solidFill>
                          <a:schemeClr val="bg1"/>
                        </a:solidFill>
                        <a:latin typeface="Assistant" pitchFamily="2" charset="-79"/>
                        <a:cs typeface="Assistant" pitchFamily="2" charset="-79"/>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solidFill>
                      <a:srgbClr val="2567D1"/>
                    </a:solidFill>
                  </a:tcPr>
                </a:tc>
                <a:tc>
                  <a:txBody>
                    <a:bodyPr/>
                    <a:lstStyle/>
                    <a:p>
                      <a:pPr algn="ctr"/>
                      <a:r>
                        <a:rPr lang="en-US" sz="1400" b="0" i="0">
                          <a:solidFill>
                            <a:schemeClr val="bg1"/>
                          </a:solidFill>
                          <a:latin typeface="Assistant" pitchFamily="2" charset="-79"/>
                          <a:cs typeface="Assistant" pitchFamily="2" charset="-79"/>
                        </a:rPr>
                        <a:t>Other Med</a:t>
                      </a:r>
                      <a:r>
                        <a:rPr lang="en-US" sz="1400" b="0" i="0" baseline="0">
                          <a:solidFill>
                            <a:schemeClr val="bg1"/>
                          </a:solidFill>
                          <a:latin typeface="Assistant" pitchFamily="2" charset="-79"/>
                          <a:cs typeface="Assistant" pitchFamily="2" charset="-79"/>
                        </a:rPr>
                        <a:t> T</a:t>
                      </a:r>
                      <a:r>
                        <a:rPr lang="en-US" sz="1400" b="0" i="0">
                          <a:solidFill>
                            <a:schemeClr val="bg1"/>
                          </a:solidFill>
                          <a:latin typeface="Assistant" pitchFamily="2" charset="-79"/>
                          <a:cs typeface="Assistant" pitchFamily="2" charset="-79"/>
                        </a:rPr>
                        <a:t>ech / Monitoring</a:t>
                      </a:r>
                      <a:r>
                        <a:rPr lang="en-US" sz="1400" b="0" i="0" baseline="0">
                          <a:solidFill>
                            <a:schemeClr val="bg1"/>
                          </a:solidFill>
                          <a:latin typeface="Assistant" pitchFamily="2" charset="-79"/>
                          <a:cs typeface="Assistant" pitchFamily="2" charset="-79"/>
                        </a:rPr>
                        <a:t> Companies</a:t>
                      </a:r>
                      <a:endParaRPr lang="en-US" sz="1400" b="0" i="0">
                        <a:solidFill>
                          <a:schemeClr val="bg1"/>
                        </a:solidFill>
                        <a:latin typeface="Assistant" pitchFamily="2" charset="-79"/>
                        <a:cs typeface="Assistant" pitchFamily="2" charset="-79"/>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solidFill>
                      <a:srgbClr val="2567D1"/>
                    </a:solidFill>
                  </a:tcPr>
                </a:tc>
                <a:extLst>
                  <a:ext uri="{0D108BD9-81ED-4DB2-BD59-A6C34878D82A}">
                    <a16:rowId xmlns:a16="http://schemas.microsoft.com/office/drawing/2014/main" val="3917013286"/>
                  </a:ext>
                </a:extLst>
              </a:tr>
              <a:tr h="2286000">
                <a:tc>
                  <a:txBody>
                    <a:bodyPr/>
                    <a:lstStyle/>
                    <a:p>
                      <a:pPr algn="ctr"/>
                      <a:endParaRPr lang="en-US" sz="1000" b="0">
                        <a:solidFill>
                          <a:schemeClr val="bg1"/>
                        </a:solidFill>
                        <a:latin typeface="Segoe UI Semibold" panose="020B0702040204020203" pitchFamily="34" charset="0"/>
                        <a:cs typeface="Segoe UI Semibold" panose="020B0702040204020203" pitchFamily="34" charset="0"/>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noFill/>
                  </a:tcPr>
                </a:tc>
                <a:tc>
                  <a:txBody>
                    <a:bodyPr/>
                    <a:lstStyle/>
                    <a:p>
                      <a:pPr algn="ctr"/>
                      <a:endParaRPr lang="en-US" sz="1000" b="0">
                        <a:solidFill>
                          <a:schemeClr val="bg1"/>
                        </a:solidFill>
                        <a:latin typeface="Segoe UI Semibold" panose="020B0702040204020203" pitchFamily="34" charset="0"/>
                        <a:cs typeface="Segoe UI Semibold" panose="020B0702040204020203" pitchFamily="34" charset="0"/>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noFill/>
                  </a:tcPr>
                </a:tc>
                <a:extLst>
                  <a:ext uri="{0D108BD9-81ED-4DB2-BD59-A6C34878D82A}">
                    <a16:rowId xmlns:a16="http://schemas.microsoft.com/office/drawing/2014/main" val="10002"/>
                  </a:ext>
                </a:extLst>
              </a:tr>
              <a:tr h="320040">
                <a:tc>
                  <a:txBody>
                    <a:bodyPr/>
                    <a:lstStyle/>
                    <a:p>
                      <a:pPr algn="ctr"/>
                      <a:r>
                        <a:rPr lang="en-US" sz="1400" b="0" i="0">
                          <a:solidFill>
                            <a:schemeClr val="bg1"/>
                          </a:solidFill>
                          <a:latin typeface="Assistant" pitchFamily="2" charset="-79"/>
                          <a:cs typeface="Assistant" pitchFamily="2" charset="-79"/>
                        </a:rPr>
                        <a:t>Health Tech / Consumer Tech </a:t>
                      </a:r>
                      <a:r>
                        <a:rPr lang="en-US" sz="1400" b="0" baseline="0">
                          <a:solidFill>
                            <a:schemeClr val="bg1"/>
                          </a:solidFill>
                          <a:latin typeface="Assistant" pitchFamily="2" charset="-79"/>
                          <a:cs typeface="Assistant" pitchFamily="2" charset="-79"/>
                        </a:rPr>
                        <a:t>Companies</a:t>
                      </a:r>
                      <a:endParaRPr lang="en-US" sz="1400" b="0" i="0">
                        <a:solidFill>
                          <a:schemeClr val="bg1"/>
                        </a:solidFill>
                        <a:latin typeface="Assistant" pitchFamily="2" charset="-79"/>
                        <a:cs typeface="Assistant" pitchFamily="2" charset="-79"/>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solidFill>
                      <a:srgbClr val="2567D1"/>
                    </a:solidFill>
                  </a:tcPr>
                </a:tc>
                <a:tc>
                  <a:txBody>
                    <a:bodyPr/>
                    <a:lstStyle/>
                    <a:p>
                      <a:pPr algn="ctr"/>
                      <a:r>
                        <a:rPr lang="en-US" sz="1400" b="0" baseline="0">
                          <a:solidFill>
                            <a:schemeClr val="bg1"/>
                          </a:solidFill>
                          <a:latin typeface="Assistant" pitchFamily="2" charset="-79"/>
                          <a:cs typeface="Assistant" pitchFamily="2" charset="-79"/>
                        </a:rPr>
                        <a:t>Remote Monitoring / Health AI / </a:t>
                      </a:r>
                      <a:r>
                        <a:rPr lang="en-US" sz="1400" b="0" i="0">
                          <a:solidFill>
                            <a:schemeClr val="bg1"/>
                          </a:solidFill>
                          <a:latin typeface="Assistant" pitchFamily="2" charset="-79"/>
                          <a:cs typeface="Assistant" pitchFamily="2" charset="-79"/>
                        </a:rPr>
                        <a:t>Pharma </a:t>
                      </a:r>
                      <a:r>
                        <a:rPr lang="en-US" sz="1400" b="0" baseline="0">
                          <a:solidFill>
                            <a:schemeClr val="bg1"/>
                          </a:solidFill>
                          <a:latin typeface="Assistant" pitchFamily="2" charset="-79"/>
                          <a:cs typeface="Assistant" pitchFamily="2" charset="-79"/>
                        </a:rPr>
                        <a:t>Companies</a:t>
                      </a:r>
                      <a:endParaRPr lang="en-US" sz="1400" b="0" i="0">
                        <a:solidFill>
                          <a:schemeClr val="bg1"/>
                        </a:solidFill>
                        <a:latin typeface="Assistant" pitchFamily="2" charset="-79"/>
                        <a:cs typeface="Assistant" pitchFamily="2" charset="-79"/>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solidFill>
                      <a:srgbClr val="2567D1"/>
                    </a:solidFill>
                  </a:tcPr>
                </a:tc>
                <a:extLst>
                  <a:ext uri="{0D108BD9-81ED-4DB2-BD59-A6C34878D82A}">
                    <a16:rowId xmlns:a16="http://schemas.microsoft.com/office/drawing/2014/main" val="1471894417"/>
                  </a:ext>
                </a:extLst>
              </a:tr>
              <a:tr h="2286000">
                <a:tc>
                  <a:txBody>
                    <a:bodyPr/>
                    <a:lstStyle/>
                    <a:p>
                      <a:pPr algn="ctr"/>
                      <a:endParaRPr lang="en-US" sz="1000" b="0">
                        <a:solidFill>
                          <a:schemeClr val="bg1"/>
                        </a:solidFill>
                        <a:latin typeface="Segoe UI Semibold" panose="020B0702040204020203" pitchFamily="34" charset="0"/>
                        <a:cs typeface="Segoe UI Semibold" panose="020B0702040204020203" pitchFamily="34" charset="0"/>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noFill/>
                  </a:tcPr>
                </a:tc>
                <a:tc>
                  <a:txBody>
                    <a:bodyPr/>
                    <a:lstStyle/>
                    <a:p>
                      <a:pPr algn="ctr"/>
                      <a:endParaRPr lang="en-US" sz="1000" b="0">
                        <a:solidFill>
                          <a:schemeClr val="bg1"/>
                        </a:solidFill>
                        <a:latin typeface="Segoe UI Semibold" panose="020B0702040204020203" pitchFamily="34" charset="0"/>
                        <a:cs typeface="Segoe UI Semibold" panose="020B0702040204020203" pitchFamily="34" charset="0"/>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noFill/>
                  </a:tcPr>
                </a:tc>
                <a:extLst>
                  <a:ext uri="{0D108BD9-81ED-4DB2-BD59-A6C34878D82A}">
                    <a16:rowId xmlns:a16="http://schemas.microsoft.com/office/drawing/2014/main" val="2911716761"/>
                  </a:ext>
                </a:extLst>
              </a:tr>
            </a:tbl>
          </a:graphicData>
        </a:graphic>
      </p:graphicFrame>
      <p:pic>
        <p:nvPicPr>
          <p:cNvPr id="6" name="Picture 5" descr="tmpbclqvf_u"/>
          <p:cNvPicPr>
            <a:picLocks noChangeAspect="1"/>
          </p:cNvPicPr>
          <p:nvPr/>
        </p:nvPicPr>
        <p:blipFill>
          <a:blip r:embed="rId3"/>
          <a:stretch>
            <a:fillRect/>
          </a:stretch>
        </p:blipFill>
        <p:spPr>
          <a:xfrm>
            <a:off x="1472547" y="1736610"/>
            <a:ext cx="1343516" cy="335879"/>
          </a:xfrm>
          <a:prstGeom prst="rect">
            <a:avLst/>
          </a:prstGeom>
        </p:spPr>
      </p:pic>
      <p:pic>
        <p:nvPicPr>
          <p:cNvPr id="8" name="Picture 7" descr="tmp5q0ndymz"/>
          <p:cNvPicPr>
            <a:picLocks noChangeAspect="1"/>
          </p:cNvPicPr>
          <p:nvPr/>
        </p:nvPicPr>
        <p:blipFill>
          <a:blip r:embed="rId4"/>
          <a:stretch>
            <a:fillRect/>
          </a:stretch>
        </p:blipFill>
        <p:spPr>
          <a:xfrm>
            <a:off x="1175806" y="2461953"/>
            <a:ext cx="1936998" cy="246967"/>
          </a:xfrm>
          <a:prstGeom prst="rect">
            <a:avLst/>
          </a:prstGeom>
        </p:spPr>
      </p:pic>
      <p:pic>
        <p:nvPicPr>
          <p:cNvPr id="9" name="Picture 8" descr="tmptqcl5rpr"/>
          <p:cNvPicPr>
            <a:picLocks noChangeAspect="1"/>
          </p:cNvPicPr>
          <p:nvPr/>
        </p:nvPicPr>
        <p:blipFill>
          <a:blip r:embed="rId5"/>
          <a:stretch>
            <a:fillRect/>
          </a:stretch>
        </p:blipFill>
        <p:spPr>
          <a:xfrm>
            <a:off x="4138654" y="2432913"/>
            <a:ext cx="1244513" cy="420023"/>
          </a:xfrm>
          <a:prstGeom prst="rect">
            <a:avLst/>
          </a:prstGeom>
        </p:spPr>
      </p:pic>
      <p:pic>
        <p:nvPicPr>
          <p:cNvPr id="10" name="Picture 9" descr="tmp4lqi4sza"/>
          <p:cNvPicPr>
            <a:picLocks noChangeAspect="1"/>
          </p:cNvPicPr>
          <p:nvPr/>
        </p:nvPicPr>
        <p:blipFill>
          <a:blip r:embed="rId6"/>
          <a:stretch>
            <a:fillRect/>
          </a:stretch>
        </p:blipFill>
        <p:spPr>
          <a:xfrm>
            <a:off x="3873364" y="1767957"/>
            <a:ext cx="1775094" cy="292891"/>
          </a:xfrm>
          <a:prstGeom prst="rect">
            <a:avLst/>
          </a:prstGeom>
        </p:spPr>
      </p:pic>
      <p:pic>
        <p:nvPicPr>
          <p:cNvPr id="11" name="Picture 10" descr="tmprrexzrih"/>
          <p:cNvPicPr>
            <a:picLocks noChangeAspect="1"/>
          </p:cNvPicPr>
          <p:nvPr/>
        </p:nvPicPr>
        <p:blipFill>
          <a:blip r:embed="rId7"/>
          <a:stretch>
            <a:fillRect/>
          </a:stretch>
        </p:blipFill>
        <p:spPr>
          <a:xfrm>
            <a:off x="3718566" y="3054354"/>
            <a:ext cx="1729362" cy="302638"/>
          </a:xfrm>
          <a:prstGeom prst="rect">
            <a:avLst/>
          </a:prstGeom>
        </p:spPr>
      </p:pic>
      <p:pic>
        <p:nvPicPr>
          <p:cNvPr id="12" name="Picture 11" descr="tmpe7aiui6y"/>
          <p:cNvPicPr>
            <a:picLocks noChangeAspect="1"/>
          </p:cNvPicPr>
          <p:nvPr/>
        </p:nvPicPr>
        <p:blipFill>
          <a:blip r:embed="rId8"/>
          <a:stretch>
            <a:fillRect/>
          </a:stretch>
        </p:blipFill>
        <p:spPr>
          <a:xfrm>
            <a:off x="1145252" y="3064346"/>
            <a:ext cx="1998106" cy="364654"/>
          </a:xfrm>
          <a:prstGeom prst="rect">
            <a:avLst/>
          </a:prstGeom>
        </p:spPr>
      </p:pic>
      <p:pic>
        <p:nvPicPr>
          <p:cNvPr id="13" name="Picture 12" descr="tmp4okj_pnv"/>
          <p:cNvPicPr>
            <a:picLocks noChangeAspect="1"/>
          </p:cNvPicPr>
          <p:nvPr/>
        </p:nvPicPr>
        <p:blipFill>
          <a:blip r:embed="rId9"/>
          <a:stretch>
            <a:fillRect/>
          </a:stretch>
        </p:blipFill>
        <p:spPr>
          <a:xfrm>
            <a:off x="9367497" y="2492896"/>
            <a:ext cx="1432958" cy="290173"/>
          </a:xfrm>
          <a:prstGeom prst="rect">
            <a:avLst/>
          </a:prstGeom>
        </p:spPr>
      </p:pic>
      <p:pic>
        <p:nvPicPr>
          <p:cNvPr id="14" name="Picture 13" descr="tmp_6ds_529"/>
          <p:cNvPicPr>
            <a:picLocks noChangeAspect="1"/>
          </p:cNvPicPr>
          <p:nvPr/>
        </p:nvPicPr>
        <p:blipFill>
          <a:blip r:embed="rId10"/>
          <a:stretch>
            <a:fillRect/>
          </a:stretch>
        </p:blipFill>
        <p:spPr>
          <a:xfrm>
            <a:off x="6595623" y="3205437"/>
            <a:ext cx="1876641" cy="295571"/>
          </a:xfrm>
          <a:prstGeom prst="rect">
            <a:avLst/>
          </a:prstGeom>
        </p:spPr>
      </p:pic>
      <p:pic>
        <p:nvPicPr>
          <p:cNvPr id="15" name="Picture 14" descr="tmpzcm9mxne"/>
          <p:cNvPicPr>
            <a:picLocks noChangeAspect="1"/>
          </p:cNvPicPr>
          <p:nvPr/>
        </p:nvPicPr>
        <p:blipFill>
          <a:blip r:embed="rId11"/>
          <a:stretch>
            <a:fillRect/>
          </a:stretch>
        </p:blipFill>
        <p:spPr>
          <a:xfrm>
            <a:off x="9171727" y="1628800"/>
            <a:ext cx="1824499" cy="629452"/>
          </a:xfrm>
          <a:prstGeom prst="rect">
            <a:avLst/>
          </a:prstGeom>
        </p:spPr>
      </p:pic>
      <p:pic>
        <p:nvPicPr>
          <p:cNvPr id="17" name="Picture 16" descr="tmpy2hijc2t"/>
          <p:cNvPicPr>
            <a:picLocks noChangeAspect="1"/>
          </p:cNvPicPr>
          <p:nvPr/>
        </p:nvPicPr>
        <p:blipFill>
          <a:blip r:embed="rId12"/>
          <a:stretch>
            <a:fillRect/>
          </a:stretch>
        </p:blipFill>
        <p:spPr>
          <a:xfrm>
            <a:off x="6672064" y="1729629"/>
            <a:ext cx="1357814" cy="475235"/>
          </a:xfrm>
          <a:prstGeom prst="rect">
            <a:avLst/>
          </a:prstGeom>
        </p:spPr>
      </p:pic>
      <p:pic>
        <p:nvPicPr>
          <p:cNvPr id="18" name="Picture 17" descr="tmp4mf_qyji"/>
          <p:cNvPicPr>
            <a:picLocks noChangeAspect="1"/>
          </p:cNvPicPr>
          <p:nvPr/>
        </p:nvPicPr>
        <p:blipFill>
          <a:blip r:embed="rId13"/>
          <a:stretch>
            <a:fillRect/>
          </a:stretch>
        </p:blipFill>
        <p:spPr>
          <a:xfrm>
            <a:off x="1127448" y="4205677"/>
            <a:ext cx="652637" cy="774643"/>
          </a:xfrm>
          <a:prstGeom prst="rect">
            <a:avLst/>
          </a:prstGeom>
        </p:spPr>
      </p:pic>
      <p:pic>
        <p:nvPicPr>
          <p:cNvPr id="19" name="Picture 18" descr="tmp7uw1eita"/>
          <p:cNvPicPr>
            <a:picLocks noChangeAspect="1"/>
          </p:cNvPicPr>
          <p:nvPr/>
        </p:nvPicPr>
        <p:blipFill>
          <a:blip r:embed="rId14"/>
          <a:stretch>
            <a:fillRect/>
          </a:stretch>
        </p:blipFill>
        <p:spPr>
          <a:xfrm>
            <a:off x="4129189" y="4322343"/>
            <a:ext cx="1696008" cy="402801"/>
          </a:xfrm>
          <a:prstGeom prst="rect">
            <a:avLst/>
          </a:prstGeom>
        </p:spPr>
      </p:pic>
      <p:pic>
        <p:nvPicPr>
          <p:cNvPr id="20" name="Picture 19" descr="tmpgqp1m15e"/>
          <p:cNvPicPr>
            <a:picLocks noChangeAspect="1"/>
          </p:cNvPicPr>
          <p:nvPr/>
        </p:nvPicPr>
        <p:blipFill>
          <a:blip r:embed="rId15"/>
          <a:stretch>
            <a:fillRect/>
          </a:stretch>
        </p:blipFill>
        <p:spPr>
          <a:xfrm>
            <a:off x="4512680" y="5509901"/>
            <a:ext cx="935248" cy="556474"/>
          </a:xfrm>
          <a:prstGeom prst="rect">
            <a:avLst/>
          </a:prstGeom>
        </p:spPr>
      </p:pic>
      <p:pic>
        <p:nvPicPr>
          <p:cNvPr id="21" name="Picture 20" descr="tmpikz7yrg1"/>
          <p:cNvPicPr>
            <a:picLocks noChangeAspect="1"/>
          </p:cNvPicPr>
          <p:nvPr/>
        </p:nvPicPr>
        <p:blipFill>
          <a:blip r:embed="rId16"/>
          <a:stretch>
            <a:fillRect/>
          </a:stretch>
        </p:blipFill>
        <p:spPr>
          <a:xfrm>
            <a:off x="9971758" y="5597053"/>
            <a:ext cx="1092794" cy="568251"/>
          </a:xfrm>
          <a:prstGeom prst="rect">
            <a:avLst/>
          </a:prstGeom>
        </p:spPr>
      </p:pic>
      <p:pic>
        <p:nvPicPr>
          <p:cNvPr id="23" name="Picture 22"/>
          <p:cNvPicPr>
            <a:picLocks noChangeAspect="1"/>
          </p:cNvPicPr>
          <p:nvPr/>
        </p:nvPicPr>
        <p:blipFill>
          <a:blip r:embed="rId17"/>
          <a:stretch>
            <a:fillRect/>
          </a:stretch>
        </p:blipFill>
        <p:spPr>
          <a:xfrm>
            <a:off x="2047596" y="4177761"/>
            <a:ext cx="1876156" cy="830475"/>
          </a:xfrm>
          <a:prstGeom prst="rect">
            <a:avLst/>
          </a:prstGeom>
        </p:spPr>
      </p:pic>
      <p:pic>
        <p:nvPicPr>
          <p:cNvPr id="1032" name="Picture 8" descr="Image result for masimo logo"/>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l="19218" t="27452" r="15941" b="26919"/>
          <a:stretch/>
        </p:blipFill>
        <p:spPr bwMode="auto">
          <a:xfrm>
            <a:off x="6699693" y="2394177"/>
            <a:ext cx="1499603" cy="53076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preventice solutions logo"/>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6456040" y="4365104"/>
            <a:ext cx="2157839" cy="491507"/>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tmpqnfvm0e2"/>
          <p:cNvPicPr>
            <a:picLocks noChangeAspect="1"/>
          </p:cNvPicPr>
          <p:nvPr/>
        </p:nvPicPr>
        <p:blipFill>
          <a:blip r:embed="rId20"/>
          <a:stretch>
            <a:fillRect/>
          </a:stretch>
        </p:blipFill>
        <p:spPr>
          <a:xfrm>
            <a:off x="8797113" y="3177898"/>
            <a:ext cx="2267439" cy="323110"/>
          </a:xfrm>
          <a:prstGeom prst="rect">
            <a:avLst/>
          </a:prstGeom>
        </p:spPr>
      </p:pic>
      <p:pic>
        <p:nvPicPr>
          <p:cNvPr id="26" name="Picture 25" descr="tmphxbqqegv">
            <a:extLst>
              <a:ext uri="{FF2B5EF4-FFF2-40B4-BE49-F238E27FC236}">
                <a16:creationId xmlns:a16="http://schemas.microsoft.com/office/drawing/2014/main" id="{C3D0DF40-7F5E-3841-893D-3BBEF088835B}"/>
              </a:ext>
            </a:extLst>
          </p:cNvPr>
          <p:cNvPicPr>
            <a:picLocks noChangeAspect="1"/>
          </p:cNvPicPr>
          <p:nvPr/>
        </p:nvPicPr>
        <p:blipFill>
          <a:blip r:embed="rId21"/>
          <a:stretch>
            <a:fillRect/>
          </a:stretch>
        </p:blipFill>
        <p:spPr>
          <a:xfrm>
            <a:off x="6528048" y="5147113"/>
            <a:ext cx="1751404" cy="298111"/>
          </a:xfrm>
          <a:prstGeom prst="rect">
            <a:avLst/>
          </a:prstGeom>
        </p:spPr>
      </p:pic>
      <p:pic>
        <p:nvPicPr>
          <p:cNvPr id="3" name="Picture 2">
            <a:extLst>
              <a:ext uri="{FF2B5EF4-FFF2-40B4-BE49-F238E27FC236}">
                <a16:creationId xmlns:a16="http://schemas.microsoft.com/office/drawing/2014/main" id="{3902C009-44F2-CE4E-AF9A-7BEF9B5593DA}"/>
              </a:ext>
            </a:extLst>
          </p:cNvPr>
          <p:cNvPicPr>
            <a:picLocks noChangeAspect="1"/>
          </p:cNvPicPr>
          <p:nvPr/>
        </p:nvPicPr>
        <p:blipFill>
          <a:blip r:embed="rId22"/>
          <a:stretch>
            <a:fillRect/>
          </a:stretch>
        </p:blipFill>
        <p:spPr>
          <a:xfrm>
            <a:off x="10069114" y="4149080"/>
            <a:ext cx="1139454" cy="1139454"/>
          </a:xfrm>
          <a:prstGeom prst="rect">
            <a:avLst/>
          </a:prstGeom>
        </p:spPr>
      </p:pic>
      <p:pic>
        <p:nvPicPr>
          <p:cNvPr id="22" name="Picture 21">
            <a:extLst>
              <a:ext uri="{FF2B5EF4-FFF2-40B4-BE49-F238E27FC236}">
                <a16:creationId xmlns:a16="http://schemas.microsoft.com/office/drawing/2014/main" id="{670E69AD-A655-A34E-B021-129B1D198ED8}"/>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7464152" y="5463486"/>
            <a:ext cx="1707358" cy="845833"/>
          </a:xfrm>
          <a:prstGeom prst="rect">
            <a:avLst/>
          </a:prstGeom>
        </p:spPr>
      </p:pic>
      <p:pic>
        <p:nvPicPr>
          <p:cNvPr id="25" name="Picture 24">
            <a:extLst>
              <a:ext uri="{FF2B5EF4-FFF2-40B4-BE49-F238E27FC236}">
                <a16:creationId xmlns:a16="http://schemas.microsoft.com/office/drawing/2014/main" id="{8C070457-0D5A-D34B-A780-142254EC7C62}"/>
              </a:ext>
            </a:extLst>
          </p:cNvPr>
          <p:cNvPicPr>
            <a:picLocks noChangeAspect="1"/>
          </p:cNvPicPr>
          <p:nvPr/>
        </p:nvPicPr>
        <p:blipFill>
          <a:blip r:embed="rId24"/>
          <a:stretch>
            <a:fillRect/>
          </a:stretch>
        </p:blipFill>
        <p:spPr>
          <a:xfrm>
            <a:off x="8613879" y="5044419"/>
            <a:ext cx="1442561" cy="492413"/>
          </a:xfrm>
          <a:prstGeom prst="rect">
            <a:avLst/>
          </a:prstGeom>
        </p:spPr>
      </p:pic>
      <p:sp>
        <p:nvSpPr>
          <p:cNvPr id="2" name="Title 1"/>
          <p:cNvSpPr>
            <a:spLocks noGrp="1"/>
          </p:cNvSpPr>
          <p:nvPr>
            <p:ph type="title"/>
          </p:nvPr>
        </p:nvSpPr>
        <p:spPr>
          <a:xfrm>
            <a:off x="838200" y="452777"/>
            <a:ext cx="10515600" cy="527951"/>
          </a:xfrm>
        </p:spPr>
        <p:txBody>
          <a:bodyPr anchor="t">
            <a:normAutofit/>
          </a:bodyPr>
          <a:lstStyle/>
          <a:p>
            <a:pPr>
              <a:lnSpc>
                <a:spcPts val="3420"/>
              </a:lnSpc>
              <a:spcBef>
                <a:spcPts val="0"/>
              </a:spcBef>
              <a:defRPr/>
            </a:pPr>
            <a:r>
              <a:rPr lang="en-US" sz="3200">
                <a:solidFill>
                  <a:srgbClr val="2567D1"/>
                </a:solidFill>
                <a:latin typeface="Assistant" pitchFamily="2" charset="-79"/>
                <a:ea typeface="+mn-ea"/>
                <a:cs typeface="Assistant" pitchFamily="2" charset="-79"/>
              </a:rPr>
              <a:t>Selected Preliminary Partner Conversations</a:t>
            </a:r>
          </a:p>
        </p:txBody>
      </p:sp>
      <p:sp>
        <p:nvSpPr>
          <p:cNvPr id="24" name="Slide Number Placeholder 1">
            <a:extLst>
              <a:ext uri="{FF2B5EF4-FFF2-40B4-BE49-F238E27FC236}">
                <a16:creationId xmlns:a16="http://schemas.microsoft.com/office/drawing/2014/main" id="{CB477B7C-1390-0D46-945C-025412E42FF8}"/>
              </a:ext>
            </a:extLst>
          </p:cNvPr>
          <p:cNvSpPr txBox="1">
            <a:spLocks/>
          </p:cNvSpPr>
          <p:nvPr/>
        </p:nvSpPr>
        <p:spPr>
          <a:xfrm>
            <a:off x="11655606" y="6356350"/>
            <a:ext cx="361256"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35</a:t>
            </a:fld>
            <a:endParaRPr lang="en-GB"/>
          </a:p>
        </p:txBody>
      </p:sp>
      <p:pic>
        <p:nvPicPr>
          <p:cNvPr id="16" name="Picture 15" descr="A picture containing drawing&#10;&#10;Description automatically generated">
            <a:extLst>
              <a:ext uri="{FF2B5EF4-FFF2-40B4-BE49-F238E27FC236}">
                <a16:creationId xmlns:a16="http://schemas.microsoft.com/office/drawing/2014/main" id="{11127FB8-ABF2-4237-B68C-60D5A7C09587}"/>
              </a:ext>
            </a:extLst>
          </p:cNvPr>
          <p:cNvPicPr>
            <a:picLocks noChangeAspect="1"/>
          </p:cNvPicPr>
          <p:nvPr/>
        </p:nvPicPr>
        <p:blipFill rotWithShape="1">
          <a:blip r:embed="rId25">
            <a:extLst>
              <a:ext uri="{28A0092B-C50C-407E-A947-70E740481C1C}">
                <a14:useLocalDpi xmlns:a14="http://schemas.microsoft.com/office/drawing/2010/main" val="0"/>
              </a:ext>
            </a:extLst>
          </a:blip>
          <a:srcRect l="19561" r="15359" b="11182"/>
          <a:stretch/>
        </p:blipFill>
        <p:spPr>
          <a:xfrm>
            <a:off x="8701842" y="4216702"/>
            <a:ext cx="1442562" cy="584396"/>
          </a:xfrm>
          <a:prstGeom prst="rect">
            <a:avLst/>
          </a:prstGeom>
        </p:spPr>
      </p:pic>
      <p:pic>
        <p:nvPicPr>
          <p:cNvPr id="27" name="Picture 26">
            <a:extLst>
              <a:ext uri="{FF2B5EF4-FFF2-40B4-BE49-F238E27FC236}">
                <a16:creationId xmlns:a16="http://schemas.microsoft.com/office/drawing/2014/main" id="{2FA47B92-07B5-A149-B4B1-D699ECAA9D7A}"/>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222692" y="5733256"/>
            <a:ext cx="1353028" cy="510158"/>
          </a:xfrm>
          <a:prstGeom prst="rect">
            <a:avLst/>
          </a:prstGeom>
        </p:spPr>
      </p:pic>
      <p:pic>
        <p:nvPicPr>
          <p:cNvPr id="30" name="Picture 29">
            <a:extLst>
              <a:ext uri="{FF2B5EF4-FFF2-40B4-BE49-F238E27FC236}">
                <a16:creationId xmlns:a16="http://schemas.microsoft.com/office/drawing/2014/main" id="{ADD7AFBD-83F0-F34B-9766-A9BD79DBE21F}"/>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1080943" y="5118297"/>
            <a:ext cx="783208" cy="783208"/>
          </a:xfrm>
          <a:prstGeom prst="rect">
            <a:avLst/>
          </a:prstGeom>
        </p:spPr>
      </p:pic>
      <p:pic>
        <p:nvPicPr>
          <p:cNvPr id="32" name="Picture 31">
            <a:extLst>
              <a:ext uri="{FF2B5EF4-FFF2-40B4-BE49-F238E27FC236}">
                <a16:creationId xmlns:a16="http://schemas.microsoft.com/office/drawing/2014/main" id="{7F95EADB-8116-8542-BE5E-FCF25843FCCE}"/>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990539" y="4723198"/>
            <a:ext cx="1961445" cy="578010"/>
          </a:xfrm>
          <a:prstGeom prst="rect">
            <a:avLst/>
          </a:prstGeom>
        </p:spPr>
      </p:pic>
      <p:pic>
        <p:nvPicPr>
          <p:cNvPr id="34" name="Picture 33">
            <a:extLst>
              <a:ext uri="{FF2B5EF4-FFF2-40B4-BE49-F238E27FC236}">
                <a16:creationId xmlns:a16="http://schemas.microsoft.com/office/drawing/2014/main" id="{0A72457D-FB9D-D342-9918-1EC55D84D6A8}"/>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2335188" y="5013176"/>
            <a:ext cx="1312540" cy="735023"/>
          </a:xfrm>
          <a:prstGeom prst="rect">
            <a:avLst/>
          </a:prstGeom>
        </p:spPr>
      </p:pic>
    </p:spTree>
    <p:extLst>
      <p:ext uri="{BB962C8B-B14F-4D97-AF65-F5344CB8AC3E}">
        <p14:creationId xmlns:p14="http://schemas.microsoft.com/office/powerpoint/2010/main" val="9210580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B1D873E-6E1A-436E-AD2D-7ADB3F1AF29B}"/>
              </a:ext>
            </a:extLst>
          </p:cNvPr>
          <p:cNvSpPr/>
          <p:nvPr/>
        </p:nvSpPr>
        <p:spPr>
          <a:xfrm>
            <a:off x="119336" y="116632"/>
            <a:ext cx="8510677"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Regulatory Milestones – Short term</a:t>
            </a:r>
          </a:p>
        </p:txBody>
      </p:sp>
      <p:grpSp>
        <p:nvGrpSpPr>
          <p:cNvPr id="73" name="Group 72" hidden="1">
            <a:extLst>
              <a:ext uri="{FF2B5EF4-FFF2-40B4-BE49-F238E27FC236}">
                <a16:creationId xmlns:a16="http://schemas.microsoft.com/office/drawing/2014/main" id="{41643FE8-96B8-4D4A-A856-AC88F91C8EBA}"/>
              </a:ext>
            </a:extLst>
          </p:cNvPr>
          <p:cNvGrpSpPr/>
          <p:nvPr/>
        </p:nvGrpSpPr>
        <p:grpSpPr>
          <a:xfrm>
            <a:off x="3784093" y="751510"/>
            <a:ext cx="8067950" cy="184664"/>
            <a:chOff x="3784093" y="751510"/>
            <a:chExt cx="8067950" cy="184664"/>
          </a:xfrm>
        </p:grpSpPr>
        <p:sp>
          <p:nvSpPr>
            <p:cNvPr id="63" name="Rectangle 62">
              <a:extLst>
                <a:ext uri="{FF2B5EF4-FFF2-40B4-BE49-F238E27FC236}">
                  <a16:creationId xmlns:a16="http://schemas.microsoft.com/office/drawing/2014/main" id="{0882F810-B1EB-4F9E-8038-8A59882AF243}"/>
                </a:ext>
              </a:extLst>
            </p:cNvPr>
            <p:cNvSpPr/>
            <p:nvPr/>
          </p:nvSpPr>
          <p:spPr>
            <a:xfrm>
              <a:off x="3784093"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1C46DF44-56EF-4EF9-802D-9997D362A309}"/>
                </a:ext>
              </a:extLst>
            </p:cNvPr>
            <p:cNvSpPr/>
            <p:nvPr/>
          </p:nvSpPr>
          <p:spPr>
            <a:xfrm>
              <a:off x="6473410"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Rectangle 67">
              <a:extLst>
                <a:ext uri="{FF2B5EF4-FFF2-40B4-BE49-F238E27FC236}">
                  <a16:creationId xmlns:a16="http://schemas.microsoft.com/office/drawing/2014/main" id="{3E1D5D54-9F6A-4622-B37F-91664B59E738}"/>
                </a:ext>
              </a:extLst>
            </p:cNvPr>
            <p:cNvSpPr/>
            <p:nvPr/>
          </p:nvSpPr>
          <p:spPr>
            <a:xfrm>
              <a:off x="9162726"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cxnSp>
        <p:nvCxnSpPr>
          <p:cNvPr id="126" name="Straight Connector 125">
            <a:extLst>
              <a:ext uri="{FF2B5EF4-FFF2-40B4-BE49-F238E27FC236}">
                <a16:creationId xmlns:a16="http://schemas.microsoft.com/office/drawing/2014/main" id="{99360A7B-72B3-4C00-9159-EF47DF560E86}"/>
              </a:ext>
            </a:extLst>
          </p:cNvPr>
          <p:cNvCxnSpPr>
            <a:cxnSpLocks/>
          </p:cNvCxnSpPr>
          <p:nvPr/>
        </p:nvCxnSpPr>
        <p:spPr>
          <a:xfrm>
            <a:off x="359516" y="1268760"/>
            <a:ext cx="0" cy="5231606"/>
          </a:xfrm>
          <a:prstGeom prst="line">
            <a:avLst/>
          </a:prstGeom>
          <a:ln w="285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CDE7AB36-02D5-0241-AB98-52C513331EC7}"/>
              </a:ext>
            </a:extLst>
          </p:cNvPr>
          <p:cNvGrpSpPr/>
          <p:nvPr/>
        </p:nvGrpSpPr>
        <p:grpSpPr>
          <a:xfrm>
            <a:off x="2036012" y="692696"/>
            <a:ext cx="9788491" cy="6184778"/>
            <a:chOff x="3301929" y="548680"/>
            <a:chExt cx="8592511" cy="6184778"/>
          </a:xfrm>
        </p:grpSpPr>
        <p:sp>
          <p:nvSpPr>
            <p:cNvPr id="131" name="Rectangle 130">
              <a:extLst>
                <a:ext uri="{FF2B5EF4-FFF2-40B4-BE49-F238E27FC236}">
                  <a16:creationId xmlns:a16="http://schemas.microsoft.com/office/drawing/2014/main" id="{9AC28351-B408-4D03-8C7C-59C894D66500}"/>
                </a:ext>
              </a:extLst>
            </p:cNvPr>
            <p:cNvSpPr/>
            <p:nvPr/>
          </p:nvSpPr>
          <p:spPr>
            <a:xfrm>
              <a:off x="3963973"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2020</a:t>
              </a:r>
            </a:p>
          </p:txBody>
        </p:sp>
        <p:sp>
          <p:nvSpPr>
            <p:cNvPr id="132" name="Rectangle 131">
              <a:extLst>
                <a:ext uri="{FF2B5EF4-FFF2-40B4-BE49-F238E27FC236}">
                  <a16:creationId xmlns:a16="http://schemas.microsoft.com/office/drawing/2014/main" id="{85EA1718-50E6-4EE6-BC1C-543D6D909E31}"/>
                </a:ext>
              </a:extLst>
            </p:cNvPr>
            <p:cNvSpPr/>
            <p:nvPr/>
          </p:nvSpPr>
          <p:spPr>
            <a:xfrm>
              <a:off x="6702445"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2021</a:t>
              </a:r>
            </a:p>
          </p:txBody>
        </p:sp>
        <p:sp>
          <p:nvSpPr>
            <p:cNvPr id="136" name="Rectangle 135">
              <a:extLst>
                <a:ext uri="{FF2B5EF4-FFF2-40B4-BE49-F238E27FC236}">
                  <a16:creationId xmlns:a16="http://schemas.microsoft.com/office/drawing/2014/main" id="{8A6A1CB9-D4A3-4D43-926B-E47C740D236F}"/>
                </a:ext>
              </a:extLst>
            </p:cNvPr>
            <p:cNvSpPr/>
            <p:nvPr/>
          </p:nvSpPr>
          <p:spPr>
            <a:xfrm>
              <a:off x="3301929" y="1070373"/>
              <a:ext cx="622680"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Q</a:t>
              </a:r>
            </a:p>
          </p:txBody>
        </p:sp>
        <p:cxnSp>
          <p:nvCxnSpPr>
            <p:cNvPr id="75" name="Straight Connector 74">
              <a:extLst>
                <a:ext uri="{FF2B5EF4-FFF2-40B4-BE49-F238E27FC236}">
                  <a16:creationId xmlns:a16="http://schemas.microsoft.com/office/drawing/2014/main" id="{43A990D8-F6FD-469D-B7A9-9E54D43CB976}"/>
                </a:ext>
              </a:extLst>
            </p:cNvPr>
            <p:cNvCxnSpPr>
              <a:cxnSpLocks/>
            </p:cNvCxnSpPr>
            <p:nvPr/>
          </p:nvCxnSpPr>
          <p:spPr>
            <a:xfrm>
              <a:off x="6445495" y="980728"/>
              <a:ext cx="0" cy="5733256"/>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nvGrpSpPr>
            <p:cNvPr id="95" name="Group 94">
              <a:extLst>
                <a:ext uri="{FF2B5EF4-FFF2-40B4-BE49-F238E27FC236}">
                  <a16:creationId xmlns:a16="http://schemas.microsoft.com/office/drawing/2014/main" id="{07E6DBC0-D430-4EAD-A429-7AC9FE528CDF}"/>
                </a:ext>
              </a:extLst>
            </p:cNvPr>
            <p:cNvGrpSpPr/>
            <p:nvPr/>
          </p:nvGrpSpPr>
          <p:grpSpPr>
            <a:xfrm>
              <a:off x="6445495" y="1040739"/>
              <a:ext cx="4778405" cy="5692719"/>
              <a:chOff x="3714424" y="1375802"/>
              <a:chExt cx="4778405" cy="561311"/>
            </a:xfrm>
            <a:solidFill>
              <a:srgbClr val="000000">
                <a:alpha val="10196"/>
              </a:srgbClr>
            </a:solidFill>
          </p:grpSpPr>
          <p:sp>
            <p:nvSpPr>
              <p:cNvPr id="97" name="Rectangle 96">
                <a:extLst>
                  <a:ext uri="{FF2B5EF4-FFF2-40B4-BE49-F238E27FC236}">
                    <a16:creationId xmlns:a16="http://schemas.microsoft.com/office/drawing/2014/main" id="{B958A3F0-5DEC-4ED8-8241-C7190FEAD811}"/>
                  </a:ext>
                </a:extLst>
              </p:cNvPr>
              <p:cNvSpPr/>
              <p:nvPr/>
            </p:nvSpPr>
            <p:spPr>
              <a:xfrm>
                <a:off x="5078143"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8" name="Rectangle 97">
                <a:extLst>
                  <a:ext uri="{FF2B5EF4-FFF2-40B4-BE49-F238E27FC236}">
                    <a16:creationId xmlns:a16="http://schemas.microsoft.com/office/drawing/2014/main" id="{F7096EC6-BA52-4371-8C17-45A2ACDAC5E7}"/>
                  </a:ext>
                </a:extLst>
              </p:cNvPr>
              <p:cNvSpPr/>
              <p:nvPr/>
            </p:nvSpPr>
            <p:spPr>
              <a:xfrm>
                <a:off x="3714424"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a:extLst>
                  <a:ext uri="{FF2B5EF4-FFF2-40B4-BE49-F238E27FC236}">
                    <a16:creationId xmlns:a16="http://schemas.microsoft.com/office/drawing/2014/main" id="{23B15F93-650E-B44F-A16B-C145B3C5BADB}"/>
                  </a:ext>
                </a:extLst>
              </p:cNvPr>
              <p:cNvSpPr/>
              <p:nvPr/>
            </p:nvSpPr>
            <p:spPr>
              <a:xfrm>
                <a:off x="7813932" y="1376985"/>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8DC5D730-6F26-CD48-B1CF-836B6717C974}"/>
                  </a:ext>
                </a:extLst>
              </p:cNvPr>
              <p:cNvSpPr/>
              <p:nvPr/>
            </p:nvSpPr>
            <p:spPr>
              <a:xfrm>
                <a:off x="6450212" y="1376985"/>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7" name="Group 16">
              <a:extLst>
                <a:ext uri="{FF2B5EF4-FFF2-40B4-BE49-F238E27FC236}">
                  <a16:creationId xmlns:a16="http://schemas.microsoft.com/office/drawing/2014/main" id="{6B7324E5-F1AB-4D28-869C-E0D159184C47}"/>
                </a:ext>
              </a:extLst>
            </p:cNvPr>
            <p:cNvGrpSpPr/>
            <p:nvPr/>
          </p:nvGrpSpPr>
          <p:grpSpPr>
            <a:xfrm>
              <a:off x="3719514" y="1040739"/>
              <a:ext cx="2037526" cy="5680721"/>
              <a:chOff x="3719514" y="1375802"/>
              <a:chExt cx="2037526" cy="560128"/>
            </a:xfrm>
            <a:solidFill>
              <a:srgbClr val="000000">
                <a:alpha val="10196"/>
              </a:srgbClr>
            </a:solidFill>
          </p:grpSpPr>
          <p:sp>
            <p:nvSpPr>
              <p:cNvPr id="87" name="Rectangle 86">
                <a:extLst>
                  <a:ext uri="{FF2B5EF4-FFF2-40B4-BE49-F238E27FC236}">
                    <a16:creationId xmlns:a16="http://schemas.microsoft.com/office/drawing/2014/main" id="{79D5DB99-B5D7-4053-97BA-75FD11F2C1B5}"/>
                  </a:ext>
                </a:extLst>
              </p:cNvPr>
              <p:cNvSpPr/>
              <p:nvPr/>
            </p:nvSpPr>
            <p:spPr>
              <a:xfrm>
                <a:off x="5078143"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Rectangle 90">
                <a:extLst>
                  <a:ext uri="{FF2B5EF4-FFF2-40B4-BE49-F238E27FC236}">
                    <a16:creationId xmlns:a16="http://schemas.microsoft.com/office/drawing/2014/main" id="{AEF14189-C6CB-427E-8C37-5364E766797A}"/>
                  </a:ext>
                </a:extLst>
              </p:cNvPr>
              <p:cNvSpPr/>
              <p:nvPr/>
            </p:nvSpPr>
            <p:spPr>
              <a:xfrm>
                <a:off x="3719514"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7" name="Rectangle 136">
              <a:extLst>
                <a:ext uri="{FF2B5EF4-FFF2-40B4-BE49-F238E27FC236}">
                  <a16:creationId xmlns:a16="http://schemas.microsoft.com/office/drawing/2014/main" id="{59D573DC-CEB8-49B2-81AF-567A0AA2FD1D}"/>
                </a:ext>
              </a:extLst>
            </p:cNvPr>
            <p:cNvSpPr/>
            <p:nvPr/>
          </p:nvSpPr>
          <p:spPr>
            <a:xfrm>
              <a:off x="3781764"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sp>
          <p:nvSpPr>
            <p:cNvPr id="138" name="Rectangle 137">
              <a:extLst>
                <a:ext uri="{FF2B5EF4-FFF2-40B4-BE49-F238E27FC236}">
                  <a16:creationId xmlns:a16="http://schemas.microsoft.com/office/drawing/2014/main" id="{E2E82AA7-962E-40C4-A627-7C3D2DE17BA6}"/>
                </a:ext>
              </a:extLst>
            </p:cNvPr>
            <p:cNvSpPr/>
            <p:nvPr/>
          </p:nvSpPr>
          <p:spPr>
            <a:xfrm>
              <a:off x="4453511"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139" name="Rectangle 138">
              <a:extLst>
                <a:ext uri="{FF2B5EF4-FFF2-40B4-BE49-F238E27FC236}">
                  <a16:creationId xmlns:a16="http://schemas.microsoft.com/office/drawing/2014/main" id="{649391CE-C7F8-4F24-BF8E-F84178C1F037}"/>
                </a:ext>
              </a:extLst>
            </p:cNvPr>
            <p:cNvSpPr/>
            <p:nvPr/>
          </p:nvSpPr>
          <p:spPr>
            <a:xfrm>
              <a:off x="5125258"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140" name="Rectangle 139">
              <a:extLst>
                <a:ext uri="{FF2B5EF4-FFF2-40B4-BE49-F238E27FC236}">
                  <a16:creationId xmlns:a16="http://schemas.microsoft.com/office/drawing/2014/main" id="{F1E13EE1-234B-4825-A0FB-A17243D85D71}"/>
                </a:ext>
              </a:extLst>
            </p:cNvPr>
            <p:cNvSpPr/>
            <p:nvPr/>
          </p:nvSpPr>
          <p:spPr>
            <a:xfrm>
              <a:off x="5797005"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sp>
          <p:nvSpPr>
            <p:cNvPr id="141" name="Rectangle 140">
              <a:extLst>
                <a:ext uri="{FF2B5EF4-FFF2-40B4-BE49-F238E27FC236}">
                  <a16:creationId xmlns:a16="http://schemas.microsoft.com/office/drawing/2014/main" id="{FA6843AF-8CB0-4693-9B13-B797189347B8}"/>
                </a:ext>
              </a:extLst>
            </p:cNvPr>
            <p:cNvSpPr/>
            <p:nvPr/>
          </p:nvSpPr>
          <p:spPr>
            <a:xfrm>
              <a:off x="6468752"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sp>
          <p:nvSpPr>
            <p:cNvPr id="142" name="Rectangle 141">
              <a:extLst>
                <a:ext uri="{FF2B5EF4-FFF2-40B4-BE49-F238E27FC236}">
                  <a16:creationId xmlns:a16="http://schemas.microsoft.com/office/drawing/2014/main" id="{3C6157C6-FF7E-4B99-AC39-C3104C8EA1E3}"/>
                </a:ext>
              </a:extLst>
            </p:cNvPr>
            <p:cNvSpPr/>
            <p:nvPr/>
          </p:nvSpPr>
          <p:spPr>
            <a:xfrm>
              <a:off x="7140499"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143" name="Rectangle 142">
              <a:extLst>
                <a:ext uri="{FF2B5EF4-FFF2-40B4-BE49-F238E27FC236}">
                  <a16:creationId xmlns:a16="http://schemas.microsoft.com/office/drawing/2014/main" id="{398781F6-5366-4A7B-B7B1-BBF826DEC479}"/>
                </a:ext>
              </a:extLst>
            </p:cNvPr>
            <p:cNvSpPr/>
            <p:nvPr/>
          </p:nvSpPr>
          <p:spPr>
            <a:xfrm>
              <a:off x="7812246"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144" name="Rectangle 143">
              <a:extLst>
                <a:ext uri="{FF2B5EF4-FFF2-40B4-BE49-F238E27FC236}">
                  <a16:creationId xmlns:a16="http://schemas.microsoft.com/office/drawing/2014/main" id="{DD4D193B-C56D-4FE0-9EFA-9CE31C11E6D0}"/>
                </a:ext>
              </a:extLst>
            </p:cNvPr>
            <p:cNvSpPr/>
            <p:nvPr/>
          </p:nvSpPr>
          <p:spPr>
            <a:xfrm>
              <a:off x="8483993"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sp>
          <p:nvSpPr>
            <p:cNvPr id="86" name="Oval 85">
              <a:extLst>
                <a:ext uri="{FF2B5EF4-FFF2-40B4-BE49-F238E27FC236}">
                  <a16:creationId xmlns:a16="http://schemas.microsoft.com/office/drawing/2014/main" id="{B9B2B92C-6953-4B98-ABA8-0FC6BFC9E694}"/>
                </a:ext>
              </a:extLst>
            </p:cNvPr>
            <p:cNvSpPr/>
            <p:nvPr/>
          </p:nvSpPr>
          <p:spPr>
            <a:xfrm>
              <a:off x="4975309" y="1916832"/>
              <a:ext cx="88193" cy="1080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Rectangle 69">
              <a:extLst>
                <a:ext uri="{FF2B5EF4-FFF2-40B4-BE49-F238E27FC236}">
                  <a16:creationId xmlns:a16="http://schemas.microsoft.com/office/drawing/2014/main" id="{3DE48439-7EDF-194D-9414-F7CA117E7B28}"/>
                </a:ext>
              </a:extLst>
            </p:cNvPr>
            <p:cNvSpPr/>
            <p:nvPr/>
          </p:nvSpPr>
          <p:spPr>
            <a:xfrm>
              <a:off x="9876288"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71" name="Rectangle 70">
              <a:extLst>
                <a:ext uri="{FF2B5EF4-FFF2-40B4-BE49-F238E27FC236}">
                  <a16:creationId xmlns:a16="http://schemas.microsoft.com/office/drawing/2014/main" id="{72D0D95D-EFE9-5348-8108-063293761B06}"/>
                </a:ext>
              </a:extLst>
            </p:cNvPr>
            <p:cNvSpPr/>
            <p:nvPr/>
          </p:nvSpPr>
          <p:spPr>
            <a:xfrm>
              <a:off x="10548035"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74" name="Rectangle 73">
              <a:extLst>
                <a:ext uri="{FF2B5EF4-FFF2-40B4-BE49-F238E27FC236}">
                  <a16:creationId xmlns:a16="http://schemas.microsoft.com/office/drawing/2014/main" id="{4DA6BE6A-0561-9D47-A6F7-26E0F666932A}"/>
                </a:ext>
              </a:extLst>
            </p:cNvPr>
            <p:cNvSpPr/>
            <p:nvPr/>
          </p:nvSpPr>
          <p:spPr>
            <a:xfrm>
              <a:off x="11219782"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cxnSp>
          <p:nvCxnSpPr>
            <p:cNvPr id="78" name="Straight Connector 77">
              <a:extLst>
                <a:ext uri="{FF2B5EF4-FFF2-40B4-BE49-F238E27FC236}">
                  <a16:creationId xmlns:a16="http://schemas.microsoft.com/office/drawing/2014/main" id="{DAC24DD9-D954-494C-B8A3-2CDAEED4165B}"/>
                </a:ext>
              </a:extLst>
            </p:cNvPr>
            <p:cNvCxnSpPr>
              <a:cxnSpLocks/>
            </p:cNvCxnSpPr>
            <p:nvPr/>
          </p:nvCxnSpPr>
          <p:spPr>
            <a:xfrm>
              <a:off x="9176923" y="1052736"/>
              <a:ext cx="8722" cy="566124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9" name="Rectangle 78">
              <a:extLst>
                <a:ext uri="{FF2B5EF4-FFF2-40B4-BE49-F238E27FC236}">
                  <a16:creationId xmlns:a16="http://schemas.microsoft.com/office/drawing/2014/main" id="{F8E082E9-75B8-5B4E-8532-B918F13829D8}"/>
                </a:ext>
              </a:extLst>
            </p:cNvPr>
            <p:cNvSpPr/>
            <p:nvPr/>
          </p:nvSpPr>
          <p:spPr>
            <a:xfrm>
              <a:off x="9429868"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2022</a:t>
              </a:r>
            </a:p>
          </p:txBody>
        </p:sp>
        <p:sp>
          <p:nvSpPr>
            <p:cNvPr id="81" name="Rectangle 80">
              <a:extLst>
                <a:ext uri="{FF2B5EF4-FFF2-40B4-BE49-F238E27FC236}">
                  <a16:creationId xmlns:a16="http://schemas.microsoft.com/office/drawing/2014/main" id="{19066AB4-D735-0A4C-92E7-3DCF57828800}"/>
                </a:ext>
              </a:extLst>
            </p:cNvPr>
            <p:cNvSpPr/>
            <p:nvPr/>
          </p:nvSpPr>
          <p:spPr>
            <a:xfrm>
              <a:off x="9167527" y="1052736"/>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grpSp>
      <p:sp>
        <p:nvSpPr>
          <p:cNvPr id="100" name="Rectangle 99">
            <a:extLst>
              <a:ext uri="{FF2B5EF4-FFF2-40B4-BE49-F238E27FC236}">
                <a16:creationId xmlns:a16="http://schemas.microsoft.com/office/drawing/2014/main" id="{03C1DB18-A0C4-4720-86A6-B97CB810C299}"/>
              </a:ext>
            </a:extLst>
          </p:cNvPr>
          <p:cNvSpPr/>
          <p:nvPr/>
        </p:nvSpPr>
        <p:spPr>
          <a:xfrm>
            <a:off x="304233" y="1588881"/>
            <a:ext cx="2206591" cy="402161"/>
          </a:xfrm>
          <a:prstGeom prst="rect">
            <a:avLst/>
          </a:prstGeom>
        </p:spPr>
        <p:txBody>
          <a:bodyPr wrap="square">
            <a:spAutoFit/>
          </a:bodyPr>
          <a:lstStyle/>
          <a:p>
            <a:pPr marL="0" marR="0" lvl="0" indent="0" algn="l" defTabSz="914400" rtl="0" eaLnBrk="1" fontAlgn="auto" latinLnBrk="0" hangingPunct="1">
              <a:lnSpc>
                <a:spcPts val="12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Assistant SemiBold" pitchFamily="2" charset="-79"/>
                <a:ea typeface="+mn-ea"/>
                <a:cs typeface="Assistant SemiBold" pitchFamily="2" charset="-79"/>
              </a:rPr>
              <a:t>Beat-by-Beat HR/PR and A-Fib detection by PPG and/or ECG</a:t>
            </a:r>
          </a:p>
        </p:txBody>
      </p:sp>
      <p:sp>
        <p:nvSpPr>
          <p:cNvPr id="146" name="Rectangle 145">
            <a:extLst>
              <a:ext uri="{FF2B5EF4-FFF2-40B4-BE49-F238E27FC236}">
                <a16:creationId xmlns:a16="http://schemas.microsoft.com/office/drawing/2014/main" id="{94573D6E-7D43-0545-B8BB-9B2F3E8236CC}"/>
              </a:ext>
            </a:extLst>
          </p:cNvPr>
          <p:cNvSpPr/>
          <p:nvPr/>
        </p:nvSpPr>
        <p:spPr>
          <a:xfrm>
            <a:off x="4827471" y="1613586"/>
            <a:ext cx="980639"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CE Clearance</a:t>
            </a:r>
          </a:p>
        </p:txBody>
      </p:sp>
      <p:sp>
        <p:nvSpPr>
          <p:cNvPr id="105" name="Rectangle 104">
            <a:extLst>
              <a:ext uri="{FF2B5EF4-FFF2-40B4-BE49-F238E27FC236}">
                <a16:creationId xmlns:a16="http://schemas.microsoft.com/office/drawing/2014/main" id="{550CDBA0-B10A-44A5-841C-BA0C4F3D39AD}"/>
              </a:ext>
            </a:extLst>
          </p:cNvPr>
          <p:cNvSpPr/>
          <p:nvPr/>
        </p:nvSpPr>
        <p:spPr>
          <a:xfrm>
            <a:off x="313267" y="3427826"/>
            <a:ext cx="2071262"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Tachy, Brady, QT, Pause</a:t>
            </a:r>
          </a:p>
        </p:txBody>
      </p:sp>
      <p:sp>
        <p:nvSpPr>
          <p:cNvPr id="152" name="Rectangle 151">
            <a:extLst>
              <a:ext uri="{FF2B5EF4-FFF2-40B4-BE49-F238E27FC236}">
                <a16:creationId xmlns:a16="http://schemas.microsoft.com/office/drawing/2014/main" id="{2852CABF-02B7-3340-93D2-16629B147C18}"/>
              </a:ext>
            </a:extLst>
          </p:cNvPr>
          <p:cNvSpPr/>
          <p:nvPr/>
        </p:nvSpPr>
        <p:spPr>
          <a:xfrm>
            <a:off x="7966050" y="4525730"/>
            <a:ext cx="77351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CE and FDA Clearance</a:t>
            </a:r>
          </a:p>
        </p:txBody>
      </p:sp>
      <p:sp>
        <p:nvSpPr>
          <p:cNvPr id="153" name="Rectangle 152">
            <a:extLst>
              <a:ext uri="{FF2B5EF4-FFF2-40B4-BE49-F238E27FC236}">
                <a16:creationId xmlns:a16="http://schemas.microsoft.com/office/drawing/2014/main" id="{4BE382E6-B93D-A644-97D4-FAB3714D2430}"/>
              </a:ext>
            </a:extLst>
          </p:cNvPr>
          <p:cNvSpPr/>
          <p:nvPr/>
        </p:nvSpPr>
        <p:spPr>
          <a:xfrm>
            <a:off x="5446214" y="4519437"/>
            <a:ext cx="92938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Data collection Clinical Trials</a:t>
            </a:r>
          </a:p>
        </p:txBody>
      </p:sp>
      <p:sp>
        <p:nvSpPr>
          <p:cNvPr id="106" name="Rectangle 105">
            <a:extLst>
              <a:ext uri="{FF2B5EF4-FFF2-40B4-BE49-F238E27FC236}">
                <a16:creationId xmlns:a16="http://schemas.microsoft.com/office/drawing/2014/main" id="{560E84ED-F287-44AC-8ED3-DD0CFBA541A3}"/>
              </a:ext>
            </a:extLst>
          </p:cNvPr>
          <p:cNvSpPr/>
          <p:nvPr/>
        </p:nvSpPr>
        <p:spPr>
          <a:xfrm>
            <a:off x="345448" y="4581128"/>
            <a:ext cx="1916773"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Blood Pressure</a:t>
            </a:r>
          </a:p>
        </p:txBody>
      </p:sp>
      <p:sp>
        <p:nvSpPr>
          <p:cNvPr id="155" name="Rectangle 154">
            <a:extLst>
              <a:ext uri="{FF2B5EF4-FFF2-40B4-BE49-F238E27FC236}">
                <a16:creationId xmlns:a16="http://schemas.microsoft.com/office/drawing/2014/main" id="{98C01CA5-FC8A-224C-A56F-34F766331D86}"/>
              </a:ext>
            </a:extLst>
          </p:cNvPr>
          <p:cNvSpPr/>
          <p:nvPr/>
        </p:nvSpPr>
        <p:spPr>
          <a:xfrm>
            <a:off x="5366939" y="3373744"/>
            <a:ext cx="1019036"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Data collection Clinical Trials</a:t>
            </a:r>
          </a:p>
        </p:txBody>
      </p:sp>
      <p:sp>
        <p:nvSpPr>
          <p:cNvPr id="156" name="Rectangle 155">
            <a:extLst>
              <a:ext uri="{FF2B5EF4-FFF2-40B4-BE49-F238E27FC236}">
                <a16:creationId xmlns:a16="http://schemas.microsoft.com/office/drawing/2014/main" id="{9C4D8B18-DEC9-6247-AF16-53FB9E609E2D}"/>
              </a:ext>
            </a:extLst>
          </p:cNvPr>
          <p:cNvSpPr/>
          <p:nvPr/>
        </p:nvSpPr>
        <p:spPr>
          <a:xfrm>
            <a:off x="7195740" y="3372735"/>
            <a:ext cx="70045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p:txBody>
      </p:sp>
      <p:sp>
        <p:nvSpPr>
          <p:cNvPr id="109" name="Rectangle 108">
            <a:extLst>
              <a:ext uri="{FF2B5EF4-FFF2-40B4-BE49-F238E27FC236}">
                <a16:creationId xmlns:a16="http://schemas.microsoft.com/office/drawing/2014/main" id="{8AF671B7-1349-4F68-971E-C532C6D66484}"/>
              </a:ext>
            </a:extLst>
          </p:cNvPr>
          <p:cNvSpPr/>
          <p:nvPr/>
        </p:nvSpPr>
        <p:spPr>
          <a:xfrm>
            <a:off x="290473" y="2240582"/>
            <a:ext cx="1849303"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Respiratory </a:t>
            </a:r>
            <a:r>
              <a:rPr lang="en-US" sz="1200" b="1" dirty="0">
                <a:solidFill>
                  <a:prstClr val="black"/>
                </a:solidFill>
                <a:latin typeface="Assistant SemiBold" pitchFamily="2" charset="-79"/>
                <a:cs typeface="Assistant SemiBold" pitchFamily="2" charset="-79"/>
              </a:rPr>
              <a:t>Rate</a:t>
            </a:r>
            <a:endParaRPr lang="en-GB" sz="1200" b="1" dirty="0">
              <a:solidFill>
                <a:prstClr val="black"/>
              </a:solidFill>
              <a:latin typeface="Assistant SemiBold" pitchFamily="2" charset="-79"/>
              <a:cs typeface="Assistant SemiBold" pitchFamily="2" charset="-79"/>
            </a:endParaRPr>
          </a:p>
        </p:txBody>
      </p:sp>
      <p:sp>
        <p:nvSpPr>
          <p:cNvPr id="158" name="Rectangle 157">
            <a:extLst>
              <a:ext uri="{FF2B5EF4-FFF2-40B4-BE49-F238E27FC236}">
                <a16:creationId xmlns:a16="http://schemas.microsoft.com/office/drawing/2014/main" id="{ABA1763C-8F6A-CD49-91DD-8189BA1C390B}"/>
              </a:ext>
            </a:extLst>
          </p:cNvPr>
          <p:cNvSpPr/>
          <p:nvPr/>
        </p:nvSpPr>
        <p:spPr>
          <a:xfrm>
            <a:off x="5366938" y="2211980"/>
            <a:ext cx="861020"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Clinical Trial</a:t>
            </a:r>
          </a:p>
        </p:txBody>
      </p:sp>
      <p:sp>
        <p:nvSpPr>
          <p:cNvPr id="159" name="Rectangle 158">
            <a:extLst>
              <a:ext uri="{FF2B5EF4-FFF2-40B4-BE49-F238E27FC236}">
                <a16:creationId xmlns:a16="http://schemas.microsoft.com/office/drawing/2014/main" id="{F4D1853E-A69E-984B-93C9-C6782AE21FDF}"/>
              </a:ext>
            </a:extLst>
          </p:cNvPr>
          <p:cNvSpPr/>
          <p:nvPr/>
        </p:nvSpPr>
        <p:spPr>
          <a:xfrm>
            <a:off x="6249956" y="2211980"/>
            <a:ext cx="710140"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Submission and 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60" name="Rectangle 159">
            <a:extLst>
              <a:ext uri="{FF2B5EF4-FFF2-40B4-BE49-F238E27FC236}">
                <a16:creationId xmlns:a16="http://schemas.microsoft.com/office/drawing/2014/main" id="{3FF2C25E-9FEB-094E-9720-9C705A75CDF0}"/>
              </a:ext>
            </a:extLst>
          </p:cNvPr>
          <p:cNvSpPr/>
          <p:nvPr/>
        </p:nvSpPr>
        <p:spPr>
          <a:xfrm>
            <a:off x="6999310" y="2211980"/>
            <a:ext cx="738202"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FDA </a:t>
            </a:r>
            <a:r>
              <a:rPr lang="en-US" sz="800" b="1" dirty="0">
                <a:solidFill>
                  <a:prstClr val="white"/>
                </a:solidFill>
                <a:latin typeface="Assistant" pitchFamily="2" charset="-79"/>
                <a:cs typeface="Assistant" pitchFamily="2" charset="-79"/>
              </a:rPr>
              <a:t>Clearance</a:t>
            </a:r>
          </a:p>
        </p:txBody>
      </p:sp>
      <p:sp>
        <p:nvSpPr>
          <p:cNvPr id="162" name="Rectangle 161">
            <a:extLst>
              <a:ext uri="{FF2B5EF4-FFF2-40B4-BE49-F238E27FC236}">
                <a16:creationId xmlns:a16="http://schemas.microsoft.com/office/drawing/2014/main" id="{3A46804B-DFE0-D84D-A4A7-6F408BC7E98F}"/>
              </a:ext>
            </a:extLst>
          </p:cNvPr>
          <p:cNvSpPr/>
          <p:nvPr/>
        </p:nvSpPr>
        <p:spPr>
          <a:xfrm>
            <a:off x="6996694" y="2782551"/>
            <a:ext cx="755490"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FDA</a:t>
            </a:r>
            <a:r>
              <a:rPr kumimoji="0" lang="en-US" sz="800" b="1" i="0" u="none" strike="noStrike" kern="1200" cap="none" spc="0" normalizeH="0" baseline="0" noProof="0" dirty="0">
                <a:ln>
                  <a:noFill/>
                </a:ln>
                <a:solidFill>
                  <a:prstClr val="black"/>
                </a:solidFill>
                <a:effectLst/>
                <a:uLnTx/>
                <a:uFillTx/>
                <a:latin typeface="Assistant" pitchFamily="2" charset="-79"/>
                <a:ea typeface="+mn-ea"/>
                <a:cs typeface="Assistant" pitchFamily="2" charset="-79"/>
              </a:rPr>
              <a:t> </a:t>
            </a: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p>
        </p:txBody>
      </p:sp>
      <p:sp>
        <p:nvSpPr>
          <p:cNvPr id="163" name="Rectangle 162">
            <a:extLst>
              <a:ext uri="{FF2B5EF4-FFF2-40B4-BE49-F238E27FC236}">
                <a16:creationId xmlns:a16="http://schemas.microsoft.com/office/drawing/2014/main" id="{43CE1A2F-798E-AA41-AA17-8A862F675DA5}"/>
              </a:ext>
            </a:extLst>
          </p:cNvPr>
          <p:cNvSpPr/>
          <p:nvPr/>
        </p:nvSpPr>
        <p:spPr>
          <a:xfrm>
            <a:off x="5598778" y="2785999"/>
            <a:ext cx="478642"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700" b="1" dirty="0">
                <a:solidFill>
                  <a:prstClr val="white"/>
                </a:solidFill>
                <a:latin typeface="Assistant" pitchFamily="2" charset="-79"/>
                <a:cs typeface="Assistant" pitchFamily="2" charset="-79"/>
              </a:rPr>
              <a:t>Clinical Trial</a:t>
            </a:r>
          </a:p>
        </p:txBody>
      </p:sp>
      <p:sp>
        <p:nvSpPr>
          <p:cNvPr id="164" name="Rectangle 163">
            <a:extLst>
              <a:ext uri="{FF2B5EF4-FFF2-40B4-BE49-F238E27FC236}">
                <a16:creationId xmlns:a16="http://schemas.microsoft.com/office/drawing/2014/main" id="{05EF0238-8FBC-0749-8002-770B13C2697C}"/>
              </a:ext>
            </a:extLst>
          </p:cNvPr>
          <p:cNvSpPr/>
          <p:nvPr/>
        </p:nvSpPr>
        <p:spPr>
          <a:xfrm>
            <a:off x="304145" y="2813589"/>
            <a:ext cx="2300918" cy="248273"/>
          </a:xfrm>
          <a:prstGeom prst="rect">
            <a:avLst/>
          </a:prstGeom>
        </p:spPr>
        <p:txBody>
          <a:bodyPr wrap="square">
            <a:spAutoFit/>
          </a:bodyPr>
          <a:lstStyle/>
          <a:p>
            <a:pPr>
              <a:lnSpc>
                <a:spcPts val="1200"/>
              </a:lnSpc>
            </a:pPr>
            <a:r>
              <a:rPr lang="en-US" sz="1200" b="1" dirty="0">
                <a:solidFill>
                  <a:prstClr val="black"/>
                </a:solidFill>
                <a:latin typeface="Assistant SemiBold" pitchFamily="2" charset="-79"/>
                <a:cs typeface="Assistant SemiBold" pitchFamily="2" charset="-79"/>
              </a:rPr>
              <a:t>Oxygen Saturation (Finger)</a:t>
            </a:r>
            <a:endParaRPr lang="en-GB" sz="1200" b="1" dirty="0">
              <a:solidFill>
                <a:prstClr val="black"/>
              </a:solidFill>
              <a:latin typeface="Assistant SemiBold" pitchFamily="2" charset="-79"/>
              <a:cs typeface="Assistant SemiBold" pitchFamily="2" charset="-79"/>
            </a:endParaRPr>
          </a:p>
        </p:txBody>
      </p:sp>
      <p:sp>
        <p:nvSpPr>
          <p:cNvPr id="80" name="Rectangle 79">
            <a:extLst>
              <a:ext uri="{FF2B5EF4-FFF2-40B4-BE49-F238E27FC236}">
                <a16:creationId xmlns:a16="http://schemas.microsoft.com/office/drawing/2014/main" id="{7623FBA9-BAD3-D442-95FB-6C239640416E}"/>
              </a:ext>
            </a:extLst>
          </p:cNvPr>
          <p:cNvSpPr/>
          <p:nvPr/>
        </p:nvSpPr>
        <p:spPr>
          <a:xfrm>
            <a:off x="6248770" y="2781722"/>
            <a:ext cx="696848"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Submission and 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p>
        </p:txBody>
      </p:sp>
      <p:sp>
        <p:nvSpPr>
          <p:cNvPr id="83" name="Rectangle 82">
            <a:extLst>
              <a:ext uri="{FF2B5EF4-FFF2-40B4-BE49-F238E27FC236}">
                <a16:creationId xmlns:a16="http://schemas.microsoft.com/office/drawing/2014/main" id="{502FF151-055A-8447-A747-65480199EFCC}"/>
              </a:ext>
            </a:extLst>
          </p:cNvPr>
          <p:cNvSpPr/>
          <p:nvPr/>
        </p:nvSpPr>
        <p:spPr>
          <a:xfrm>
            <a:off x="7935752" y="3370400"/>
            <a:ext cx="80295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84" name="Rectangle 83">
            <a:extLst>
              <a:ext uri="{FF2B5EF4-FFF2-40B4-BE49-F238E27FC236}">
                <a16:creationId xmlns:a16="http://schemas.microsoft.com/office/drawing/2014/main" id="{14CF267B-5BBA-DA44-9879-CC904D738330}"/>
              </a:ext>
            </a:extLst>
          </p:cNvPr>
          <p:cNvSpPr/>
          <p:nvPr/>
        </p:nvSpPr>
        <p:spPr>
          <a:xfrm>
            <a:off x="7200131" y="4521014"/>
            <a:ext cx="72007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p:txBody>
      </p:sp>
      <p:sp>
        <p:nvSpPr>
          <p:cNvPr id="89" name="Slide Number Placeholder 1">
            <a:extLst>
              <a:ext uri="{FF2B5EF4-FFF2-40B4-BE49-F238E27FC236}">
                <a16:creationId xmlns:a16="http://schemas.microsoft.com/office/drawing/2014/main" id="{0C34DB84-3344-7D47-B810-5AD98D11C81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8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GB" sz="8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9" name="Rectangle 98">
            <a:extLst>
              <a:ext uri="{FF2B5EF4-FFF2-40B4-BE49-F238E27FC236}">
                <a16:creationId xmlns:a16="http://schemas.microsoft.com/office/drawing/2014/main" id="{2EF693BE-F005-4189-BE52-670FA76B8645}"/>
              </a:ext>
            </a:extLst>
          </p:cNvPr>
          <p:cNvSpPr/>
          <p:nvPr/>
        </p:nvSpPr>
        <p:spPr>
          <a:xfrm>
            <a:off x="299642" y="5169143"/>
            <a:ext cx="1961007"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S</a:t>
            </a:r>
            <a:r>
              <a:rPr lang="en-US" sz="1200" b="1" dirty="0" err="1">
                <a:solidFill>
                  <a:prstClr val="black"/>
                </a:solidFill>
                <a:latin typeface="Assistant SemiBold" pitchFamily="2" charset="-79"/>
                <a:cs typeface="Assistant SemiBold" pitchFamily="2" charset="-79"/>
              </a:rPr>
              <a:t>leep</a:t>
            </a:r>
            <a:r>
              <a:rPr lang="en-US" sz="1200" b="1" dirty="0">
                <a:solidFill>
                  <a:prstClr val="black"/>
                </a:solidFill>
                <a:latin typeface="Assistant SemiBold" pitchFamily="2" charset="-79"/>
                <a:cs typeface="Assistant SemiBold" pitchFamily="2" charset="-79"/>
              </a:rPr>
              <a:t> Apnea</a:t>
            </a:r>
            <a:endParaRPr lang="en-GB" sz="1200" b="1" dirty="0">
              <a:solidFill>
                <a:prstClr val="black"/>
              </a:solidFill>
              <a:latin typeface="Assistant SemiBold" pitchFamily="2" charset="-79"/>
              <a:cs typeface="Assistant SemiBold" pitchFamily="2" charset="-79"/>
            </a:endParaRPr>
          </a:p>
        </p:txBody>
      </p:sp>
      <p:sp>
        <p:nvSpPr>
          <p:cNvPr id="101" name="Rectangle 100">
            <a:extLst>
              <a:ext uri="{FF2B5EF4-FFF2-40B4-BE49-F238E27FC236}">
                <a16:creationId xmlns:a16="http://schemas.microsoft.com/office/drawing/2014/main" id="{DA3C908E-F85E-4632-A5FD-6EDAE60BE0AF}"/>
              </a:ext>
            </a:extLst>
          </p:cNvPr>
          <p:cNvSpPr/>
          <p:nvPr/>
        </p:nvSpPr>
        <p:spPr>
          <a:xfrm>
            <a:off x="7608168" y="5113391"/>
            <a:ext cx="780741"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Clinical Trial</a:t>
            </a:r>
          </a:p>
        </p:txBody>
      </p:sp>
      <p:sp>
        <p:nvSpPr>
          <p:cNvPr id="102" name="Rectangle 101">
            <a:extLst>
              <a:ext uri="{FF2B5EF4-FFF2-40B4-BE49-F238E27FC236}">
                <a16:creationId xmlns:a16="http://schemas.microsoft.com/office/drawing/2014/main" id="{87F4041D-3FE6-4B0F-97D7-EF7686F33A28}"/>
              </a:ext>
            </a:extLst>
          </p:cNvPr>
          <p:cNvSpPr/>
          <p:nvPr/>
        </p:nvSpPr>
        <p:spPr>
          <a:xfrm>
            <a:off x="8427915" y="5112531"/>
            <a:ext cx="747924"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CE and FDA</a:t>
            </a:r>
          </a:p>
        </p:txBody>
      </p:sp>
      <p:sp>
        <p:nvSpPr>
          <p:cNvPr id="103" name="Rectangle 102">
            <a:extLst>
              <a:ext uri="{FF2B5EF4-FFF2-40B4-BE49-F238E27FC236}">
                <a16:creationId xmlns:a16="http://schemas.microsoft.com/office/drawing/2014/main" id="{AF363896-34DA-45BD-9D07-4B476E35775E}"/>
              </a:ext>
            </a:extLst>
          </p:cNvPr>
          <p:cNvSpPr/>
          <p:nvPr/>
        </p:nvSpPr>
        <p:spPr>
          <a:xfrm>
            <a:off x="9207001" y="5110015"/>
            <a:ext cx="766851"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107" name="Rectangle 106">
            <a:extLst>
              <a:ext uri="{FF2B5EF4-FFF2-40B4-BE49-F238E27FC236}">
                <a16:creationId xmlns:a16="http://schemas.microsoft.com/office/drawing/2014/main" id="{CC50C779-D19C-4237-AC07-04309A02EF14}"/>
              </a:ext>
            </a:extLst>
          </p:cNvPr>
          <p:cNvSpPr/>
          <p:nvPr/>
        </p:nvSpPr>
        <p:spPr>
          <a:xfrm>
            <a:off x="280819" y="6226425"/>
            <a:ext cx="1916773"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Cardiac Arrest</a:t>
            </a:r>
          </a:p>
        </p:txBody>
      </p:sp>
      <p:sp>
        <p:nvSpPr>
          <p:cNvPr id="108" name="Rectangle 107">
            <a:extLst>
              <a:ext uri="{FF2B5EF4-FFF2-40B4-BE49-F238E27FC236}">
                <a16:creationId xmlns:a16="http://schemas.microsoft.com/office/drawing/2014/main" id="{4F247A6B-FCC4-4A6E-93EB-985FC0AC4D8A}"/>
              </a:ext>
            </a:extLst>
          </p:cNvPr>
          <p:cNvSpPr/>
          <p:nvPr/>
        </p:nvSpPr>
        <p:spPr>
          <a:xfrm>
            <a:off x="8129095" y="6168791"/>
            <a:ext cx="766622" cy="32004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Clinical Trial</a:t>
            </a:r>
          </a:p>
        </p:txBody>
      </p:sp>
      <p:sp>
        <p:nvSpPr>
          <p:cNvPr id="110" name="Rectangle 109">
            <a:extLst>
              <a:ext uri="{FF2B5EF4-FFF2-40B4-BE49-F238E27FC236}">
                <a16:creationId xmlns:a16="http://schemas.microsoft.com/office/drawing/2014/main" id="{756BC551-F594-4C65-B9C1-F0797F4F06AE}"/>
              </a:ext>
            </a:extLst>
          </p:cNvPr>
          <p:cNvSpPr/>
          <p:nvPr/>
        </p:nvSpPr>
        <p:spPr>
          <a:xfrm>
            <a:off x="8910024" y="6168791"/>
            <a:ext cx="799756" cy="32004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Submission and 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Clearance</a:t>
            </a:r>
          </a:p>
        </p:txBody>
      </p:sp>
      <p:sp>
        <p:nvSpPr>
          <p:cNvPr id="112" name="Rectangle 111">
            <a:extLst>
              <a:ext uri="{FF2B5EF4-FFF2-40B4-BE49-F238E27FC236}">
                <a16:creationId xmlns:a16="http://schemas.microsoft.com/office/drawing/2014/main" id="{C438BFFA-F9A1-4BEC-B15E-E0DA08297EDF}"/>
              </a:ext>
            </a:extLst>
          </p:cNvPr>
          <p:cNvSpPr/>
          <p:nvPr/>
        </p:nvSpPr>
        <p:spPr>
          <a:xfrm>
            <a:off x="9724665" y="6168791"/>
            <a:ext cx="834428" cy="32004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CE and FDA Clearance</a:t>
            </a:r>
          </a:p>
        </p:txBody>
      </p:sp>
      <p:sp>
        <p:nvSpPr>
          <p:cNvPr id="82" name="Rectangle 81">
            <a:extLst>
              <a:ext uri="{FF2B5EF4-FFF2-40B4-BE49-F238E27FC236}">
                <a16:creationId xmlns:a16="http://schemas.microsoft.com/office/drawing/2014/main" id="{45254B3A-E5B2-4FA8-8DCE-01903C6AD273}"/>
              </a:ext>
            </a:extLst>
          </p:cNvPr>
          <p:cNvSpPr/>
          <p:nvPr/>
        </p:nvSpPr>
        <p:spPr>
          <a:xfrm>
            <a:off x="8239051" y="1615372"/>
            <a:ext cx="762411"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NMPA </a:t>
            </a:r>
            <a:r>
              <a:rPr lang="en-US" sz="800" b="1" dirty="0">
                <a:solidFill>
                  <a:prstClr val="white"/>
                </a:solidFill>
                <a:latin typeface="Assistant" pitchFamily="2" charset="-79"/>
                <a:cs typeface="Assistant" pitchFamily="2" charset="-79"/>
              </a:rPr>
              <a:t>Clearance</a:t>
            </a:r>
          </a:p>
        </p:txBody>
      </p:sp>
      <p:sp>
        <p:nvSpPr>
          <p:cNvPr id="85" name="Rectangle 84">
            <a:extLst>
              <a:ext uri="{FF2B5EF4-FFF2-40B4-BE49-F238E27FC236}">
                <a16:creationId xmlns:a16="http://schemas.microsoft.com/office/drawing/2014/main" id="{415EADA0-E633-4C16-AA97-D4E88034AC5B}"/>
              </a:ext>
            </a:extLst>
          </p:cNvPr>
          <p:cNvSpPr/>
          <p:nvPr/>
        </p:nvSpPr>
        <p:spPr>
          <a:xfrm>
            <a:off x="7848430" y="2211980"/>
            <a:ext cx="1055882"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NMPA</a:t>
            </a:r>
            <a:b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b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p>
        </p:txBody>
      </p:sp>
      <p:sp>
        <p:nvSpPr>
          <p:cNvPr id="88" name="Rectangle 87">
            <a:extLst>
              <a:ext uri="{FF2B5EF4-FFF2-40B4-BE49-F238E27FC236}">
                <a16:creationId xmlns:a16="http://schemas.microsoft.com/office/drawing/2014/main" id="{39407872-143F-4E98-95B5-AAA9B47C817D}"/>
              </a:ext>
            </a:extLst>
          </p:cNvPr>
          <p:cNvSpPr/>
          <p:nvPr/>
        </p:nvSpPr>
        <p:spPr>
          <a:xfrm>
            <a:off x="7863253" y="2785999"/>
            <a:ext cx="1041059"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NMPA</a:t>
            </a:r>
            <a:b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b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p>
        </p:txBody>
      </p:sp>
      <p:sp>
        <p:nvSpPr>
          <p:cNvPr id="90" name="Rectangle 89">
            <a:extLst>
              <a:ext uri="{FF2B5EF4-FFF2-40B4-BE49-F238E27FC236}">
                <a16:creationId xmlns:a16="http://schemas.microsoft.com/office/drawing/2014/main" id="{D87410CF-8446-4DF3-825C-D5B4B375C3C7}"/>
              </a:ext>
            </a:extLst>
          </p:cNvPr>
          <p:cNvSpPr/>
          <p:nvPr/>
        </p:nvSpPr>
        <p:spPr>
          <a:xfrm>
            <a:off x="8821438" y="3375804"/>
            <a:ext cx="80295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NMPA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Clearance</a:t>
            </a:r>
          </a:p>
        </p:txBody>
      </p:sp>
      <p:sp>
        <p:nvSpPr>
          <p:cNvPr id="92" name="Rectangle 91">
            <a:extLst>
              <a:ext uri="{FF2B5EF4-FFF2-40B4-BE49-F238E27FC236}">
                <a16:creationId xmlns:a16="http://schemas.microsoft.com/office/drawing/2014/main" id="{9DC219DA-363E-457D-AAFB-1A1D515EC3B7}"/>
              </a:ext>
            </a:extLst>
          </p:cNvPr>
          <p:cNvSpPr/>
          <p:nvPr/>
        </p:nvSpPr>
        <p:spPr>
          <a:xfrm>
            <a:off x="10001753" y="5110015"/>
            <a:ext cx="802954"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NMPA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Clearance</a:t>
            </a:r>
          </a:p>
        </p:txBody>
      </p:sp>
      <p:sp>
        <p:nvSpPr>
          <p:cNvPr id="93" name="Rectangle 92">
            <a:extLst>
              <a:ext uri="{FF2B5EF4-FFF2-40B4-BE49-F238E27FC236}">
                <a16:creationId xmlns:a16="http://schemas.microsoft.com/office/drawing/2014/main" id="{0944EED8-BCDB-410F-A8D5-EB5F926C1DAD}"/>
              </a:ext>
            </a:extLst>
          </p:cNvPr>
          <p:cNvSpPr/>
          <p:nvPr/>
        </p:nvSpPr>
        <p:spPr>
          <a:xfrm>
            <a:off x="8832304" y="4519437"/>
            <a:ext cx="77351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NMPA</a:t>
            </a:r>
            <a:b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b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94" name="Rectangle 93">
            <a:extLst>
              <a:ext uri="{FF2B5EF4-FFF2-40B4-BE49-F238E27FC236}">
                <a16:creationId xmlns:a16="http://schemas.microsoft.com/office/drawing/2014/main" id="{6CB231B5-7F00-497B-8D71-E6DEF99436E3}"/>
              </a:ext>
            </a:extLst>
          </p:cNvPr>
          <p:cNvSpPr/>
          <p:nvPr/>
        </p:nvSpPr>
        <p:spPr>
          <a:xfrm>
            <a:off x="10662172" y="6175834"/>
            <a:ext cx="834428" cy="32004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NMPA</a:t>
            </a:r>
            <a:b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br>
            <a: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Clearance</a:t>
            </a:r>
          </a:p>
        </p:txBody>
      </p:sp>
      <p:sp>
        <p:nvSpPr>
          <p:cNvPr id="104" name="Rectangle 103">
            <a:extLst>
              <a:ext uri="{FF2B5EF4-FFF2-40B4-BE49-F238E27FC236}">
                <a16:creationId xmlns:a16="http://schemas.microsoft.com/office/drawing/2014/main" id="{CBB63CE0-6138-43D3-A163-ABBCFB51D25D}"/>
              </a:ext>
            </a:extLst>
          </p:cNvPr>
          <p:cNvSpPr/>
          <p:nvPr/>
        </p:nvSpPr>
        <p:spPr>
          <a:xfrm>
            <a:off x="306328" y="3923839"/>
            <a:ext cx="2118336" cy="402161"/>
          </a:xfrm>
          <a:prstGeom prst="rect">
            <a:avLst/>
          </a:prstGeom>
        </p:spPr>
        <p:txBody>
          <a:bodyPr wrap="square">
            <a:spAutoFit/>
          </a:bodyPr>
          <a:lstStyle/>
          <a:p>
            <a:pPr>
              <a:lnSpc>
                <a:spcPts val="1200"/>
              </a:lnSpc>
            </a:pPr>
            <a:r>
              <a:rPr lang="en-US" sz="1200" b="1" dirty="0">
                <a:solidFill>
                  <a:prstClr val="black"/>
                </a:solidFill>
                <a:latin typeface="Assistant SemiBold" pitchFamily="2" charset="-79"/>
                <a:cs typeface="Assistant SemiBold" pitchFamily="2" charset="-79"/>
              </a:rPr>
              <a:t>Oxygen Saturation</a:t>
            </a:r>
            <a:br>
              <a:rPr lang="en-US" sz="1200" b="1" dirty="0">
                <a:solidFill>
                  <a:prstClr val="black"/>
                </a:solidFill>
                <a:latin typeface="Assistant SemiBold" pitchFamily="2" charset="-79"/>
                <a:cs typeface="Assistant SemiBold" pitchFamily="2" charset="-79"/>
              </a:rPr>
            </a:br>
            <a:r>
              <a:rPr lang="en-US" sz="1200" b="1" dirty="0">
                <a:solidFill>
                  <a:prstClr val="black"/>
                </a:solidFill>
                <a:latin typeface="Assistant SemiBold" pitchFamily="2" charset="-79"/>
                <a:cs typeface="Assistant SemiBold" pitchFamily="2" charset="-79"/>
              </a:rPr>
              <a:t>(continuous over the wrist)</a:t>
            </a:r>
            <a:endParaRPr lang="en-GB" sz="1200" b="1" dirty="0">
              <a:solidFill>
                <a:prstClr val="black"/>
              </a:solidFill>
              <a:latin typeface="Assistant SemiBold" pitchFamily="2" charset="-79"/>
              <a:cs typeface="Assistant SemiBold" pitchFamily="2" charset="-79"/>
            </a:endParaRPr>
          </a:p>
        </p:txBody>
      </p:sp>
      <p:sp>
        <p:nvSpPr>
          <p:cNvPr id="118" name="Rectangle 117">
            <a:extLst>
              <a:ext uri="{FF2B5EF4-FFF2-40B4-BE49-F238E27FC236}">
                <a16:creationId xmlns:a16="http://schemas.microsoft.com/office/drawing/2014/main" id="{27AA306B-B039-45DC-97FB-E15418F39ED5}"/>
              </a:ext>
            </a:extLst>
          </p:cNvPr>
          <p:cNvSpPr/>
          <p:nvPr/>
        </p:nvSpPr>
        <p:spPr>
          <a:xfrm>
            <a:off x="6375604" y="3936432"/>
            <a:ext cx="789251"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Clinical Trial</a:t>
            </a:r>
          </a:p>
        </p:txBody>
      </p:sp>
      <p:sp>
        <p:nvSpPr>
          <p:cNvPr id="120" name="Rectangle 119">
            <a:extLst>
              <a:ext uri="{FF2B5EF4-FFF2-40B4-BE49-F238E27FC236}">
                <a16:creationId xmlns:a16="http://schemas.microsoft.com/office/drawing/2014/main" id="{763E9000-25EC-4720-8319-3A6FA5E270ED}"/>
              </a:ext>
            </a:extLst>
          </p:cNvPr>
          <p:cNvSpPr/>
          <p:nvPr/>
        </p:nvSpPr>
        <p:spPr>
          <a:xfrm>
            <a:off x="7188151" y="3940547"/>
            <a:ext cx="697877"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p:txBody>
      </p:sp>
      <p:sp>
        <p:nvSpPr>
          <p:cNvPr id="121" name="Rectangle 120">
            <a:extLst>
              <a:ext uri="{FF2B5EF4-FFF2-40B4-BE49-F238E27FC236}">
                <a16:creationId xmlns:a16="http://schemas.microsoft.com/office/drawing/2014/main" id="{0F8617F6-0F5B-46C6-A32D-D1E4EABA8CDE}"/>
              </a:ext>
            </a:extLst>
          </p:cNvPr>
          <p:cNvSpPr/>
          <p:nvPr/>
        </p:nvSpPr>
        <p:spPr>
          <a:xfrm>
            <a:off x="7935753" y="3933056"/>
            <a:ext cx="797953"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123" name="Rectangle 122">
            <a:extLst>
              <a:ext uri="{FF2B5EF4-FFF2-40B4-BE49-F238E27FC236}">
                <a16:creationId xmlns:a16="http://schemas.microsoft.com/office/drawing/2014/main" id="{E1869F43-7A6E-4FD8-93C2-2EE4CBC5BB28}"/>
              </a:ext>
            </a:extLst>
          </p:cNvPr>
          <p:cNvSpPr/>
          <p:nvPr/>
        </p:nvSpPr>
        <p:spPr>
          <a:xfrm>
            <a:off x="8833564" y="3933056"/>
            <a:ext cx="80072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NMPA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Clearance</a:t>
            </a:r>
          </a:p>
        </p:txBody>
      </p:sp>
      <p:sp>
        <p:nvSpPr>
          <p:cNvPr id="125" name="Rectangle 124">
            <a:extLst>
              <a:ext uri="{FF2B5EF4-FFF2-40B4-BE49-F238E27FC236}">
                <a16:creationId xmlns:a16="http://schemas.microsoft.com/office/drawing/2014/main" id="{4E356A70-5A8D-49D0-8903-23CD6B6EA579}"/>
              </a:ext>
            </a:extLst>
          </p:cNvPr>
          <p:cNvSpPr/>
          <p:nvPr/>
        </p:nvSpPr>
        <p:spPr>
          <a:xfrm>
            <a:off x="694755" y="5146425"/>
            <a:ext cx="2981089" cy="248273"/>
          </a:xfrm>
          <a:prstGeom prst="rect">
            <a:avLst/>
          </a:prstGeom>
        </p:spPr>
        <p:txBody>
          <a:bodyPr wrap="square">
            <a:spAutoFit/>
          </a:bodyPr>
          <a:lstStyle/>
          <a:p>
            <a:pPr>
              <a:lnSpc>
                <a:spcPts val="1200"/>
              </a:lnSpc>
            </a:pPr>
            <a:endParaRPr lang="en-GB" sz="1200" b="1">
              <a:solidFill>
                <a:prstClr val="black"/>
              </a:solidFill>
              <a:latin typeface="Assistant SemiBold" pitchFamily="2" charset="-79"/>
              <a:cs typeface="Assistant SemiBold" pitchFamily="2" charset="-79"/>
            </a:endParaRPr>
          </a:p>
        </p:txBody>
      </p:sp>
      <p:sp>
        <p:nvSpPr>
          <p:cNvPr id="129" name="Rectangle 128">
            <a:extLst>
              <a:ext uri="{FF2B5EF4-FFF2-40B4-BE49-F238E27FC236}">
                <a16:creationId xmlns:a16="http://schemas.microsoft.com/office/drawing/2014/main" id="{CBED73EB-A7C6-46D0-9B9A-4230D24AFF95}"/>
              </a:ext>
            </a:extLst>
          </p:cNvPr>
          <p:cNvSpPr/>
          <p:nvPr/>
        </p:nvSpPr>
        <p:spPr>
          <a:xfrm>
            <a:off x="271736" y="4615527"/>
            <a:ext cx="2981089" cy="248273"/>
          </a:xfrm>
          <a:prstGeom prst="rect">
            <a:avLst/>
          </a:prstGeom>
        </p:spPr>
        <p:txBody>
          <a:bodyPr wrap="square">
            <a:spAutoFit/>
          </a:bodyPr>
          <a:lstStyle/>
          <a:p>
            <a:pPr>
              <a:lnSpc>
                <a:spcPts val="1200"/>
              </a:lnSpc>
            </a:pPr>
            <a:endParaRPr lang="en-GB" sz="1200" b="1">
              <a:solidFill>
                <a:prstClr val="black"/>
              </a:solidFill>
              <a:latin typeface="Assistant SemiBold" pitchFamily="2" charset="-79"/>
              <a:cs typeface="Assistant SemiBold" pitchFamily="2" charset="-79"/>
            </a:endParaRPr>
          </a:p>
        </p:txBody>
      </p:sp>
      <p:sp>
        <p:nvSpPr>
          <p:cNvPr id="150" name="Rectangle 149">
            <a:extLst>
              <a:ext uri="{FF2B5EF4-FFF2-40B4-BE49-F238E27FC236}">
                <a16:creationId xmlns:a16="http://schemas.microsoft.com/office/drawing/2014/main" id="{2053A1CC-7147-4A07-A610-00E6D02A1887}"/>
              </a:ext>
            </a:extLst>
          </p:cNvPr>
          <p:cNvSpPr/>
          <p:nvPr/>
        </p:nvSpPr>
        <p:spPr>
          <a:xfrm>
            <a:off x="6402236" y="4522924"/>
            <a:ext cx="75226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700" b="1" dirty="0">
                <a:solidFill>
                  <a:srgbClr val="000000"/>
                </a:solidFill>
                <a:latin typeface="Assistant" pitchFamily="2" charset="-79"/>
                <a:cs typeface="Assistant" pitchFamily="2" charset="-79"/>
              </a:rPr>
              <a:t>Clinical trial </a:t>
            </a: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for submission</a:t>
            </a:r>
          </a:p>
        </p:txBody>
      </p:sp>
      <p:sp>
        <p:nvSpPr>
          <p:cNvPr id="151" name="Rectangle 150">
            <a:extLst>
              <a:ext uri="{FF2B5EF4-FFF2-40B4-BE49-F238E27FC236}">
                <a16:creationId xmlns:a16="http://schemas.microsoft.com/office/drawing/2014/main" id="{5C3C1332-30BB-4D93-A5E8-50E769A34401}"/>
              </a:ext>
            </a:extLst>
          </p:cNvPr>
          <p:cNvSpPr/>
          <p:nvPr/>
        </p:nvSpPr>
        <p:spPr>
          <a:xfrm>
            <a:off x="6416088" y="3371508"/>
            <a:ext cx="75226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700" b="1" dirty="0">
                <a:solidFill>
                  <a:srgbClr val="000000"/>
                </a:solidFill>
                <a:latin typeface="Assistant" pitchFamily="2" charset="-79"/>
                <a:cs typeface="Assistant" pitchFamily="2" charset="-79"/>
              </a:rPr>
              <a:t>Clinical trial </a:t>
            </a: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for submission</a:t>
            </a:r>
          </a:p>
        </p:txBody>
      </p:sp>
      <p:cxnSp>
        <p:nvCxnSpPr>
          <p:cNvPr id="4" name="Straight Connector 3">
            <a:extLst>
              <a:ext uri="{FF2B5EF4-FFF2-40B4-BE49-F238E27FC236}">
                <a16:creationId xmlns:a16="http://schemas.microsoft.com/office/drawing/2014/main" id="{06CEFE60-BCC2-4FA4-944F-7B444909AB54}"/>
              </a:ext>
            </a:extLst>
          </p:cNvPr>
          <p:cNvCxnSpPr>
            <a:cxnSpLocks/>
          </p:cNvCxnSpPr>
          <p:nvPr/>
        </p:nvCxnSpPr>
        <p:spPr>
          <a:xfrm flipV="1">
            <a:off x="349491" y="1580274"/>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D27DF448-560A-4A95-9447-3E9394B36C02}"/>
              </a:ext>
            </a:extLst>
          </p:cNvPr>
          <p:cNvCxnSpPr>
            <a:cxnSpLocks/>
          </p:cNvCxnSpPr>
          <p:nvPr/>
        </p:nvCxnSpPr>
        <p:spPr>
          <a:xfrm flipV="1">
            <a:off x="359516" y="1949486"/>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E70F761-18E7-4F43-AF07-A87DB3BE7DF7}"/>
              </a:ext>
            </a:extLst>
          </p:cNvPr>
          <p:cNvCxnSpPr>
            <a:cxnSpLocks/>
          </p:cNvCxnSpPr>
          <p:nvPr/>
        </p:nvCxnSpPr>
        <p:spPr>
          <a:xfrm flipV="1">
            <a:off x="360763" y="2181950"/>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DABED0CE-849C-42F0-A084-13BE1D97C7DA}"/>
              </a:ext>
            </a:extLst>
          </p:cNvPr>
          <p:cNvCxnSpPr>
            <a:cxnSpLocks/>
          </p:cNvCxnSpPr>
          <p:nvPr/>
        </p:nvCxnSpPr>
        <p:spPr>
          <a:xfrm flipV="1">
            <a:off x="360201" y="2551162"/>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615B1448-45DD-41B6-BB20-B64A3389AEBC}"/>
              </a:ext>
            </a:extLst>
          </p:cNvPr>
          <p:cNvCxnSpPr>
            <a:cxnSpLocks/>
          </p:cNvCxnSpPr>
          <p:nvPr/>
        </p:nvCxnSpPr>
        <p:spPr>
          <a:xfrm flipV="1">
            <a:off x="352136" y="2758189"/>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9E46B71-C8D6-4BEF-B32D-4078EE7E6837}"/>
              </a:ext>
            </a:extLst>
          </p:cNvPr>
          <p:cNvCxnSpPr>
            <a:cxnSpLocks/>
          </p:cNvCxnSpPr>
          <p:nvPr/>
        </p:nvCxnSpPr>
        <p:spPr>
          <a:xfrm flipV="1">
            <a:off x="358827" y="3127401"/>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0922410F-9252-45F6-9FF9-FC30C194971E}"/>
              </a:ext>
            </a:extLst>
          </p:cNvPr>
          <p:cNvCxnSpPr>
            <a:cxnSpLocks/>
          </p:cNvCxnSpPr>
          <p:nvPr/>
        </p:nvCxnSpPr>
        <p:spPr>
          <a:xfrm flipV="1">
            <a:off x="363011" y="3342721"/>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C67D1517-793A-49D1-915E-D64A128CCC19}"/>
              </a:ext>
            </a:extLst>
          </p:cNvPr>
          <p:cNvCxnSpPr>
            <a:cxnSpLocks/>
          </p:cNvCxnSpPr>
          <p:nvPr/>
        </p:nvCxnSpPr>
        <p:spPr>
          <a:xfrm flipV="1">
            <a:off x="369702" y="3711933"/>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A1C26096-813A-44D1-8741-40139DEC4354}"/>
              </a:ext>
            </a:extLst>
          </p:cNvPr>
          <p:cNvCxnSpPr>
            <a:cxnSpLocks/>
          </p:cNvCxnSpPr>
          <p:nvPr/>
        </p:nvCxnSpPr>
        <p:spPr>
          <a:xfrm flipV="1">
            <a:off x="331172" y="3913143"/>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B63C3C7-3368-4B05-950D-60F4C40175A6}"/>
              </a:ext>
            </a:extLst>
          </p:cNvPr>
          <p:cNvCxnSpPr>
            <a:cxnSpLocks/>
          </p:cNvCxnSpPr>
          <p:nvPr/>
        </p:nvCxnSpPr>
        <p:spPr>
          <a:xfrm flipV="1">
            <a:off x="337863" y="4282355"/>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A48F5BC7-C3AD-4620-942B-A6FE0E6F8D03}"/>
              </a:ext>
            </a:extLst>
          </p:cNvPr>
          <p:cNvCxnSpPr>
            <a:cxnSpLocks/>
          </p:cNvCxnSpPr>
          <p:nvPr/>
        </p:nvCxnSpPr>
        <p:spPr>
          <a:xfrm flipV="1">
            <a:off x="360206" y="4498414"/>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B0212C3A-3B1A-4496-96B8-5200ED8FBDB5}"/>
              </a:ext>
            </a:extLst>
          </p:cNvPr>
          <p:cNvCxnSpPr>
            <a:cxnSpLocks/>
          </p:cNvCxnSpPr>
          <p:nvPr/>
        </p:nvCxnSpPr>
        <p:spPr>
          <a:xfrm flipV="1">
            <a:off x="366897" y="4867626"/>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41811CDF-F2B8-48C7-8DE5-91E1E3271402}"/>
              </a:ext>
            </a:extLst>
          </p:cNvPr>
          <p:cNvCxnSpPr>
            <a:cxnSpLocks/>
          </p:cNvCxnSpPr>
          <p:nvPr/>
        </p:nvCxnSpPr>
        <p:spPr>
          <a:xfrm flipV="1">
            <a:off x="360206" y="5085151"/>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B5B55033-8066-4F5B-B0CF-08EF2DFD530A}"/>
              </a:ext>
            </a:extLst>
          </p:cNvPr>
          <p:cNvCxnSpPr>
            <a:cxnSpLocks/>
          </p:cNvCxnSpPr>
          <p:nvPr/>
        </p:nvCxnSpPr>
        <p:spPr>
          <a:xfrm flipV="1">
            <a:off x="366897" y="5454363"/>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77" name="Rectangle 176">
            <a:extLst>
              <a:ext uri="{FF2B5EF4-FFF2-40B4-BE49-F238E27FC236}">
                <a16:creationId xmlns:a16="http://schemas.microsoft.com/office/drawing/2014/main" id="{A95CB5AF-29F8-4822-AA7A-A427FFD7E3B8}"/>
              </a:ext>
            </a:extLst>
          </p:cNvPr>
          <p:cNvSpPr/>
          <p:nvPr/>
        </p:nvSpPr>
        <p:spPr>
          <a:xfrm>
            <a:off x="299628" y="5658961"/>
            <a:ext cx="1961007" cy="248273"/>
          </a:xfrm>
          <a:prstGeom prst="rect">
            <a:avLst/>
          </a:prstGeom>
        </p:spPr>
        <p:txBody>
          <a:bodyPr wrap="square">
            <a:spAutoFit/>
          </a:bodyPr>
          <a:lstStyle/>
          <a:p>
            <a:pPr>
              <a:lnSpc>
                <a:spcPts val="1200"/>
              </a:lnSpc>
            </a:pPr>
            <a:r>
              <a:rPr lang="en-US" sz="1200" b="1" dirty="0">
                <a:solidFill>
                  <a:prstClr val="black"/>
                </a:solidFill>
                <a:latin typeface="Assistant SemiBold" pitchFamily="2" charset="-79"/>
                <a:cs typeface="Assistant SemiBold" pitchFamily="2" charset="-79"/>
              </a:rPr>
              <a:t>Core Temperature</a:t>
            </a:r>
            <a:endParaRPr lang="en-GB" sz="1200" b="1" dirty="0">
              <a:solidFill>
                <a:prstClr val="black"/>
              </a:solidFill>
              <a:latin typeface="Assistant SemiBold" pitchFamily="2" charset="-79"/>
              <a:cs typeface="Assistant SemiBold" pitchFamily="2" charset="-79"/>
            </a:endParaRPr>
          </a:p>
        </p:txBody>
      </p:sp>
      <p:sp>
        <p:nvSpPr>
          <p:cNvPr id="178" name="Rectangle 177">
            <a:extLst>
              <a:ext uri="{FF2B5EF4-FFF2-40B4-BE49-F238E27FC236}">
                <a16:creationId xmlns:a16="http://schemas.microsoft.com/office/drawing/2014/main" id="{1D84A9C7-132E-4CA2-B8D9-23B9DF0786CF}"/>
              </a:ext>
            </a:extLst>
          </p:cNvPr>
          <p:cNvSpPr/>
          <p:nvPr/>
        </p:nvSpPr>
        <p:spPr>
          <a:xfrm>
            <a:off x="7608154" y="5603209"/>
            <a:ext cx="780741"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Clinical Trial</a:t>
            </a:r>
          </a:p>
        </p:txBody>
      </p:sp>
      <p:sp>
        <p:nvSpPr>
          <p:cNvPr id="179" name="Rectangle 178">
            <a:extLst>
              <a:ext uri="{FF2B5EF4-FFF2-40B4-BE49-F238E27FC236}">
                <a16:creationId xmlns:a16="http://schemas.microsoft.com/office/drawing/2014/main" id="{0B92562C-93C8-497D-B6CE-B9B7C2CAF20D}"/>
              </a:ext>
            </a:extLst>
          </p:cNvPr>
          <p:cNvSpPr/>
          <p:nvPr/>
        </p:nvSpPr>
        <p:spPr>
          <a:xfrm>
            <a:off x="8427901" y="5602349"/>
            <a:ext cx="747924"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p:txBody>
      </p:sp>
      <p:sp>
        <p:nvSpPr>
          <p:cNvPr id="180" name="Rectangle 179">
            <a:extLst>
              <a:ext uri="{FF2B5EF4-FFF2-40B4-BE49-F238E27FC236}">
                <a16:creationId xmlns:a16="http://schemas.microsoft.com/office/drawing/2014/main" id="{78F7859D-EBF7-494A-9836-3C6791575D30}"/>
              </a:ext>
            </a:extLst>
          </p:cNvPr>
          <p:cNvSpPr/>
          <p:nvPr/>
        </p:nvSpPr>
        <p:spPr>
          <a:xfrm>
            <a:off x="9206987" y="5599833"/>
            <a:ext cx="766851"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181" name="Rectangle 180">
            <a:extLst>
              <a:ext uri="{FF2B5EF4-FFF2-40B4-BE49-F238E27FC236}">
                <a16:creationId xmlns:a16="http://schemas.microsoft.com/office/drawing/2014/main" id="{BD4BE0C6-2FFF-4885-8319-8E4A4C5A1F2B}"/>
              </a:ext>
            </a:extLst>
          </p:cNvPr>
          <p:cNvSpPr/>
          <p:nvPr/>
        </p:nvSpPr>
        <p:spPr>
          <a:xfrm>
            <a:off x="10001739" y="5599833"/>
            <a:ext cx="802954"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NMPA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Clearance</a:t>
            </a:r>
          </a:p>
        </p:txBody>
      </p:sp>
      <p:sp>
        <p:nvSpPr>
          <p:cNvPr id="182" name="Rectangle 181">
            <a:extLst>
              <a:ext uri="{FF2B5EF4-FFF2-40B4-BE49-F238E27FC236}">
                <a16:creationId xmlns:a16="http://schemas.microsoft.com/office/drawing/2014/main" id="{40747316-7BCF-4CBB-AB6F-42A9260AA34F}"/>
              </a:ext>
            </a:extLst>
          </p:cNvPr>
          <p:cNvSpPr/>
          <p:nvPr/>
        </p:nvSpPr>
        <p:spPr>
          <a:xfrm>
            <a:off x="694741" y="5636243"/>
            <a:ext cx="2981089" cy="248273"/>
          </a:xfrm>
          <a:prstGeom prst="rect">
            <a:avLst/>
          </a:prstGeom>
        </p:spPr>
        <p:txBody>
          <a:bodyPr wrap="square">
            <a:spAutoFit/>
          </a:bodyPr>
          <a:lstStyle/>
          <a:p>
            <a:pPr>
              <a:lnSpc>
                <a:spcPts val="1200"/>
              </a:lnSpc>
            </a:pPr>
            <a:endParaRPr lang="en-GB" sz="1200" b="1">
              <a:solidFill>
                <a:prstClr val="black"/>
              </a:solidFill>
              <a:latin typeface="Assistant SemiBold" pitchFamily="2" charset="-79"/>
              <a:cs typeface="Assistant SemiBold" pitchFamily="2" charset="-79"/>
            </a:endParaRPr>
          </a:p>
        </p:txBody>
      </p:sp>
      <p:cxnSp>
        <p:nvCxnSpPr>
          <p:cNvPr id="183" name="Straight Connector 182">
            <a:extLst>
              <a:ext uri="{FF2B5EF4-FFF2-40B4-BE49-F238E27FC236}">
                <a16:creationId xmlns:a16="http://schemas.microsoft.com/office/drawing/2014/main" id="{D5C3AF6A-1757-406E-81B6-B3B2D245F07F}"/>
              </a:ext>
            </a:extLst>
          </p:cNvPr>
          <p:cNvCxnSpPr>
            <a:cxnSpLocks/>
          </p:cNvCxnSpPr>
          <p:nvPr/>
        </p:nvCxnSpPr>
        <p:spPr>
          <a:xfrm flipV="1">
            <a:off x="360192" y="5574969"/>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2F292BD5-BEA5-4572-8DD9-203A91FA0EB5}"/>
              </a:ext>
            </a:extLst>
          </p:cNvPr>
          <p:cNvCxnSpPr>
            <a:cxnSpLocks/>
          </p:cNvCxnSpPr>
          <p:nvPr/>
        </p:nvCxnSpPr>
        <p:spPr>
          <a:xfrm flipV="1">
            <a:off x="366883" y="5944181"/>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3FFCB3C4-4814-4FF0-99D1-A2EAD52C22E9}"/>
              </a:ext>
            </a:extLst>
          </p:cNvPr>
          <p:cNvCxnSpPr>
            <a:cxnSpLocks/>
          </p:cNvCxnSpPr>
          <p:nvPr/>
        </p:nvCxnSpPr>
        <p:spPr>
          <a:xfrm flipV="1">
            <a:off x="360192" y="6144256"/>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D8DCEF1F-3250-4DB2-925E-8B27C176AE99}"/>
              </a:ext>
            </a:extLst>
          </p:cNvPr>
          <p:cNvCxnSpPr>
            <a:cxnSpLocks/>
          </p:cNvCxnSpPr>
          <p:nvPr/>
        </p:nvCxnSpPr>
        <p:spPr>
          <a:xfrm flipV="1">
            <a:off x="366883" y="6513468"/>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0F5A6C53-035C-4AD7-991D-CC86492151A2}"/>
              </a:ext>
            </a:extLst>
          </p:cNvPr>
          <p:cNvSpPr/>
          <p:nvPr/>
        </p:nvSpPr>
        <p:spPr>
          <a:xfrm>
            <a:off x="6166649" y="1609579"/>
            <a:ext cx="980639"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Clinical trial for FDA</a:t>
            </a:r>
          </a:p>
        </p:txBody>
      </p:sp>
      <p:sp>
        <p:nvSpPr>
          <p:cNvPr id="113" name="Rectangle 112">
            <a:extLst>
              <a:ext uri="{FF2B5EF4-FFF2-40B4-BE49-F238E27FC236}">
                <a16:creationId xmlns:a16="http://schemas.microsoft.com/office/drawing/2014/main" id="{2B181B7F-BA08-477E-8F96-987FB397A8E0}"/>
              </a:ext>
            </a:extLst>
          </p:cNvPr>
          <p:cNvSpPr/>
          <p:nvPr/>
        </p:nvSpPr>
        <p:spPr>
          <a:xfrm>
            <a:off x="7216231" y="1615372"/>
            <a:ext cx="980639"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FDA clearance</a:t>
            </a:r>
          </a:p>
        </p:txBody>
      </p:sp>
    </p:spTree>
    <p:extLst>
      <p:ext uri="{BB962C8B-B14F-4D97-AF65-F5344CB8AC3E}">
        <p14:creationId xmlns:p14="http://schemas.microsoft.com/office/powerpoint/2010/main" val="35252290"/>
      </p:ext>
    </p:extLst>
  </p:cSld>
  <p:clrMapOvr>
    <a:masterClrMapping/>
  </p:clrMapOvr>
  <p:transition spd="slow">
    <p:wipe dir="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B1D873E-6E1A-436E-AD2D-7ADB3F1AF29B}"/>
              </a:ext>
            </a:extLst>
          </p:cNvPr>
          <p:cNvSpPr/>
          <p:nvPr/>
        </p:nvSpPr>
        <p:spPr>
          <a:xfrm>
            <a:off x="119335" y="116632"/>
            <a:ext cx="11705167"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Regulatory Milestones – Long term, wide clinical trials</a:t>
            </a:r>
          </a:p>
        </p:txBody>
      </p:sp>
      <p:grpSp>
        <p:nvGrpSpPr>
          <p:cNvPr id="73" name="Group 72" hidden="1">
            <a:extLst>
              <a:ext uri="{FF2B5EF4-FFF2-40B4-BE49-F238E27FC236}">
                <a16:creationId xmlns:a16="http://schemas.microsoft.com/office/drawing/2014/main" id="{41643FE8-96B8-4D4A-A856-AC88F91C8EBA}"/>
              </a:ext>
            </a:extLst>
          </p:cNvPr>
          <p:cNvGrpSpPr/>
          <p:nvPr/>
        </p:nvGrpSpPr>
        <p:grpSpPr>
          <a:xfrm>
            <a:off x="3784093" y="751510"/>
            <a:ext cx="8067950" cy="184664"/>
            <a:chOff x="3784093" y="751510"/>
            <a:chExt cx="8067950" cy="184664"/>
          </a:xfrm>
        </p:grpSpPr>
        <p:sp>
          <p:nvSpPr>
            <p:cNvPr id="63" name="Rectangle 62">
              <a:extLst>
                <a:ext uri="{FF2B5EF4-FFF2-40B4-BE49-F238E27FC236}">
                  <a16:creationId xmlns:a16="http://schemas.microsoft.com/office/drawing/2014/main" id="{0882F810-B1EB-4F9E-8038-8A59882AF243}"/>
                </a:ext>
              </a:extLst>
            </p:cNvPr>
            <p:cNvSpPr/>
            <p:nvPr/>
          </p:nvSpPr>
          <p:spPr>
            <a:xfrm>
              <a:off x="3784093"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1C46DF44-56EF-4EF9-802D-9997D362A309}"/>
                </a:ext>
              </a:extLst>
            </p:cNvPr>
            <p:cNvSpPr/>
            <p:nvPr/>
          </p:nvSpPr>
          <p:spPr>
            <a:xfrm>
              <a:off x="6473410"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Rectangle 67">
              <a:extLst>
                <a:ext uri="{FF2B5EF4-FFF2-40B4-BE49-F238E27FC236}">
                  <a16:creationId xmlns:a16="http://schemas.microsoft.com/office/drawing/2014/main" id="{3E1D5D54-9F6A-4622-B37F-91664B59E738}"/>
                </a:ext>
              </a:extLst>
            </p:cNvPr>
            <p:cNvSpPr/>
            <p:nvPr/>
          </p:nvSpPr>
          <p:spPr>
            <a:xfrm>
              <a:off x="9162726"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cxnSp>
        <p:nvCxnSpPr>
          <p:cNvPr id="126" name="Straight Connector 125">
            <a:extLst>
              <a:ext uri="{FF2B5EF4-FFF2-40B4-BE49-F238E27FC236}">
                <a16:creationId xmlns:a16="http://schemas.microsoft.com/office/drawing/2014/main" id="{99360A7B-72B3-4C00-9159-EF47DF560E86}"/>
              </a:ext>
            </a:extLst>
          </p:cNvPr>
          <p:cNvCxnSpPr>
            <a:cxnSpLocks/>
          </p:cNvCxnSpPr>
          <p:nvPr/>
        </p:nvCxnSpPr>
        <p:spPr>
          <a:xfrm>
            <a:off x="359516" y="1539389"/>
            <a:ext cx="10186" cy="2875221"/>
          </a:xfrm>
          <a:prstGeom prst="line">
            <a:avLst/>
          </a:prstGeom>
          <a:ln w="285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CDE7AB36-02D5-0241-AB98-52C513331EC7}"/>
              </a:ext>
            </a:extLst>
          </p:cNvPr>
          <p:cNvGrpSpPr/>
          <p:nvPr/>
        </p:nvGrpSpPr>
        <p:grpSpPr>
          <a:xfrm>
            <a:off x="2036012" y="963325"/>
            <a:ext cx="9788491" cy="4032448"/>
            <a:chOff x="3301929" y="548680"/>
            <a:chExt cx="8592511" cy="6184778"/>
          </a:xfrm>
        </p:grpSpPr>
        <p:sp>
          <p:nvSpPr>
            <p:cNvPr id="131" name="Rectangle 130">
              <a:extLst>
                <a:ext uri="{FF2B5EF4-FFF2-40B4-BE49-F238E27FC236}">
                  <a16:creationId xmlns:a16="http://schemas.microsoft.com/office/drawing/2014/main" id="{9AC28351-B408-4D03-8C7C-59C894D66500}"/>
                </a:ext>
              </a:extLst>
            </p:cNvPr>
            <p:cNvSpPr/>
            <p:nvPr/>
          </p:nvSpPr>
          <p:spPr>
            <a:xfrm>
              <a:off x="3963973"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2021</a:t>
              </a:r>
            </a:p>
          </p:txBody>
        </p:sp>
        <p:sp>
          <p:nvSpPr>
            <p:cNvPr id="132" name="Rectangle 131">
              <a:extLst>
                <a:ext uri="{FF2B5EF4-FFF2-40B4-BE49-F238E27FC236}">
                  <a16:creationId xmlns:a16="http://schemas.microsoft.com/office/drawing/2014/main" id="{85EA1718-50E6-4EE6-BC1C-543D6D909E31}"/>
                </a:ext>
              </a:extLst>
            </p:cNvPr>
            <p:cNvSpPr/>
            <p:nvPr/>
          </p:nvSpPr>
          <p:spPr>
            <a:xfrm>
              <a:off x="6702445"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2022</a:t>
              </a:r>
            </a:p>
          </p:txBody>
        </p:sp>
        <p:sp>
          <p:nvSpPr>
            <p:cNvPr id="136" name="Rectangle 135">
              <a:extLst>
                <a:ext uri="{FF2B5EF4-FFF2-40B4-BE49-F238E27FC236}">
                  <a16:creationId xmlns:a16="http://schemas.microsoft.com/office/drawing/2014/main" id="{8A6A1CB9-D4A3-4D43-926B-E47C740D236F}"/>
                </a:ext>
              </a:extLst>
            </p:cNvPr>
            <p:cNvSpPr/>
            <p:nvPr/>
          </p:nvSpPr>
          <p:spPr>
            <a:xfrm>
              <a:off x="3301929" y="1070373"/>
              <a:ext cx="622680"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Q</a:t>
              </a:r>
            </a:p>
          </p:txBody>
        </p:sp>
        <p:cxnSp>
          <p:nvCxnSpPr>
            <p:cNvPr id="75" name="Straight Connector 74">
              <a:extLst>
                <a:ext uri="{FF2B5EF4-FFF2-40B4-BE49-F238E27FC236}">
                  <a16:creationId xmlns:a16="http://schemas.microsoft.com/office/drawing/2014/main" id="{43A990D8-F6FD-469D-B7A9-9E54D43CB976}"/>
                </a:ext>
              </a:extLst>
            </p:cNvPr>
            <p:cNvCxnSpPr>
              <a:cxnSpLocks/>
            </p:cNvCxnSpPr>
            <p:nvPr/>
          </p:nvCxnSpPr>
          <p:spPr>
            <a:xfrm>
              <a:off x="6445495" y="980728"/>
              <a:ext cx="0" cy="5733256"/>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nvGrpSpPr>
            <p:cNvPr id="95" name="Group 94">
              <a:extLst>
                <a:ext uri="{FF2B5EF4-FFF2-40B4-BE49-F238E27FC236}">
                  <a16:creationId xmlns:a16="http://schemas.microsoft.com/office/drawing/2014/main" id="{07E6DBC0-D430-4EAD-A429-7AC9FE528CDF}"/>
                </a:ext>
              </a:extLst>
            </p:cNvPr>
            <p:cNvGrpSpPr/>
            <p:nvPr/>
          </p:nvGrpSpPr>
          <p:grpSpPr>
            <a:xfrm>
              <a:off x="6445495" y="1040739"/>
              <a:ext cx="4778405" cy="5692719"/>
              <a:chOff x="3714424" y="1375802"/>
              <a:chExt cx="4778405" cy="561311"/>
            </a:xfrm>
            <a:solidFill>
              <a:srgbClr val="000000">
                <a:alpha val="10196"/>
              </a:srgbClr>
            </a:solidFill>
          </p:grpSpPr>
          <p:sp>
            <p:nvSpPr>
              <p:cNvPr id="97" name="Rectangle 96">
                <a:extLst>
                  <a:ext uri="{FF2B5EF4-FFF2-40B4-BE49-F238E27FC236}">
                    <a16:creationId xmlns:a16="http://schemas.microsoft.com/office/drawing/2014/main" id="{B958A3F0-5DEC-4ED8-8241-C7190FEAD811}"/>
                  </a:ext>
                </a:extLst>
              </p:cNvPr>
              <p:cNvSpPr/>
              <p:nvPr/>
            </p:nvSpPr>
            <p:spPr>
              <a:xfrm>
                <a:off x="5078143"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8" name="Rectangle 97">
                <a:extLst>
                  <a:ext uri="{FF2B5EF4-FFF2-40B4-BE49-F238E27FC236}">
                    <a16:creationId xmlns:a16="http://schemas.microsoft.com/office/drawing/2014/main" id="{F7096EC6-BA52-4371-8C17-45A2ACDAC5E7}"/>
                  </a:ext>
                </a:extLst>
              </p:cNvPr>
              <p:cNvSpPr/>
              <p:nvPr/>
            </p:nvSpPr>
            <p:spPr>
              <a:xfrm>
                <a:off x="3714424"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a:extLst>
                  <a:ext uri="{FF2B5EF4-FFF2-40B4-BE49-F238E27FC236}">
                    <a16:creationId xmlns:a16="http://schemas.microsoft.com/office/drawing/2014/main" id="{23B15F93-650E-B44F-A16B-C145B3C5BADB}"/>
                  </a:ext>
                </a:extLst>
              </p:cNvPr>
              <p:cNvSpPr/>
              <p:nvPr/>
            </p:nvSpPr>
            <p:spPr>
              <a:xfrm>
                <a:off x="7813932" y="1376985"/>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8DC5D730-6F26-CD48-B1CF-836B6717C974}"/>
                  </a:ext>
                </a:extLst>
              </p:cNvPr>
              <p:cNvSpPr/>
              <p:nvPr/>
            </p:nvSpPr>
            <p:spPr>
              <a:xfrm>
                <a:off x="6450212" y="1376985"/>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7" name="Group 16">
              <a:extLst>
                <a:ext uri="{FF2B5EF4-FFF2-40B4-BE49-F238E27FC236}">
                  <a16:creationId xmlns:a16="http://schemas.microsoft.com/office/drawing/2014/main" id="{6B7324E5-F1AB-4D28-869C-E0D159184C47}"/>
                </a:ext>
              </a:extLst>
            </p:cNvPr>
            <p:cNvGrpSpPr/>
            <p:nvPr/>
          </p:nvGrpSpPr>
          <p:grpSpPr>
            <a:xfrm>
              <a:off x="3719514" y="1040739"/>
              <a:ext cx="2037526" cy="5680721"/>
              <a:chOff x="3719514" y="1375802"/>
              <a:chExt cx="2037526" cy="560128"/>
            </a:xfrm>
            <a:solidFill>
              <a:srgbClr val="000000">
                <a:alpha val="10196"/>
              </a:srgbClr>
            </a:solidFill>
          </p:grpSpPr>
          <p:sp>
            <p:nvSpPr>
              <p:cNvPr id="87" name="Rectangle 86">
                <a:extLst>
                  <a:ext uri="{FF2B5EF4-FFF2-40B4-BE49-F238E27FC236}">
                    <a16:creationId xmlns:a16="http://schemas.microsoft.com/office/drawing/2014/main" id="{79D5DB99-B5D7-4053-97BA-75FD11F2C1B5}"/>
                  </a:ext>
                </a:extLst>
              </p:cNvPr>
              <p:cNvSpPr/>
              <p:nvPr/>
            </p:nvSpPr>
            <p:spPr>
              <a:xfrm>
                <a:off x="5078143"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Rectangle 90">
                <a:extLst>
                  <a:ext uri="{FF2B5EF4-FFF2-40B4-BE49-F238E27FC236}">
                    <a16:creationId xmlns:a16="http://schemas.microsoft.com/office/drawing/2014/main" id="{AEF14189-C6CB-427E-8C37-5364E766797A}"/>
                  </a:ext>
                </a:extLst>
              </p:cNvPr>
              <p:cNvSpPr/>
              <p:nvPr/>
            </p:nvSpPr>
            <p:spPr>
              <a:xfrm>
                <a:off x="3719514"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7" name="Rectangle 136">
              <a:extLst>
                <a:ext uri="{FF2B5EF4-FFF2-40B4-BE49-F238E27FC236}">
                  <a16:creationId xmlns:a16="http://schemas.microsoft.com/office/drawing/2014/main" id="{59D573DC-CEB8-49B2-81AF-567A0AA2FD1D}"/>
                </a:ext>
              </a:extLst>
            </p:cNvPr>
            <p:cNvSpPr/>
            <p:nvPr/>
          </p:nvSpPr>
          <p:spPr>
            <a:xfrm>
              <a:off x="3781764"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sp>
          <p:nvSpPr>
            <p:cNvPr id="138" name="Rectangle 137">
              <a:extLst>
                <a:ext uri="{FF2B5EF4-FFF2-40B4-BE49-F238E27FC236}">
                  <a16:creationId xmlns:a16="http://schemas.microsoft.com/office/drawing/2014/main" id="{E2E82AA7-962E-40C4-A627-7C3D2DE17BA6}"/>
                </a:ext>
              </a:extLst>
            </p:cNvPr>
            <p:cNvSpPr/>
            <p:nvPr/>
          </p:nvSpPr>
          <p:spPr>
            <a:xfrm>
              <a:off x="4453511"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139" name="Rectangle 138">
              <a:extLst>
                <a:ext uri="{FF2B5EF4-FFF2-40B4-BE49-F238E27FC236}">
                  <a16:creationId xmlns:a16="http://schemas.microsoft.com/office/drawing/2014/main" id="{649391CE-C7F8-4F24-BF8E-F84178C1F037}"/>
                </a:ext>
              </a:extLst>
            </p:cNvPr>
            <p:cNvSpPr/>
            <p:nvPr/>
          </p:nvSpPr>
          <p:spPr>
            <a:xfrm>
              <a:off x="5125258"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140" name="Rectangle 139">
              <a:extLst>
                <a:ext uri="{FF2B5EF4-FFF2-40B4-BE49-F238E27FC236}">
                  <a16:creationId xmlns:a16="http://schemas.microsoft.com/office/drawing/2014/main" id="{F1E13EE1-234B-4825-A0FB-A17243D85D71}"/>
                </a:ext>
              </a:extLst>
            </p:cNvPr>
            <p:cNvSpPr/>
            <p:nvPr/>
          </p:nvSpPr>
          <p:spPr>
            <a:xfrm>
              <a:off x="5797005"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sp>
          <p:nvSpPr>
            <p:cNvPr id="141" name="Rectangle 140">
              <a:extLst>
                <a:ext uri="{FF2B5EF4-FFF2-40B4-BE49-F238E27FC236}">
                  <a16:creationId xmlns:a16="http://schemas.microsoft.com/office/drawing/2014/main" id="{FA6843AF-8CB0-4693-9B13-B797189347B8}"/>
                </a:ext>
              </a:extLst>
            </p:cNvPr>
            <p:cNvSpPr/>
            <p:nvPr/>
          </p:nvSpPr>
          <p:spPr>
            <a:xfrm>
              <a:off x="6468752"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sp>
          <p:nvSpPr>
            <p:cNvPr id="142" name="Rectangle 141">
              <a:extLst>
                <a:ext uri="{FF2B5EF4-FFF2-40B4-BE49-F238E27FC236}">
                  <a16:creationId xmlns:a16="http://schemas.microsoft.com/office/drawing/2014/main" id="{3C6157C6-FF7E-4B99-AC39-C3104C8EA1E3}"/>
                </a:ext>
              </a:extLst>
            </p:cNvPr>
            <p:cNvSpPr/>
            <p:nvPr/>
          </p:nvSpPr>
          <p:spPr>
            <a:xfrm>
              <a:off x="7140499"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143" name="Rectangle 142">
              <a:extLst>
                <a:ext uri="{FF2B5EF4-FFF2-40B4-BE49-F238E27FC236}">
                  <a16:creationId xmlns:a16="http://schemas.microsoft.com/office/drawing/2014/main" id="{398781F6-5366-4A7B-B7B1-BBF826DEC479}"/>
                </a:ext>
              </a:extLst>
            </p:cNvPr>
            <p:cNvSpPr/>
            <p:nvPr/>
          </p:nvSpPr>
          <p:spPr>
            <a:xfrm>
              <a:off x="7812246"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144" name="Rectangle 143">
              <a:extLst>
                <a:ext uri="{FF2B5EF4-FFF2-40B4-BE49-F238E27FC236}">
                  <a16:creationId xmlns:a16="http://schemas.microsoft.com/office/drawing/2014/main" id="{DD4D193B-C56D-4FE0-9EFA-9CE31C11E6D0}"/>
                </a:ext>
              </a:extLst>
            </p:cNvPr>
            <p:cNvSpPr/>
            <p:nvPr/>
          </p:nvSpPr>
          <p:spPr>
            <a:xfrm>
              <a:off x="8483993"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sp>
          <p:nvSpPr>
            <p:cNvPr id="86" name="Oval 85">
              <a:extLst>
                <a:ext uri="{FF2B5EF4-FFF2-40B4-BE49-F238E27FC236}">
                  <a16:creationId xmlns:a16="http://schemas.microsoft.com/office/drawing/2014/main" id="{B9B2B92C-6953-4B98-ABA8-0FC6BFC9E694}"/>
                </a:ext>
              </a:extLst>
            </p:cNvPr>
            <p:cNvSpPr/>
            <p:nvPr/>
          </p:nvSpPr>
          <p:spPr>
            <a:xfrm>
              <a:off x="4975309" y="1916832"/>
              <a:ext cx="88193" cy="1080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Rectangle 69">
              <a:extLst>
                <a:ext uri="{FF2B5EF4-FFF2-40B4-BE49-F238E27FC236}">
                  <a16:creationId xmlns:a16="http://schemas.microsoft.com/office/drawing/2014/main" id="{3DE48439-7EDF-194D-9414-F7CA117E7B28}"/>
                </a:ext>
              </a:extLst>
            </p:cNvPr>
            <p:cNvSpPr/>
            <p:nvPr/>
          </p:nvSpPr>
          <p:spPr>
            <a:xfrm>
              <a:off x="9876288"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71" name="Rectangle 70">
              <a:extLst>
                <a:ext uri="{FF2B5EF4-FFF2-40B4-BE49-F238E27FC236}">
                  <a16:creationId xmlns:a16="http://schemas.microsoft.com/office/drawing/2014/main" id="{72D0D95D-EFE9-5348-8108-063293761B06}"/>
                </a:ext>
              </a:extLst>
            </p:cNvPr>
            <p:cNvSpPr/>
            <p:nvPr/>
          </p:nvSpPr>
          <p:spPr>
            <a:xfrm>
              <a:off x="10548035"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74" name="Rectangle 73">
              <a:extLst>
                <a:ext uri="{FF2B5EF4-FFF2-40B4-BE49-F238E27FC236}">
                  <a16:creationId xmlns:a16="http://schemas.microsoft.com/office/drawing/2014/main" id="{4DA6BE6A-0561-9D47-A6F7-26E0F666932A}"/>
                </a:ext>
              </a:extLst>
            </p:cNvPr>
            <p:cNvSpPr/>
            <p:nvPr/>
          </p:nvSpPr>
          <p:spPr>
            <a:xfrm>
              <a:off x="11219782"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cxnSp>
          <p:nvCxnSpPr>
            <p:cNvPr id="78" name="Straight Connector 77">
              <a:extLst>
                <a:ext uri="{FF2B5EF4-FFF2-40B4-BE49-F238E27FC236}">
                  <a16:creationId xmlns:a16="http://schemas.microsoft.com/office/drawing/2014/main" id="{DAC24DD9-D954-494C-B8A3-2CDAEED4165B}"/>
                </a:ext>
              </a:extLst>
            </p:cNvPr>
            <p:cNvCxnSpPr>
              <a:cxnSpLocks/>
            </p:cNvCxnSpPr>
            <p:nvPr/>
          </p:nvCxnSpPr>
          <p:spPr>
            <a:xfrm>
              <a:off x="9176923" y="1052736"/>
              <a:ext cx="8722" cy="566124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9" name="Rectangle 78">
              <a:extLst>
                <a:ext uri="{FF2B5EF4-FFF2-40B4-BE49-F238E27FC236}">
                  <a16:creationId xmlns:a16="http://schemas.microsoft.com/office/drawing/2014/main" id="{F8E082E9-75B8-5B4E-8532-B918F13829D8}"/>
                </a:ext>
              </a:extLst>
            </p:cNvPr>
            <p:cNvSpPr/>
            <p:nvPr/>
          </p:nvSpPr>
          <p:spPr>
            <a:xfrm>
              <a:off x="9429868"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2023</a:t>
              </a:r>
            </a:p>
          </p:txBody>
        </p:sp>
        <p:sp>
          <p:nvSpPr>
            <p:cNvPr id="81" name="Rectangle 80">
              <a:extLst>
                <a:ext uri="{FF2B5EF4-FFF2-40B4-BE49-F238E27FC236}">
                  <a16:creationId xmlns:a16="http://schemas.microsoft.com/office/drawing/2014/main" id="{19066AB4-D735-0A4C-92E7-3DCF57828800}"/>
                </a:ext>
              </a:extLst>
            </p:cNvPr>
            <p:cNvSpPr/>
            <p:nvPr/>
          </p:nvSpPr>
          <p:spPr>
            <a:xfrm>
              <a:off x="9167527" y="1052736"/>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grpSp>
      <p:sp>
        <p:nvSpPr>
          <p:cNvPr id="100" name="Rectangle 99">
            <a:extLst>
              <a:ext uri="{FF2B5EF4-FFF2-40B4-BE49-F238E27FC236}">
                <a16:creationId xmlns:a16="http://schemas.microsoft.com/office/drawing/2014/main" id="{03C1DB18-A0C4-4720-86A6-B97CB810C299}"/>
              </a:ext>
            </a:extLst>
          </p:cNvPr>
          <p:cNvSpPr/>
          <p:nvPr/>
        </p:nvSpPr>
        <p:spPr>
          <a:xfrm>
            <a:off x="304233" y="1859510"/>
            <a:ext cx="2206591" cy="402161"/>
          </a:xfrm>
          <a:prstGeom prst="rect">
            <a:avLst/>
          </a:prstGeom>
        </p:spPr>
        <p:txBody>
          <a:bodyPr wrap="square">
            <a:spAutoFit/>
          </a:bodyPr>
          <a:lstStyle/>
          <a:p>
            <a:pPr marL="0" marR="0" lvl="0" indent="0" algn="l" defTabSz="914400" rtl="0" eaLnBrk="1" fontAlgn="auto" latinLnBrk="0" hangingPunct="1">
              <a:lnSpc>
                <a:spcPts val="1200"/>
              </a:lnSpc>
              <a:spcBef>
                <a:spcPts val="0"/>
              </a:spcBef>
              <a:spcAft>
                <a:spcPts val="0"/>
              </a:spcAft>
              <a:buClrTx/>
              <a:buSzTx/>
              <a:buFontTx/>
              <a:buNone/>
              <a:tabLst/>
              <a:defRPr/>
            </a:pPr>
            <a:r>
              <a:rPr kumimoji="0" lang="en-GB" sz="1050" b="1" i="0" u="none" strike="noStrike" kern="1200" cap="none" spc="0" normalizeH="0" baseline="0" noProof="0" dirty="0">
                <a:ln>
                  <a:noFill/>
                </a:ln>
                <a:solidFill>
                  <a:prstClr val="black"/>
                </a:solidFill>
                <a:effectLst/>
                <a:uLnTx/>
                <a:uFillTx/>
                <a:latin typeface="Assistant SemiBold" pitchFamily="2" charset="-79"/>
                <a:ea typeface="+mn-ea"/>
                <a:cs typeface="Assistant SemiBold" pitchFamily="2" charset="-79"/>
              </a:rPr>
              <a:t>CS Vs. Medtronic Reveal for arrhythmia detection</a:t>
            </a:r>
          </a:p>
        </p:txBody>
      </p:sp>
      <p:sp>
        <p:nvSpPr>
          <p:cNvPr id="145" name="Rectangle 144">
            <a:extLst>
              <a:ext uri="{FF2B5EF4-FFF2-40B4-BE49-F238E27FC236}">
                <a16:creationId xmlns:a16="http://schemas.microsoft.com/office/drawing/2014/main" id="{311921F1-70A0-1E42-83AF-BD0EFFECF03C}"/>
              </a:ext>
            </a:extLst>
          </p:cNvPr>
          <p:cNvSpPr/>
          <p:nvPr/>
        </p:nvSpPr>
        <p:spPr>
          <a:xfrm>
            <a:off x="4073985" y="1884301"/>
            <a:ext cx="4633938"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300 subjects</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05" name="Rectangle 104">
            <a:extLst>
              <a:ext uri="{FF2B5EF4-FFF2-40B4-BE49-F238E27FC236}">
                <a16:creationId xmlns:a16="http://schemas.microsoft.com/office/drawing/2014/main" id="{550CDBA0-B10A-44A5-841C-BA0C4F3D39AD}"/>
              </a:ext>
            </a:extLst>
          </p:cNvPr>
          <p:cNvSpPr/>
          <p:nvPr/>
        </p:nvSpPr>
        <p:spPr>
          <a:xfrm>
            <a:off x="313267" y="4130503"/>
            <a:ext cx="2071262"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Sleep </a:t>
            </a:r>
            <a:r>
              <a:rPr lang="en-GB" sz="1200" b="1" dirty="0" err="1">
                <a:solidFill>
                  <a:prstClr val="black"/>
                </a:solidFill>
                <a:latin typeface="Assistant SemiBold" pitchFamily="2" charset="-79"/>
                <a:cs typeface="Assistant SemiBold" pitchFamily="2" charset="-79"/>
              </a:rPr>
              <a:t>Apnea</a:t>
            </a:r>
            <a:r>
              <a:rPr lang="en-GB" sz="1200" b="1" dirty="0">
                <a:solidFill>
                  <a:prstClr val="black"/>
                </a:solidFill>
                <a:latin typeface="Assistant SemiBold" pitchFamily="2" charset="-79"/>
                <a:cs typeface="Assistant SemiBold" pitchFamily="2" charset="-79"/>
              </a:rPr>
              <a:t> detection</a:t>
            </a:r>
          </a:p>
        </p:txBody>
      </p:sp>
      <p:sp>
        <p:nvSpPr>
          <p:cNvPr id="109" name="Rectangle 108">
            <a:extLst>
              <a:ext uri="{FF2B5EF4-FFF2-40B4-BE49-F238E27FC236}">
                <a16:creationId xmlns:a16="http://schemas.microsoft.com/office/drawing/2014/main" id="{8AF671B7-1349-4F68-971E-C532C6D66484}"/>
              </a:ext>
            </a:extLst>
          </p:cNvPr>
          <p:cNvSpPr/>
          <p:nvPr/>
        </p:nvSpPr>
        <p:spPr>
          <a:xfrm>
            <a:off x="290473" y="2456275"/>
            <a:ext cx="2194754" cy="556050"/>
          </a:xfrm>
          <a:prstGeom prst="rect">
            <a:avLst/>
          </a:prstGeom>
        </p:spPr>
        <p:txBody>
          <a:bodyPr wrap="square">
            <a:spAutoFit/>
          </a:bodyPr>
          <a:lstStyle/>
          <a:p>
            <a:pPr>
              <a:lnSpc>
                <a:spcPts val="1200"/>
              </a:lnSpc>
            </a:pPr>
            <a:r>
              <a:rPr lang="en-US" sz="1050" b="1" dirty="0">
                <a:solidFill>
                  <a:prstClr val="black"/>
                </a:solidFill>
                <a:latin typeface="Assistant SemiBold" pitchFamily="2" charset="-79"/>
                <a:cs typeface="Assistant SemiBold" pitchFamily="2" charset="-79"/>
              </a:rPr>
              <a:t>Early detection of COPD exacerbation and lowering of hospitalization rate</a:t>
            </a:r>
            <a:endParaRPr lang="en-GB" sz="1050" b="1" dirty="0">
              <a:solidFill>
                <a:prstClr val="black"/>
              </a:solidFill>
              <a:latin typeface="Assistant SemiBold" pitchFamily="2" charset="-79"/>
              <a:cs typeface="Assistant SemiBold" pitchFamily="2" charset="-79"/>
            </a:endParaRPr>
          </a:p>
        </p:txBody>
      </p:sp>
      <p:sp>
        <p:nvSpPr>
          <p:cNvPr id="164" name="Rectangle 163">
            <a:extLst>
              <a:ext uri="{FF2B5EF4-FFF2-40B4-BE49-F238E27FC236}">
                <a16:creationId xmlns:a16="http://schemas.microsoft.com/office/drawing/2014/main" id="{05EF0238-8FBC-0749-8002-770B13C2697C}"/>
              </a:ext>
            </a:extLst>
          </p:cNvPr>
          <p:cNvSpPr/>
          <p:nvPr/>
        </p:nvSpPr>
        <p:spPr>
          <a:xfrm>
            <a:off x="304145" y="3276698"/>
            <a:ext cx="2185577" cy="553998"/>
          </a:xfrm>
          <a:prstGeom prst="rect">
            <a:avLst/>
          </a:prstGeom>
        </p:spPr>
        <p:txBody>
          <a:bodyPr wrap="square">
            <a:spAutoFit/>
          </a:bodyPr>
          <a:lstStyle/>
          <a:p>
            <a:pPr>
              <a:lnSpc>
                <a:spcPts val="1200"/>
              </a:lnSpc>
            </a:pPr>
            <a:r>
              <a:rPr lang="en-US" sz="1050" b="1" dirty="0">
                <a:solidFill>
                  <a:prstClr val="black"/>
                </a:solidFill>
                <a:latin typeface="Assistant SemiBold" pitchFamily="2" charset="-79"/>
                <a:cs typeface="Assistant SemiBold" pitchFamily="2" charset="-79"/>
              </a:rPr>
              <a:t>Early detection of Chronic Heart Failure exacerbation and lowering of hospitalization rate</a:t>
            </a:r>
            <a:endParaRPr lang="en-GB" sz="1050" b="1" dirty="0">
              <a:solidFill>
                <a:prstClr val="black"/>
              </a:solidFill>
              <a:latin typeface="Assistant SemiBold" pitchFamily="2" charset="-79"/>
              <a:cs typeface="Assistant SemiBold" pitchFamily="2" charset="-79"/>
            </a:endParaRPr>
          </a:p>
        </p:txBody>
      </p:sp>
      <p:sp>
        <p:nvSpPr>
          <p:cNvPr id="89" name="Slide Number Placeholder 1">
            <a:extLst>
              <a:ext uri="{FF2B5EF4-FFF2-40B4-BE49-F238E27FC236}">
                <a16:creationId xmlns:a16="http://schemas.microsoft.com/office/drawing/2014/main" id="{0C34DB84-3344-7D47-B810-5AD98D11C81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8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GB" sz="8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4" name="Straight Connector 3">
            <a:extLst>
              <a:ext uri="{FF2B5EF4-FFF2-40B4-BE49-F238E27FC236}">
                <a16:creationId xmlns:a16="http://schemas.microsoft.com/office/drawing/2014/main" id="{06CEFE60-BCC2-4FA4-944F-7B444909AB54}"/>
              </a:ext>
            </a:extLst>
          </p:cNvPr>
          <p:cNvCxnSpPr>
            <a:cxnSpLocks/>
          </p:cNvCxnSpPr>
          <p:nvPr/>
        </p:nvCxnSpPr>
        <p:spPr>
          <a:xfrm flipV="1">
            <a:off x="349491" y="1850903"/>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D27DF448-560A-4A95-9447-3E9394B36C02}"/>
              </a:ext>
            </a:extLst>
          </p:cNvPr>
          <p:cNvCxnSpPr>
            <a:cxnSpLocks/>
          </p:cNvCxnSpPr>
          <p:nvPr/>
        </p:nvCxnSpPr>
        <p:spPr>
          <a:xfrm flipV="1">
            <a:off x="359516" y="2220115"/>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E70F761-18E7-4F43-AF07-A87DB3BE7DF7}"/>
              </a:ext>
            </a:extLst>
          </p:cNvPr>
          <p:cNvCxnSpPr>
            <a:cxnSpLocks/>
          </p:cNvCxnSpPr>
          <p:nvPr/>
        </p:nvCxnSpPr>
        <p:spPr>
          <a:xfrm flipV="1">
            <a:off x="360763" y="2452579"/>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DABED0CE-849C-42F0-A084-13BE1D97C7DA}"/>
              </a:ext>
            </a:extLst>
          </p:cNvPr>
          <p:cNvCxnSpPr>
            <a:cxnSpLocks/>
          </p:cNvCxnSpPr>
          <p:nvPr/>
        </p:nvCxnSpPr>
        <p:spPr>
          <a:xfrm flipV="1">
            <a:off x="360201" y="2979549"/>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615B1448-45DD-41B6-BB20-B64A3389AEBC}"/>
              </a:ext>
            </a:extLst>
          </p:cNvPr>
          <p:cNvCxnSpPr>
            <a:cxnSpLocks/>
          </p:cNvCxnSpPr>
          <p:nvPr/>
        </p:nvCxnSpPr>
        <p:spPr>
          <a:xfrm flipV="1">
            <a:off x="352136" y="3244842"/>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9E46B71-C8D6-4BEF-B32D-4078EE7E6837}"/>
              </a:ext>
            </a:extLst>
          </p:cNvPr>
          <p:cNvCxnSpPr>
            <a:cxnSpLocks/>
          </p:cNvCxnSpPr>
          <p:nvPr/>
        </p:nvCxnSpPr>
        <p:spPr>
          <a:xfrm flipV="1">
            <a:off x="358827" y="3782234"/>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0922410F-9252-45F6-9FF9-FC30C194971E}"/>
              </a:ext>
            </a:extLst>
          </p:cNvPr>
          <p:cNvCxnSpPr>
            <a:cxnSpLocks/>
          </p:cNvCxnSpPr>
          <p:nvPr/>
        </p:nvCxnSpPr>
        <p:spPr>
          <a:xfrm flipV="1">
            <a:off x="363011" y="4045398"/>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C67D1517-793A-49D1-915E-D64A128CCC19}"/>
              </a:ext>
            </a:extLst>
          </p:cNvPr>
          <p:cNvCxnSpPr>
            <a:cxnSpLocks/>
          </p:cNvCxnSpPr>
          <p:nvPr/>
        </p:nvCxnSpPr>
        <p:spPr>
          <a:xfrm flipV="1">
            <a:off x="369702" y="4414610"/>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9CD392B6-5291-4586-9411-E2EEE33BC0D3}"/>
              </a:ext>
            </a:extLst>
          </p:cNvPr>
          <p:cNvSpPr/>
          <p:nvPr/>
        </p:nvSpPr>
        <p:spPr>
          <a:xfrm>
            <a:off x="4849524" y="2575729"/>
            <a:ext cx="5422940"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500 subjects </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13" name="Rectangle 112">
            <a:extLst>
              <a:ext uri="{FF2B5EF4-FFF2-40B4-BE49-F238E27FC236}">
                <a16:creationId xmlns:a16="http://schemas.microsoft.com/office/drawing/2014/main" id="{F7EF5EFA-3293-4277-99DC-858467459F9B}"/>
              </a:ext>
            </a:extLst>
          </p:cNvPr>
          <p:cNvSpPr/>
          <p:nvPr/>
        </p:nvSpPr>
        <p:spPr>
          <a:xfrm>
            <a:off x="5631904" y="3367817"/>
            <a:ext cx="5422940"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500 subjects </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14" name="Rectangle 113">
            <a:extLst>
              <a:ext uri="{FF2B5EF4-FFF2-40B4-BE49-F238E27FC236}">
                <a16:creationId xmlns:a16="http://schemas.microsoft.com/office/drawing/2014/main" id="{F88854DE-27BB-4255-B0E7-44AA1D3A2A73}"/>
              </a:ext>
            </a:extLst>
          </p:cNvPr>
          <p:cNvSpPr/>
          <p:nvPr/>
        </p:nvSpPr>
        <p:spPr>
          <a:xfrm>
            <a:off x="4845886" y="4064541"/>
            <a:ext cx="5422940"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200 subjects </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15" name="Rectangle 114">
            <a:extLst>
              <a:ext uri="{FF2B5EF4-FFF2-40B4-BE49-F238E27FC236}">
                <a16:creationId xmlns:a16="http://schemas.microsoft.com/office/drawing/2014/main" id="{836EAB57-48EB-4C74-BEC5-AE8C3670E723}"/>
              </a:ext>
            </a:extLst>
          </p:cNvPr>
          <p:cNvSpPr/>
          <p:nvPr/>
        </p:nvSpPr>
        <p:spPr>
          <a:xfrm>
            <a:off x="335360" y="4611015"/>
            <a:ext cx="2071262" cy="402161"/>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Cardiac Arrest detection and life saving</a:t>
            </a:r>
          </a:p>
        </p:txBody>
      </p:sp>
      <p:cxnSp>
        <p:nvCxnSpPr>
          <p:cNvPr id="116" name="Straight Connector 115">
            <a:extLst>
              <a:ext uri="{FF2B5EF4-FFF2-40B4-BE49-F238E27FC236}">
                <a16:creationId xmlns:a16="http://schemas.microsoft.com/office/drawing/2014/main" id="{88E7BAA8-0D49-45DC-80EE-533D8E5C81F4}"/>
              </a:ext>
            </a:extLst>
          </p:cNvPr>
          <p:cNvCxnSpPr>
            <a:cxnSpLocks/>
          </p:cNvCxnSpPr>
          <p:nvPr/>
        </p:nvCxnSpPr>
        <p:spPr>
          <a:xfrm flipV="1">
            <a:off x="385104" y="4549454"/>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F93549DD-3D97-4CF6-AFE2-12C7AA327E32}"/>
              </a:ext>
            </a:extLst>
          </p:cNvPr>
          <p:cNvCxnSpPr>
            <a:cxnSpLocks/>
          </p:cNvCxnSpPr>
          <p:nvPr/>
        </p:nvCxnSpPr>
        <p:spPr>
          <a:xfrm flipV="1">
            <a:off x="391795" y="4990674"/>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6B4FA4A7-5BAD-4B3E-A99D-C7D4FF1EB682}"/>
              </a:ext>
            </a:extLst>
          </p:cNvPr>
          <p:cNvSpPr/>
          <p:nvPr/>
        </p:nvSpPr>
        <p:spPr>
          <a:xfrm>
            <a:off x="7176120" y="4568597"/>
            <a:ext cx="4320480"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500 subjects </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Tree>
    <p:extLst>
      <p:ext uri="{BB962C8B-B14F-4D97-AF65-F5344CB8AC3E}">
        <p14:creationId xmlns:p14="http://schemas.microsoft.com/office/powerpoint/2010/main" val="3799733717"/>
      </p:ext>
    </p:extLst>
  </p:cSld>
  <p:clrMapOvr>
    <a:masterClrMapping/>
  </p:clrMapOvr>
  <p:transition spd="slow">
    <p:wipe dir="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09A96589-ECB5-4C01-A34D-4DCFB2F836B9}"/>
              </a:ext>
            </a:extLst>
          </p:cNvPr>
          <p:cNvGrpSpPr/>
          <p:nvPr/>
        </p:nvGrpSpPr>
        <p:grpSpPr>
          <a:xfrm rot="1306236">
            <a:off x="3534961" y="947346"/>
            <a:ext cx="5106344" cy="5127638"/>
            <a:chOff x="5527675" y="2855913"/>
            <a:chExt cx="1141413" cy="1146175"/>
          </a:xfrm>
          <a:solidFill>
            <a:schemeClr val="bg1">
              <a:lumMod val="95000"/>
            </a:schemeClr>
          </a:solidFill>
        </p:grpSpPr>
        <p:sp>
          <p:nvSpPr>
            <p:cNvPr id="5" name="Freeform 5">
              <a:extLst>
                <a:ext uri="{FF2B5EF4-FFF2-40B4-BE49-F238E27FC236}">
                  <a16:creationId xmlns:a16="http://schemas.microsoft.com/office/drawing/2014/main" id="{4810A44C-519D-493A-9A18-773841ED8D07}"/>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 name="Freeform 6">
              <a:extLst>
                <a:ext uri="{FF2B5EF4-FFF2-40B4-BE49-F238E27FC236}">
                  <a16:creationId xmlns:a16="http://schemas.microsoft.com/office/drawing/2014/main" id="{B623589C-9791-4A8F-BD2E-D8D9F0261D6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 name="Freeform 7">
              <a:extLst>
                <a:ext uri="{FF2B5EF4-FFF2-40B4-BE49-F238E27FC236}">
                  <a16:creationId xmlns:a16="http://schemas.microsoft.com/office/drawing/2014/main" id="{8D1DB45A-CE24-4BD9-8DB8-CDA63A75DD0D}"/>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 name="Freeform 8">
              <a:extLst>
                <a:ext uri="{FF2B5EF4-FFF2-40B4-BE49-F238E27FC236}">
                  <a16:creationId xmlns:a16="http://schemas.microsoft.com/office/drawing/2014/main" id="{8C714E0B-FFE1-4616-96B3-F086C49ED691}"/>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9">
              <a:extLst>
                <a:ext uri="{FF2B5EF4-FFF2-40B4-BE49-F238E27FC236}">
                  <a16:creationId xmlns:a16="http://schemas.microsoft.com/office/drawing/2014/main" id="{9FCEF301-5160-4EF0-9539-C0583F423215}"/>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10">
              <a:extLst>
                <a:ext uri="{FF2B5EF4-FFF2-40B4-BE49-F238E27FC236}">
                  <a16:creationId xmlns:a16="http://schemas.microsoft.com/office/drawing/2014/main" id="{962E0AA3-1F69-42D6-9369-4F1729E9A44B}"/>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11">
              <a:extLst>
                <a:ext uri="{FF2B5EF4-FFF2-40B4-BE49-F238E27FC236}">
                  <a16:creationId xmlns:a16="http://schemas.microsoft.com/office/drawing/2014/main" id="{D3FBBBCD-E619-4C0C-A80F-F0B62645700A}"/>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12">
              <a:extLst>
                <a:ext uri="{FF2B5EF4-FFF2-40B4-BE49-F238E27FC236}">
                  <a16:creationId xmlns:a16="http://schemas.microsoft.com/office/drawing/2014/main" id="{524A815A-E044-438C-A0B0-C717F538E8C3}"/>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13">
              <a:extLst>
                <a:ext uri="{FF2B5EF4-FFF2-40B4-BE49-F238E27FC236}">
                  <a16:creationId xmlns:a16="http://schemas.microsoft.com/office/drawing/2014/main" id="{E9136079-7603-41F8-9B5A-03072071847E}"/>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4">
              <a:extLst>
                <a:ext uri="{FF2B5EF4-FFF2-40B4-BE49-F238E27FC236}">
                  <a16:creationId xmlns:a16="http://schemas.microsoft.com/office/drawing/2014/main" id="{B8A496ED-E42E-4BBC-B28A-4469F2B2482D}"/>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Freeform 15">
              <a:extLst>
                <a:ext uri="{FF2B5EF4-FFF2-40B4-BE49-F238E27FC236}">
                  <a16:creationId xmlns:a16="http://schemas.microsoft.com/office/drawing/2014/main" id="{8167F7A7-A448-4B54-9687-DAB627D3F4CC}"/>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16">
              <a:extLst>
                <a:ext uri="{FF2B5EF4-FFF2-40B4-BE49-F238E27FC236}">
                  <a16:creationId xmlns:a16="http://schemas.microsoft.com/office/drawing/2014/main" id="{6D0D2F59-91C4-4437-AB3D-DDD2E0F07A8C}"/>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 name="Freeform 17">
              <a:extLst>
                <a:ext uri="{FF2B5EF4-FFF2-40B4-BE49-F238E27FC236}">
                  <a16:creationId xmlns:a16="http://schemas.microsoft.com/office/drawing/2014/main" id="{37FAC6B5-08E0-464B-B3C9-8414B9BB1B6D}"/>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 name="Freeform 18">
              <a:extLst>
                <a:ext uri="{FF2B5EF4-FFF2-40B4-BE49-F238E27FC236}">
                  <a16:creationId xmlns:a16="http://schemas.microsoft.com/office/drawing/2014/main" id="{F9164A54-4109-4584-B24D-C35B10FA876D}"/>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19">
              <a:extLst>
                <a:ext uri="{FF2B5EF4-FFF2-40B4-BE49-F238E27FC236}">
                  <a16:creationId xmlns:a16="http://schemas.microsoft.com/office/drawing/2014/main" id="{DE68A69C-0514-488C-BD01-D60F09ABD14D}"/>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Freeform 20">
              <a:extLst>
                <a:ext uri="{FF2B5EF4-FFF2-40B4-BE49-F238E27FC236}">
                  <a16:creationId xmlns:a16="http://schemas.microsoft.com/office/drawing/2014/main" id="{B569BC12-8307-4CE5-A95C-96D069DAC86B}"/>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 name="Freeform 21">
              <a:extLst>
                <a:ext uri="{FF2B5EF4-FFF2-40B4-BE49-F238E27FC236}">
                  <a16:creationId xmlns:a16="http://schemas.microsoft.com/office/drawing/2014/main" id="{3786E62D-9ABB-490B-B06A-CA4A5A84E263}"/>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 name="Freeform 22">
              <a:extLst>
                <a:ext uri="{FF2B5EF4-FFF2-40B4-BE49-F238E27FC236}">
                  <a16:creationId xmlns:a16="http://schemas.microsoft.com/office/drawing/2014/main" id="{DB451D2B-BC1B-448F-BD2B-350F5C803ECF}"/>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3" name="Freeform 23">
              <a:extLst>
                <a:ext uri="{FF2B5EF4-FFF2-40B4-BE49-F238E27FC236}">
                  <a16:creationId xmlns:a16="http://schemas.microsoft.com/office/drawing/2014/main" id="{F114E2AF-CB6C-4994-8ACF-3E369DFB9201}"/>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4" name="Freeform 24">
              <a:extLst>
                <a:ext uri="{FF2B5EF4-FFF2-40B4-BE49-F238E27FC236}">
                  <a16:creationId xmlns:a16="http://schemas.microsoft.com/office/drawing/2014/main" id="{F7722D0A-9F5B-4880-978E-10D11CA9D3D7}"/>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 name="Freeform 25">
              <a:extLst>
                <a:ext uri="{FF2B5EF4-FFF2-40B4-BE49-F238E27FC236}">
                  <a16:creationId xmlns:a16="http://schemas.microsoft.com/office/drawing/2014/main" id="{8CCB2181-34A7-4192-B994-F36FD35A8649}"/>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 name="Freeform 26">
              <a:extLst>
                <a:ext uri="{FF2B5EF4-FFF2-40B4-BE49-F238E27FC236}">
                  <a16:creationId xmlns:a16="http://schemas.microsoft.com/office/drawing/2014/main" id="{F259EEED-A5BB-47EF-85B2-0237C59D6903}"/>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7" name="Freeform 27">
              <a:extLst>
                <a:ext uri="{FF2B5EF4-FFF2-40B4-BE49-F238E27FC236}">
                  <a16:creationId xmlns:a16="http://schemas.microsoft.com/office/drawing/2014/main" id="{BD191B5D-706D-4290-8DA9-A71085D05492}"/>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28">
              <a:extLst>
                <a:ext uri="{FF2B5EF4-FFF2-40B4-BE49-F238E27FC236}">
                  <a16:creationId xmlns:a16="http://schemas.microsoft.com/office/drawing/2014/main" id="{4A1B7C09-C6E8-430C-8606-42677310F20D}"/>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 name="Freeform 30">
              <a:extLst>
                <a:ext uri="{FF2B5EF4-FFF2-40B4-BE49-F238E27FC236}">
                  <a16:creationId xmlns:a16="http://schemas.microsoft.com/office/drawing/2014/main" id="{3A39F43F-4E5C-45B5-A152-80B709332B3F}"/>
                </a:ext>
              </a:extLst>
            </p:cNvPr>
            <p:cNvSpPr>
              <a:spLocks/>
            </p:cNvSpPr>
            <p:nvPr/>
          </p:nvSpPr>
          <p:spPr bwMode="auto">
            <a:xfrm rot="20293764">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pic>
        <p:nvPicPr>
          <p:cNvPr id="33" name="Picture 32" descr="Edit photo">
            <a:extLst>
              <a:ext uri="{FF2B5EF4-FFF2-40B4-BE49-F238E27FC236}">
                <a16:creationId xmlns:a16="http://schemas.microsoft.com/office/drawing/2014/main" id="{AE3C585B-ADCD-4A5F-9F3C-42C716216C40}"/>
              </a:ext>
            </a:extLst>
          </p:cNvPr>
          <p:cNvPicPr/>
          <p:nvPr/>
        </p:nvPicPr>
        <p:blipFill>
          <a:blip r:embed="rId3">
            <a:clrChange>
              <a:clrFrom>
                <a:srgbClr val="E5EAEE"/>
              </a:clrFrom>
              <a:clrTo>
                <a:srgbClr val="E5EAEE">
                  <a:alpha val="0"/>
                </a:srgbClr>
              </a:clrTo>
            </a:clrChange>
            <a:extLst>
              <a:ext uri="{28A0092B-C50C-407E-A947-70E740481C1C}">
                <a14:useLocalDpi xmlns:a14="http://schemas.microsoft.com/office/drawing/2010/main" val="0"/>
              </a:ext>
            </a:extLst>
          </a:blip>
          <a:srcRect/>
          <a:stretch>
            <a:fillRect/>
          </a:stretch>
        </p:blipFill>
        <p:spPr bwMode="auto">
          <a:xfrm>
            <a:off x="6955413" y="1782949"/>
            <a:ext cx="806135" cy="806135"/>
          </a:xfrm>
          <a:prstGeom prst="ellipse">
            <a:avLst/>
          </a:prstGeom>
          <a:ln w="63500" cap="rnd">
            <a:noFill/>
          </a:ln>
          <a:effectLst/>
        </p:spPr>
      </p:pic>
      <p:pic>
        <p:nvPicPr>
          <p:cNvPr id="34" name="Picture 33">
            <a:extLst>
              <a:ext uri="{FF2B5EF4-FFF2-40B4-BE49-F238E27FC236}">
                <a16:creationId xmlns:a16="http://schemas.microsoft.com/office/drawing/2014/main" id="{700A1DDC-458E-4861-9A66-1EEC864847C7}"/>
              </a:ext>
            </a:extLst>
          </p:cNvPr>
          <p:cNvPicPr/>
          <p:nvPr/>
        </p:nvPicPr>
        <p:blipFill rotWithShape="1">
          <a:blip r:embed="rId4">
            <a:extLst>
              <a:ext uri="{28A0092B-C50C-407E-A947-70E740481C1C}">
                <a14:useLocalDpi xmlns:a14="http://schemas.microsoft.com/office/drawing/2010/main" val="0"/>
              </a:ext>
            </a:extLst>
          </a:blip>
          <a:srcRect l="20868" t="-699" r="25810" b="20716"/>
          <a:stretch/>
        </p:blipFill>
        <p:spPr bwMode="auto">
          <a:xfrm>
            <a:off x="7513712" y="3071351"/>
            <a:ext cx="806400" cy="806400"/>
          </a:xfrm>
          <a:prstGeom prst="ellipse">
            <a:avLst/>
          </a:prstGeom>
          <a:ln w="63500" cap="rnd">
            <a:noFill/>
          </a:ln>
          <a:effectLst/>
        </p:spPr>
      </p:pic>
      <p:pic>
        <p:nvPicPr>
          <p:cNvPr id="35" name="Picture 34">
            <a:extLst>
              <a:ext uri="{FF2B5EF4-FFF2-40B4-BE49-F238E27FC236}">
                <a16:creationId xmlns:a16="http://schemas.microsoft.com/office/drawing/2014/main" id="{F4203EAA-C623-4E08-88F1-22294E1BBEBE}"/>
              </a:ext>
            </a:extLst>
          </p:cNvPr>
          <p:cNvPicPr/>
          <p:nvPr/>
        </p:nvPicPr>
        <p:blipFill rotWithShape="1">
          <a:blip r:embed="rId5">
            <a:extLst>
              <a:ext uri="{28A0092B-C50C-407E-A947-70E740481C1C}">
                <a14:useLocalDpi xmlns:a14="http://schemas.microsoft.com/office/drawing/2010/main" val="0"/>
              </a:ext>
            </a:extLst>
          </a:blip>
          <a:srcRect l="24657" t="1914" r="28717" b="28147"/>
          <a:stretch/>
        </p:blipFill>
        <p:spPr>
          <a:xfrm>
            <a:off x="3842544" y="3066177"/>
            <a:ext cx="864000" cy="864000"/>
          </a:xfrm>
          <a:prstGeom prst="ellipse">
            <a:avLst/>
          </a:prstGeom>
          <a:ln w="63500" cap="rnd">
            <a:noFill/>
          </a:ln>
          <a:effectLst/>
        </p:spPr>
      </p:pic>
      <p:pic>
        <p:nvPicPr>
          <p:cNvPr id="37" name="Picture 36">
            <a:extLst>
              <a:ext uri="{FF2B5EF4-FFF2-40B4-BE49-F238E27FC236}">
                <a16:creationId xmlns:a16="http://schemas.microsoft.com/office/drawing/2014/main" id="{2704BF13-DC12-4492-8F38-7A11954C1660}"/>
              </a:ext>
            </a:extLst>
          </p:cNvPr>
          <p:cNvPicPr>
            <a:picLocks noChangeAspect="1"/>
          </p:cNvPicPr>
          <p:nvPr/>
        </p:nvPicPr>
        <p:blipFill rotWithShape="1">
          <a:blip r:embed="rId6">
            <a:extLst>
              <a:ext uri="{28A0092B-C50C-407E-A947-70E740481C1C}">
                <a14:useLocalDpi xmlns:a14="http://schemas.microsoft.com/office/drawing/2010/main" val="0"/>
              </a:ext>
            </a:extLst>
          </a:blip>
          <a:srcRect l="16667" r="16667"/>
          <a:stretch/>
        </p:blipFill>
        <p:spPr>
          <a:xfrm>
            <a:off x="6966196" y="4347850"/>
            <a:ext cx="864000" cy="864000"/>
          </a:xfrm>
          <a:prstGeom prst="ellipse">
            <a:avLst/>
          </a:prstGeom>
          <a:ln w="63500" cap="rnd">
            <a:noFill/>
          </a:ln>
          <a:effectLst/>
        </p:spPr>
      </p:pic>
      <p:sp>
        <p:nvSpPr>
          <p:cNvPr id="38" name="Rectangle 37">
            <a:extLst>
              <a:ext uri="{FF2B5EF4-FFF2-40B4-BE49-F238E27FC236}">
                <a16:creationId xmlns:a16="http://schemas.microsoft.com/office/drawing/2014/main" id="{98597079-DA28-4A22-BF88-8D70295C801A}"/>
              </a:ext>
            </a:extLst>
          </p:cNvPr>
          <p:cNvSpPr/>
          <p:nvPr/>
        </p:nvSpPr>
        <p:spPr>
          <a:xfrm>
            <a:off x="455071" y="470789"/>
            <a:ext cx="2920973" cy="461665"/>
          </a:xfrm>
          <a:prstGeom prst="rect">
            <a:avLst/>
          </a:prstGeom>
        </p:spPr>
        <p:txBody>
          <a:bodyPr wrap="square">
            <a:spAutoFit/>
          </a:bodyPr>
          <a:lstStyle/>
          <a:p>
            <a:pPr lvl="0"/>
            <a:r>
              <a:rPr lang="en-US" sz="1200" b="1">
                <a:solidFill>
                  <a:srgbClr val="2567D1"/>
                </a:solidFill>
                <a:latin typeface="Assistant" panose="00000500000000000000" pitchFamily="2" charset="-79"/>
                <a:cs typeface="Assistant" panose="00000500000000000000" pitchFamily="2" charset="-79"/>
              </a:rPr>
              <a:t>Eldad Shemesh</a:t>
            </a:r>
            <a:br>
              <a:rPr lang="en-US" sz="1200">
                <a:latin typeface="Assistant Light" panose="00000400000000000000" pitchFamily="2" charset="-79"/>
                <a:ea typeface="Calibri" panose="020F0502020204030204" pitchFamily="34" charset="0"/>
                <a:cs typeface="Assistant Light" panose="00000400000000000000" pitchFamily="2" charset="-79"/>
              </a:rPr>
            </a:br>
            <a:r>
              <a:rPr lang="en-US" sz="1200" b="1">
                <a:latin typeface="Assistant Light" panose="00000400000000000000" pitchFamily="2" charset="-79"/>
                <a:ea typeface="Calibri" panose="020F0502020204030204" pitchFamily="34" charset="0"/>
                <a:cs typeface="Assistant Light" panose="00000400000000000000" pitchFamily="2" charset="-79"/>
              </a:rPr>
              <a:t>Chief Executive Officer</a:t>
            </a:r>
            <a:endParaRPr lang="en-GB" sz="1200" b="1">
              <a:latin typeface="Assistant Light" panose="00000400000000000000" pitchFamily="2" charset="-79"/>
              <a:ea typeface="Calibri" panose="020F0502020204030204" pitchFamily="34" charset="0"/>
              <a:cs typeface="Assistant Light" panose="00000400000000000000" pitchFamily="2" charset="-79"/>
            </a:endParaRPr>
          </a:p>
        </p:txBody>
      </p:sp>
      <p:sp>
        <p:nvSpPr>
          <p:cNvPr id="39" name="Rectangle 38">
            <a:extLst>
              <a:ext uri="{FF2B5EF4-FFF2-40B4-BE49-F238E27FC236}">
                <a16:creationId xmlns:a16="http://schemas.microsoft.com/office/drawing/2014/main" id="{23E68950-14E1-41F2-9D70-77ADDAE9DB90}"/>
              </a:ext>
            </a:extLst>
          </p:cNvPr>
          <p:cNvSpPr/>
          <p:nvPr/>
        </p:nvSpPr>
        <p:spPr>
          <a:xfrm>
            <a:off x="455072" y="932454"/>
            <a:ext cx="3084438" cy="861774"/>
          </a:xfrm>
          <a:prstGeom prst="rect">
            <a:avLst/>
          </a:prstGeom>
        </p:spPr>
        <p:txBody>
          <a:bodyPr wrap="square">
            <a:spAutoFit/>
          </a:bodyPr>
          <a:lstStyle/>
          <a:p>
            <a:pPr marL="171450" lvl="0" indent="-171450">
              <a:lnSpc>
                <a:spcPts val="1200"/>
              </a:lnSpc>
              <a:buFont typeface="Arial" panose="020B0604020202020204" pitchFamily="34" charset="0"/>
              <a:buChar char="•"/>
            </a:pPr>
            <a:r>
              <a:rPr lang="en-US" sz="1000">
                <a:latin typeface="Assistant Light" panose="00000400000000000000" pitchFamily="2" charset="-79"/>
                <a:ea typeface="Calibri" panose="020F0502020204030204" pitchFamily="34" charset="0"/>
                <a:cs typeface="Assistant Light" panose="00000400000000000000" pitchFamily="2" charset="-79"/>
              </a:rPr>
              <a:t>Former VP Engineering, Spacecom</a:t>
            </a:r>
          </a:p>
          <a:p>
            <a:pPr marL="171450" lvl="0" indent="-171450">
              <a:lnSpc>
                <a:spcPts val="1200"/>
              </a:lnSpc>
              <a:buFont typeface="Arial" panose="020B0604020202020204" pitchFamily="34" charset="0"/>
              <a:buChar char="•"/>
            </a:pPr>
            <a:r>
              <a:rPr lang="en-US" sz="1000">
                <a:latin typeface="Assistant Light" panose="00000400000000000000" pitchFamily="2" charset="-79"/>
                <a:ea typeface="Calibri" panose="020F0502020204030204" pitchFamily="34" charset="0"/>
                <a:cs typeface="Assistant Light" panose="00000400000000000000" pitchFamily="2" charset="-79"/>
              </a:rPr>
              <a:t>Former Head of satellite and space systems branch, Israel Air Force</a:t>
            </a:r>
          </a:p>
          <a:p>
            <a:pPr marL="171450" lvl="0" indent="-171450">
              <a:lnSpc>
                <a:spcPts val="1200"/>
              </a:lnSpc>
              <a:buFont typeface="Arial" panose="020B0604020202020204" pitchFamily="34" charset="0"/>
              <a:buChar char="•"/>
            </a:pPr>
            <a:r>
              <a:rPr lang="en-US" sz="1000">
                <a:latin typeface="Assistant Light" panose="00000400000000000000" pitchFamily="2" charset="-79"/>
                <a:ea typeface="Calibri" panose="020F0502020204030204" pitchFamily="34" charset="0"/>
                <a:cs typeface="Assistant Light" panose="00000400000000000000" pitchFamily="2" charset="-79"/>
              </a:rPr>
              <a:t>B.Sc., M.Sc. in Electrical &amp; Electronics Engineering, Tel Aviv University</a:t>
            </a:r>
          </a:p>
        </p:txBody>
      </p:sp>
      <p:sp>
        <p:nvSpPr>
          <p:cNvPr id="57" name="Rectangle 56">
            <a:extLst>
              <a:ext uri="{FF2B5EF4-FFF2-40B4-BE49-F238E27FC236}">
                <a16:creationId xmlns:a16="http://schemas.microsoft.com/office/drawing/2014/main" id="{5F6DDDE5-CF26-4DEA-BE54-90F4AAFE1688}"/>
              </a:ext>
            </a:extLst>
          </p:cNvPr>
          <p:cNvSpPr/>
          <p:nvPr/>
        </p:nvSpPr>
        <p:spPr>
          <a:xfrm>
            <a:off x="8958197" y="470789"/>
            <a:ext cx="2895395" cy="461665"/>
          </a:xfrm>
          <a:prstGeom prst="rect">
            <a:avLst/>
          </a:prstGeom>
        </p:spPr>
        <p:txBody>
          <a:bodyPr wrap="square">
            <a:spAutoFit/>
          </a:bodyPr>
          <a:lstStyle/>
          <a:p>
            <a:pPr lvl="0"/>
            <a:r>
              <a:rPr lang="en-US" sz="1200" b="1">
                <a:solidFill>
                  <a:srgbClr val="2567D1"/>
                </a:solidFill>
                <a:latin typeface="Assistant" panose="00000500000000000000" pitchFamily="2" charset="-79"/>
                <a:cs typeface="Assistant" panose="00000500000000000000" pitchFamily="2" charset="-79"/>
              </a:rPr>
              <a:t>Daniel Naor</a:t>
            </a:r>
            <a:br>
              <a:rPr lang="en-US" sz="1200" b="1">
                <a:solidFill>
                  <a:srgbClr val="2567D1"/>
                </a:solidFill>
                <a:latin typeface="Assistant" panose="00000500000000000000" pitchFamily="2" charset="-79"/>
                <a:cs typeface="Assistant" panose="00000500000000000000" pitchFamily="2" charset="-79"/>
              </a:rPr>
            </a:br>
            <a:r>
              <a:rPr lang="en-US" sz="1200" b="1">
                <a:latin typeface="Assistant Light" panose="00000400000000000000" pitchFamily="2" charset="-79"/>
                <a:cs typeface="Assistant Light" panose="00000400000000000000" pitchFamily="2" charset="-79"/>
              </a:rPr>
              <a:t>Board Director</a:t>
            </a:r>
            <a:endParaRPr lang="en-GB" sz="1200" b="1">
              <a:latin typeface="Assistant Light" panose="00000400000000000000" pitchFamily="2" charset="-79"/>
              <a:cs typeface="Assistant Light" panose="00000400000000000000" pitchFamily="2" charset="-79"/>
            </a:endParaRPr>
          </a:p>
        </p:txBody>
      </p:sp>
      <p:sp>
        <p:nvSpPr>
          <p:cNvPr id="58" name="Rectangle 57">
            <a:extLst>
              <a:ext uri="{FF2B5EF4-FFF2-40B4-BE49-F238E27FC236}">
                <a16:creationId xmlns:a16="http://schemas.microsoft.com/office/drawing/2014/main" id="{E070101E-E043-49F0-B22E-1AB8CF12EA60}"/>
              </a:ext>
            </a:extLst>
          </p:cNvPr>
          <p:cNvSpPr/>
          <p:nvPr/>
        </p:nvSpPr>
        <p:spPr>
          <a:xfrm>
            <a:off x="8958197" y="932454"/>
            <a:ext cx="3007585" cy="861774"/>
          </a:xfrm>
          <a:prstGeom prst="rect">
            <a:avLst/>
          </a:prstGeom>
        </p:spPr>
        <p:txBody>
          <a:bodyPr wrap="square">
            <a:spAutoFit/>
          </a:bodyPr>
          <a:lstStyle/>
          <a:p>
            <a:pPr marL="17145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Former McKinsey partner, Europe &amp; North America</a:t>
            </a:r>
          </a:p>
          <a:p>
            <a:pPr marL="17145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PepsiCo senior executive, North America</a:t>
            </a:r>
          </a:p>
          <a:p>
            <a:pPr marL="17145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B.Sc., M.Sc. in Electrical Engineering &amp; Computer Science, M.I.T.</a:t>
            </a:r>
          </a:p>
          <a:p>
            <a:pPr marL="17145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MBA, INSEAD European Business School</a:t>
            </a:r>
          </a:p>
        </p:txBody>
      </p:sp>
      <p:grpSp>
        <p:nvGrpSpPr>
          <p:cNvPr id="36" name="Group 35">
            <a:extLst>
              <a:ext uri="{FF2B5EF4-FFF2-40B4-BE49-F238E27FC236}">
                <a16:creationId xmlns:a16="http://schemas.microsoft.com/office/drawing/2014/main" id="{3B1B072C-E14D-416A-A974-4A2141576894}"/>
              </a:ext>
            </a:extLst>
          </p:cNvPr>
          <p:cNvGrpSpPr/>
          <p:nvPr/>
        </p:nvGrpSpPr>
        <p:grpSpPr>
          <a:xfrm>
            <a:off x="8958197" y="5157192"/>
            <a:ext cx="3471265" cy="1446615"/>
            <a:chOff x="9112534" y="5157192"/>
            <a:chExt cx="3471265" cy="1446615"/>
          </a:xfrm>
        </p:grpSpPr>
        <p:sp>
          <p:nvSpPr>
            <p:cNvPr id="51" name="Rectangle 50">
              <a:extLst>
                <a:ext uri="{FF2B5EF4-FFF2-40B4-BE49-F238E27FC236}">
                  <a16:creationId xmlns:a16="http://schemas.microsoft.com/office/drawing/2014/main" id="{8923AF10-5C74-4386-9806-2C33C8CC2F84}"/>
                </a:ext>
              </a:extLst>
            </p:cNvPr>
            <p:cNvSpPr/>
            <p:nvPr/>
          </p:nvSpPr>
          <p:spPr>
            <a:xfrm>
              <a:off x="9112534" y="5157192"/>
              <a:ext cx="2920973" cy="461665"/>
            </a:xfrm>
            <a:prstGeom prst="rect">
              <a:avLst/>
            </a:prstGeom>
          </p:spPr>
          <p:txBody>
            <a:bodyPr wrap="square">
              <a:spAutoFit/>
            </a:bodyPr>
            <a:lstStyle/>
            <a:p>
              <a:pPr lvl="0"/>
              <a:r>
                <a:rPr lang="en-GB" sz="1200" b="1" dirty="0">
                  <a:solidFill>
                    <a:srgbClr val="2567D1"/>
                  </a:solidFill>
                  <a:latin typeface="Assistant" panose="00000500000000000000" pitchFamily="2" charset="-79"/>
                  <a:cs typeface="Assistant" panose="00000500000000000000" pitchFamily="2" charset="-79"/>
                </a:rPr>
                <a:t>Prof. Boris </a:t>
              </a:r>
              <a:r>
                <a:rPr lang="en-GB" sz="1200" b="1" dirty="0" err="1">
                  <a:solidFill>
                    <a:srgbClr val="2567D1"/>
                  </a:solidFill>
                  <a:latin typeface="Assistant" panose="00000500000000000000" pitchFamily="2" charset="-79"/>
                  <a:cs typeface="Assistant" panose="00000500000000000000" pitchFamily="2" charset="-79"/>
                </a:rPr>
                <a:t>Spektor</a:t>
              </a:r>
              <a:br>
                <a:rPr lang="en-GB" sz="1200" dirty="0">
                  <a:latin typeface="Assistant Light" panose="00000400000000000000" pitchFamily="2" charset="-79"/>
                  <a:ea typeface="Calibri" panose="020F0502020204030204" pitchFamily="34" charset="0"/>
                  <a:cs typeface="Assistant Light" panose="00000400000000000000" pitchFamily="2" charset="-79"/>
                </a:rPr>
              </a:br>
              <a:r>
                <a:rPr lang="en-GB" sz="1200" b="1" dirty="0">
                  <a:latin typeface="Assistant Light" panose="00000400000000000000" pitchFamily="2" charset="-79"/>
                  <a:ea typeface="Calibri" panose="020F0502020204030204" pitchFamily="34" charset="0"/>
                  <a:cs typeface="Assistant Light" panose="00000400000000000000" pitchFamily="2" charset="-79"/>
                </a:rPr>
                <a:t>Optics Design Leader</a:t>
              </a:r>
            </a:p>
          </p:txBody>
        </p:sp>
        <p:sp>
          <p:nvSpPr>
            <p:cNvPr id="52" name="Rectangle 51">
              <a:extLst>
                <a:ext uri="{FF2B5EF4-FFF2-40B4-BE49-F238E27FC236}">
                  <a16:creationId xmlns:a16="http://schemas.microsoft.com/office/drawing/2014/main" id="{FEB60307-9E43-4E74-AE40-C4988FD16527}"/>
                </a:ext>
              </a:extLst>
            </p:cNvPr>
            <p:cNvSpPr/>
            <p:nvPr/>
          </p:nvSpPr>
          <p:spPr>
            <a:xfrm>
              <a:off x="9112534" y="5618857"/>
              <a:ext cx="3471265" cy="984950"/>
            </a:xfrm>
            <a:prstGeom prst="rect">
              <a:avLst/>
            </a:prstGeom>
          </p:spPr>
          <p:txBody>
            <a:bodyPr wrap="square">
              <a:spAutoFit/>
            </a:bodyPr>
            <a:lstStyle/>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Leading 20 electro-optical projects</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PhD in Optics from Russian Academy of Sciences, </a:t>
              </a:r>
              <a:br>
                <a:rPr lang="en-GB" sz="1000">
                  <a:latin typeface="Assistant Light" panose="00000400000000000000" pitchFamily="2" charset="-79"/>
                  <a:cs typeface="Assistant Light" panose="00000400000000000000" pitchFamily="2" charset="-79"/>
                </a:rPr>
              </a:br>
              <a:r>
                <a:rPr lang="en-GB" sz="1000">
                  <a:latin typeface="Assistant Light" panose="00000400000000000000" pitchFamily="2" charset="-79"/>
                  <a:cs typeface="Assistant Light" panose="00000400000000000000" pitchFamily="2" charset="-79"/>
                </a:rPr>
                <a:t>Siberian Branch – Novosibirsk</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Senior Scientist and lecturer at the (EE) electrical engineering faculty, Technion, Israel  </a:t>
              </a:r>
            </a:p>
            <a:p>
              <a:pPr marL="171450" lvl="0" indent="-171450">
                <a:lnSpc>
                  <a:spcPts val="1000"/>
                </a:lnSpc>
                <a:buFont typeface="Arial" panose="020B0604020202020204" pitchFamily="34" charset="0"/>
                <a:buChar char="•"/>
              </a:pPr>
              <a:endParaRPr lang="en-GB" sz="800">
                <a:latin typeface="Assistant Light" panose="00000400000000000000" pitchFamily="2" charset="-79"/>
                <a:ea typeface="Calibri" panose="020F0502020204030204" pitchFamily="34" charset="0"/>
                <a:cs typeface="Assistant Light" panose="00000400000000000000" pitchFamily="2" charset="-79"/>
              </a:endParaRPr>
            </a:p>
          </p:txBody>
        </p:sp>
      </p:grpSp>
      <p:sp>
        <p:nvSpPr>
          <p:cNvPr id="59" name="Rectangle 58">
            <a:extLst>
              <a:ext uri="{FF2B5EF4-FFF2-40B4-BE49-F238E27FC236}">
                <a16:creationId xmlns:a16="http://schemas.microsoft.com/office/drawing/2014/main" id="{561BDB30-9274-458B-927F-A17DC74921D0}"/>
              </a:ext>
            </a:extLst>
          </p:cNvPr>
          <p:cNvSpPr/>
          <p:nvPr/>
        </p:nvSpPr>
        <p:spPr>
          <a:xfrm>
            <a:off x="8958197" y="2003472"/>
            <a:ext cx="2895395" cy="461665"/>
          </a:xfrm>
          <a:prstGeom prst="rect">
            <a:avLst/>
          </a:prstGeom>
        </p:spPr>
        <p:txBody>
          <a:bodyPr wrap="square">
            <a:spAutoFit/>
          </a:bodyPr>
          <a:lstStyle/>
          <a:p>
            <a:pPr lvl="0"/>
            <a:r>
              <a:rPr lang="en-GB" sz="1200" b="1">
                <a:solidFill>
                  <a:srgbClr val="2567D1"/>
                </a:solidFill>
                <a:latin typeface="Assistant" panose="00000500000000000000" pitchFamily="2" charset="-79"/>
                <a:cs typeface="Assistant" panose="00000500000000000000" pitchFamily="2" charset="-79"/>
              </a:rPr>
              <a:t>Prof. Sami Viskin</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Chief Medical Officer (Arrhythmia)</a:t>
            </a:r>
          </a:p>
        </p:txBody>
      </p:sp>
      <p:sp>
        <p:nvSpPr>
          <p:cNvPr id="60" name="Rectangle 59">
            <a:extLst>
              <a:ext uri="{FF2B5EF4-FFF2-40B4-BE49-F238E27FC236}">
                <a16:creationId xmlns:a16="http://schemas.microsoft.com/office/drawing/2014/main" id="{0558371F-521C-45CE-A1D1-0F394C1B29F8}"/>
              </a:ext>
            </a:extLst>
          </p:cNvPr>
          <p:cNvSpPr/>
          <p:nvPr/>
        </p:nvSpPr>
        <p:spPr>
          <a:xfrm>
            <a:off x="8958197" y="2465137"/>
            <a:ext cx="2895394" cy="1169551"/>
          </a:xfrm>
          <a:prstGeom prst="rect">
            <a:avLst/>
          </a:prstGeom>
        </p:spPr>
        <p:txBody>
          <a:bodyPr wrap="square">
            <a:spAutoFit/>
          </a:bodyPr>
          <a:lstStyle/>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Boston Scientific, Advisory Board</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Director, Cardiac Hospitalization, Tel Aviv Medical Center, Israel</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Expert on atrial fibrillation</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140+ publications in peer reviewed journals</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MD, Tel Aviv University, University of California San Francisco</a:t>
            </a:r>
          </a:p>
        </p:txBody>
      </p:sp>
      <p:grpSp>
        <p:nvGrpSpPr>
          <p:cNvPr id="32" name="Group 31">
            <a:extLst>
              <a:ext uri="{FF2B5EF4-FFF2-40B4-BE49-F238E27FC236}">
                <a16:creationId xmlns:a16="http://schemas.microsoft.com/office/drawing/2014/main" id="{AC3C5B81-AB5C-4D8B-B446-156A60C6CBDE}"/>
              </a:ext>
            </a:extLst>
          </p:cNvPr>
          <p:cNvGrpSpPr/>
          <p:nvPr/>
        </p:nvGrpSpPr>
        <p:grpSpPr>
          <a:xfrm>
            <a:off x="455071" y="3792635"/>
            <a:ext cx="2920973" cy="1169551"/>
            <a:chOff x="455071" y="3792635"/>
            <a:chExt cx="2920973" cy="1169551"/>
          </a:xfrm>
        </p:grpSpPr>
        <p:sp>
          <p:nvSpPr>
            <p:cNvPr id="53" name="Rectangle 52">
              <a:extLst>
                <a:ext uri="{FF2B5EF4-FFF2-40B4-BE49-F238E27FC236}">
                  <a16:creationId xmlns:a16="http://schemas.microsoft.com/office/drawing/2014/main" id="{FC4FD64D-6DE1-4187-A4DE-4F1A33E6411E}"/>
                </a:ext>
              </a:extLst>
            </p:cNvPr>
            <p:cNvSpPr/>
            <p:nvPr/>
          </p:nvSpPr>
          <p:spPr>
            <a:xfrm>
              <a:off x="455071" y="3792635"/>
              <a:ext cx="2920973" cy="461665"/>
            </a:xfrm>
            <a:prstGeom prst="rect">
              <a:avLst/>
            </a:prstGeom>
          </p:spPr>
          <p:txBody>
            <a:bodyPr wrap="square">
              <a:spAutoFit/>
            </a:bodyPr>
            <a:lstStyle/>
            <a:p>
              <a:pPr lvl="0"/>
              <a:r>
                <a:rPr lang="en-GB" sz="1200" b="1">
                  <a:solidFill>
                    <a:srgbClr val="2567D1"/>
                  </a:solidFill>
                  <a:latin typeface="Assistant" panose="00000500000000000000" pitchFamily="2" charset="-79"/>
                  <a:ea typeface="Calibri" panose="020F0502020204030204" pitchFamily="34" charset="0"/>
                  <a:cs typeface="Assistant" panose="00000500000000000000" pitchFamily="2" charset="-79"/>
                </a:rPr>
                <a:t>Prof. Giris Jacob</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Chief Medical Officer (Blood Pressure)</a:t>
              </a:r>
            </a:p>
          </p:txBody>
        </p:sp>
        <p:sp>
          <p:nvSpPr>
            <p:cNvPr id="54" name="Rectangle 53">
              <a:extLst>
                <a:ext uri="{FF2B5EF4-FFF2-40B4-BE49-F238E27FC236}">
                  <a16:creationId xmlns:a16="http://schemas.microsoft.com/office/drawing/2014/main" id="{2D91EC0A-112C-4D95-B23A-316C53F8B2AD}"/>
                </a:ext>
              </a:extLst>
            </p:cNvPr>
            <p:cNvSpPr/>
            <p:nvPr/>
          </p:nvSpPr>
          <p:spPr>
            <a:xfrm>
              <a:off x="455071" y="4254300"/>
              <a:ext cx="2920973" cy="707886"/>
            </a:xfrm>
            <a:prstGeom prst="rect">
              <a:avLst/>
            </a:prstGeom>
          </p:spPr>
          <p:txBody>
            <a:bodyPr wrap="square">
              <a:spAutoFit/>
            </a:bodyPr>
            <a:lstStyle/>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Director, Internal Medicine, Tel Aviv Medical Center, Israel</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MD / PhD, Technion - Israel Institute of Technology</a:t>
              </a:r>
            </a:p>
          </p:txBody>
        </p:sp>
      </p:grpSp>
      <p:grpSp>
        <p:nvGrpSpPr>
          <p:cNvPr id="31" name="Group 30">
            <a:extLst>
              <a:ext uri="{FF2B5EF4-FFF2-40B4-BE49-F238E27FC236}">
                <a16:creationId xmlns:a16="http://schemas.microsoft.com/office/drawing/2014/main" id="{B71A8AF7-3C96-4177-B93B-22DC9F966555}"/>
              </a:ext>
            </a:extLst>
          </p:cNvPr>
          <p:cNvGrpSpPr/>
          <p:nvPr/>
        </p:nvGrpSpPr>
        <p:grpSpPr>
          <a:xfrm>
            <a:off x="8958197" y="3800512"/>
            <a:ext cx="2895395" cy="1292726"/>
            <a:chOff x="8958197" y="3979637"/>
            <a:chExt cx="2895395" cy="1292726"/>
          </a:xfrm>
        </p:grpSpPr>
        <p:sp>
          <p:nvSpPr>
            <p:cNvPr id="63" name="Rectangle 62">
              <a:extLst>
                <a:ext uri="{FF2B5EF4-FFF2-40B4-BE49-F238E27FC236}">
                  <a16:creationId xmlns:a16="http://schemas.microsoft.com/office/drawing/2014/main" id="{73FF80B6-5FA2-480F-8731-8F1A6D44FF58}"/>
                </a:ext>
              </a:extLst>
            </p:cNvPr>
            <p:cNvSpPr/>
            <p:nvPr/>
          </p:nvSpPr>
          <p:spPr>
            <a:xfrm>
              <a:off x="8958197" y="3979637"/>
              <a:ext cx="2895395" cy="461665"/>
            </a:xfrm>
            <a:prstGeom prst="rect">
              <a:avLst/>
            </a:prstGeom>
          </p:spPr>
          <p:txBody>
            <a:bodyPr wrap="square">
              <a:spAutoFit/>
            </a:bodyPr>
            <a:lstStyle/>
            <a:p>
              <a:pPr lvl="0"/>
              <a:r>
                <a:rPr lang="en-GB" sz="1200" b="1">
                  <a:solidFill>
                    <a:srgbClr val="2567D1"/>
                  </a:solidFill>
                  <a:latin typeface="Assistant" panose="00000500000000000000" pitchFamily="2" charset="-79"/>
                  <a:cs typeface="Assistant" panose="00000500000000000000" pitchFamily="2" charset="-79"/>
                </a:rPr>
                <a:t>Israel Makov</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Senior Advisor</a:t>
              </a:r>
            </a:p>
          </p:txBody>
        </p:sp>
        <p:sp>
          <p:nvSpPr>
            <p:cNvPr id="64" name="Rectangle 63">
              <a:extLst>
                <a:ext uri="{FF2B5EF4-FFF2-40B4-BE49-F238E27FC236}">
                  <a16:creationId xmlns:a16="http://schemas.microsoft.com/office/drawing/2014/main" id="{B95FF6F8-2B66-4761-B45B-25E5EDE7F14A}"/>
                </a:ext>
              </a:extLst>
            </p:cNvPr>
            <p:cNvSpPr/>
            <p:nvPr/>
          </p:nvSpPr>
          <p:spPr>
            <a:xfrm>
              <a:off x="8958197" y="4441302"/>
              <a:ext cx="2754427" cy="831061"/>
            </a:xfrm>
            <a:prstGeom prst="rect">
              <a:avLst/>
            </a:prstGeom>
          </p:spPr>
          <p:txBody>
            <a:bodyPr wrap="square">
              <a:spAutoFit/>
            </a:bodyPr>
            <a:lstStyle/>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Former President &amp; CEO, Teva Pharmaceuticals</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B.Sc. in Agriculture and an M.Sc. in Economics, the Hebrew University in Jerusalem</a:t>
              </a:r>
            </a:p>
            <a:p>
              <a:pPr marL="171450" lvl="0" indent="-171450">
                <a:lnSpc>
                  <a:spcPts val="1000"/>
                </a:lnSpc>
                <a:buFont typeface="Arial" panose="020B0604020202020204" pitchFamily="34" charset="0"/>
                <a:buChar char="•"/>
              </a:pPr>
              <a:endParaRPr lang="en-GB" sz="800">
                <a:latin typeface="Assistant Light" panose="00000400000000000000" pitchFamily="2" charset="-79"/>
                <a:ea typeface="Calibri" panose="020F0502020204030204" pitchFamily="34" charset="0"/>
                <a:cs typeface="Assistant Light" panose="00000400000000000000" pitchFamily="2" charset="-79"/>
              </a:endParaRPr>
            </a:p>
          </p:txBody>
        </p:sp>
      </p:grpSp>
      <p:sp>
        <p:nvSpPr>
          <p:cNvPr id="2" name="Rectangle 2">
            <a:extLst>
              <a:ext uri="{FF2B5EF4-FFF2-40B4-BE49-F238E27FC236}">
                <a16:creationId xmlns:a16="http://schemas.microsoft.com/office/drawing/2014/main" id="{B24F53FB-B352-4FDC-BC49-7911EF0009B0}"/>
              </a:ext>
            </a:extLst>
          </p:cNvPr>
          <p:cNvSpPr/>
          <p:nvPr/>
        </p:nvSpPr>
        <p:spPr>
          <a:xfrm>
            <a:off x="5159896" y="3050957"/>
            <a:ext cx="1809006" cy="954107"/>
          </a:xfrm>
          <a:prstGeom prst="rect">
            <a:avLst/>
          </a:prstGeom>
        </p:spPr>
        <p:txBody>
          <a:bodyPr wrap="square">
            <a:spAutoFit/>
          </a:bodyPr>
          <a:lstStyle/>
          <a:p>
            <a:pPr algn="ctr"/>
            <a:r>
              <a:rPr lang="en-US" sz="2800" b="1" dirty="0">
                <a:solidFill>
                  <a:srgbClr val="2567D1"/>
                </a:solidFill>
                <a:latin typeface="Assistant" panose="00000500000000000000" pitchFamily="2" charset="-79"/>
                <a:ea typeface="Roboto" panose="02000000000000000000" pitchFamily="2" charset="0"/>
                <a:cs typeface="Assistant" panose="00000500000000000000" pitchFamily="2" charset="-79"/>
              </a:rPr>
              <a:t>Board &amp; Advisors</a:t>
            </a:r>
          </a:p>
        </p:txBody>
      </p:sp>
      <p:pic>
        <p:nvPicPr>
          <p:cNvPr id="65" name="Picture 64">
            <a:extLst>
              <a:ext uri="{FF2B5EF4-FFF2-40B4-BE49-F238E27FC236}">
                <a16:creationId xmlns:a16="http://schemas.microsoft.com/office/drawing/2014/main" id="{7D29B855-A94E-8F4F-B696-93F11DB0D975}"/>
              </a:ext>
            </a:extLst>
          </p:cNvPr>
          <p:cNvPicPr>
            <a:picLocks noChangeAspect="1"/>
          </p:cNvPicPr>
          <p:nvPr/>
        </p:nvPicPr>
        <p:blipFill rotWithShape="1">
          <a:blip r:embed="rId7">
            <a:extLst>
              <a:ext uri="{28A0092B-C50C-407E-A947-70E740481C1C}">
                <a14:useLocalDpi xmlns:a14="http://schemas.microsoft.com/office/drawing/2010/main" val="0"/>
              </a:ext>
            </a:extLst>
          </a:blip>
          <a:srcRect l="19570" t="1254" r="24175" b="14362"/>
          <a:stretch/>
        </p:blipFill>
        <p:spPr>
          <a:xfrm>
            <a:off x="5665866" y="1265961"/>
            <a:ext cx="806400" cy="806400"/>
          </a:xfrm>
          <a:prstGeom prst="ellipse">
            <a:avLst/>
          </a:prstGeom>
        </p:spPr>
      </p:pic>
      <p:pic>
        <p:nvPicPr>
          <p:cNvPr id="67" name="Picture 66">
            <a:extLst>
              <a:ext uri="{FF2B5EF4-FFF2-40B4-BE49-F238E27FC236}">
                <a16:creationId xmlns:a16="http://schemas.microsoft.com/office/drawing/2014/main" id="{B4B5A28E-E388-E348-9B94-886711971E5B}"/>
              </a:ext>
            </a:extLst>
          </p:cNvPr>
          <p:cNvPicPr>
            <a:picLocks noChangeAspect="1"/>
          </p:cNvPicPr>
          <p:nvPr/>
        </p:nvPicPr>
        <p:blipFill rotWithShape="1">
          <a:blip r:embed="rId8">
            <a:extLst>
              <a:ext uri="{28A0092B-C50C-407E-A947-70E740481C1C}">
                <a14:useLocalDpi xmlns:a14="http://schemas.microsoft.com/office/drawing/2010/main" val="0"/>
              </a:ext>
            </a:extLst>
          </a:blip>
          <a:srcRect t="5245" b="28209"/>
          <a:stretch/>
        </p:blipFill>
        <p:spPr>
          <a:xfrm>
            <a:off x="4421720" y="4423003"/>
            <a:ext cx="806400" cy="806400"/>
          </a:xfrm>
          <a:prstGeom prst="ellipse">
            <a:avLst/>
          </a:prstGeom>
        </p:spPr>
      </p:pic>
      <p:pic>
        <p:nvPicPr>
          <p:cNvPr id="68" name="Picture 67">
            <a:extLst>
              <a:ext uri="{FF2B5EF4-FFF2-40B4-BE49-F238E27FC236}">
                <a16:creationId xmlns:a16="http://schemas.microsoft.com/office/drawing/2014/main" id="{AAF01CED-35CD-6C45-888B-60645E522E5F}"/>
              </a:ext>
            </a:extLst>
          </p:cNvPr>
          <p:cNvPicPr>
            <a:picLocks noChangeAspect="1"/>
          </p:cNvPicPr>
          <p:nvPr/>
        </p:nvPicPr>
        <p:blipFill rotWithShape="1">
          <a:blip r:embed="rId9">
            <a:extLst>
              <a:ext uri="{28A0092B-C50C-407E-A947-70E740481C1C}">
                <a14:useLocalDpi xmlns:a14="http://schemas.microsoft.com/office/drawing/2010/main" val="0"/>
              </a:ext>
            </a:extLst>
          </a:blip>
          <a:srcRect l="19875" t="207" r="26011" b="18622"/>
          <a:stretch/>
        </p:blipFill>
        <p:spPr>
          <a:xfrm>
            <a:off x="5708612" y="4938538"/>
            <a:ext cx="806400" cy="806400"/>
          </a:xfrm>
          <a:prstGeom prst="ellipse">
            <a:avLst/>
          </a:prstGeom>
        </p:spPr>
      </p:pic>
      <p:sp>
        <p:nvSpPr>
          <p:cNvPr id="69" name="Slide Number Placeholder 1">
            <a:extLst>
              <a:ext uri="{FF2B5EF4-FFF2-40B4-BE49-F238E27FC236}">
                <a16:creationId xmlns:a16="http://schemas.microsoft.com/office/drawing/2014/main" id="{9C543D4D-2E83-4910-9297-8FFC1D40B4A1}"/>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38</a:t>
            </a:fld>
            <a:endParaRPr lang="en-GB"/>
          </a:p>
        </p:txBody>
      </p:sp>
      <p:grpSp>
        <p:nvGrpSpPr>
          <p:cNvPr id="30" name="Group 29">
            <a:extLst>
              <a:ext uri="{FF2B5EF4-FFF2-40B4-BE49-F238E27FC236}">
                <a16:creationId xmlns:a16="http://schemas.microsoft.com/office/drawing/2014/main" id="{3ED834D3-E1BE-466F-8430-45F0D932B6E8}"/>
              </a:ext>
            </a:extLst>
          </p:cNvPr>
          <p:cNvGrpSpPr/>
          <p:nvPr/>
        </p:nvGrpSpPr>
        <p:grpSpPr>
          <a:xfrm>
            <a:off x="455071" y="2009317"/>
            <a:ext cx="2920973" cy="1477328"/>
            <a:chOff x="4535062" y="5325318"/>
            <a:chExt cx="2920973" cy="1477328"/>
          </a:xfrm>
        </p:grpSpPr>
        <p:sp>
          <p:nvSpPr>
            <p:cNvPr id="70" name="Rectangle 69">
              <a:extLst>
                <a:ext uri="{FF2B5EF4-FFF2-40B4-BE49-F238E27FC236}">
                  <a16:creationId xmlns:a16="http://schemas.microsoft.com/office/drawing/2014/main" id="{51372CE6-9BFA-4159-A010-5EE3CCAF6F7C}"/>
                </a:ext>
              </a:extLst>
            </p:cNvPr>
            <p:cNvSpPr/>
            <p:nvPr/>
          </p:nvSpPr>
          <p:spPr>
            <a:xfrm>
              <a:off x="4535063" y="5786983"/>
              <a:ext cx="2920972" cy="1015663"/>
            </a:xfrm>
            <a:prstGeom prst="rect">
              <a:avLst/>
            </a:prstGeom>
          </p:spPr>
          <p:txBody>
            <a:bodyPr wrap="square">
              <a:spAutoFit/>
            </a:bodyPr>
            <a:lstStyle/>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Medical device investor/entrepreneur, serving on the boards of 10 emerging medical companies</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Former President of the Cardiology business, Boston Scientific</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Inducted into Minnesota Business Hall of Fame</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BS and MBA, Cornell University</a:t>
              </a:r>
              <a:endParaRPr lang="en-US" sz="1000">
                <a:latin typeface="Assistant Light" panose="00000400000000000000" pitchFamily="2" charset="-79"/>
                <a:cs typeface="Assistant Light" panose="00000400000000000000" pitchFamily="2" charset="-79"/>
              </a:endParaRPr>
            </a:p>
          </p:txBody>
        </p:sp>
        <p:sp>
          <p:nvSpPr>
            <p:cNvPr id="71" name="Rectangle 70">
              <a:extLst>
                <a:ext uri="{FF2B5EF4-FFF2-40B4-BE49-F238E27FC236}">
                  <a16:creationId xmlns:a16="http://schemas.microsoft.com/office/drawing/2014/main" id="{906017FA-6BF0-4F0D-8FC2-6453ED1865DE}"/>
                </a:ext>
              </a:extLst>
            </p:cNvPr>
            <p:cNvSpPr/>
            <p:nvPr/>
          </p:nvSpPr>
          <p:spPr>
            <a:xfrm>
              <a:off x="4535062" y="5325318"/>
              <a:ext cx="2920973" cy="461665"/>
            </a:xfrm>
            <a:prstGeom prst="rect">
              <a:avLst/>
            </a:prstGeom>
          </p:spPr>
          <p:txBody>
            <a:bodyPr wrap="square">
              <a:spAutoFit/>
            </a:bodyPr>
            <a:lstStyle/>
            <a:p>
              <a:pPr lvl="0"/>
              <a:r>
                <a:rPr lang="en-GB" sz="1200" b="1">
                  <a:solidFill>
                    <a:srgbClr val="2567D1"/>
                  </a:solidFill>
                  <a:latin typeface="Assistant" panose="00000500000000000000" pitchFamily="2" charset="-79"/>
                  <a:cs typeface="Assistant" panose="00000500000000000000" pitchFamily="2" charset="-79"/>
                </a:rPr>
                <a:t>Michael Berman</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Chairman of the Board </a:t>
              </a:r>
            </a:p>
          </p:txBody>
        </p:sp>
      </p:grpSp>
      <p:pic>
        <p:nvPicPr>
          <p:cNvPr id="72" name="Picture 71">
            <a:extLst>
              <a:ext uri="{FF2B5EF4-FFF2-40B4-BE49-F238E27FC236}">
                <a16:creationId xmlns:a16="http://schemas.microsoft.com/office/drawing/2014/main" id="{2C752D5D-5CD0-4724-8E4F-0389433DEA09}"/>
              </a:ext>
            </a:extLst>
          </p:cNvPr>
          <p:cNvPicPr>
            <a:picLocks noChangeAspect="1"/>
          </p:cNvPicPr>
          <p:nvPr/>
        </p:nvPicPr>
        <p:blipFill rotWithShape="1">
          <a:blip r:embed="rId10">
            <a:extLst>
              <a:ext uri="{28A0092B-C50C-407E-A947-70E740481C1C}">
                <a14:useLocalDpi xmlns:a14="http://schemas.microsoft.com/office/drawing/2010/main" val="0"/>
              </a:ext>
            </a:extLst>
          </a:blip>
          <a:srcRect l="13092" t="6586" r="7286" b="13790"/>
          <a:stretch/>
        </p:blipFill>
        <p:spPr>
          <a:xfrm>
            <a:off x="4387028" y="1826571"/>
            <a:ext cx="806400" cy="806400"/>
          </a:xfrm>
          <a:prstGeom prst="ellipse">
            <a:avLst/>
          </a:prstGeom>
        </p:spPr>
      </p:pic>
      <p:sp>
        <p:nvSpPr>
          <p:cNvPr id="73" name="Rectangle 72">
            <a:extLst>
              <a:ext uri="{FF2B5EF4-FFF2-40B4-BE49-F238E27FC236}">
                <a16:creationId xmlns:a16="http://schemas.microsoft.com/office/drawing/2014/main" id="{06DC4F1B-C667-4684-B010-3B21792C54BF}"/>
              </a:ext>
            </a:extLst>
          </p:cNvPr>
          <p:cNvSpPr/>
          <p:nvPr/>
        </p:nvSpPr>
        <p:spPr>
          <a:xfrm>
            <a:off x="455071" y="5059128"/>
            <a:ext cx="2920973" cy="461665"/>
          </a:xfrm>
          <a:prstGeom prst="rect">
            <a:avLst/>
          </a:prstGeom>
        </p:spPr>
        <p:txBody>
          <a:bodyPr wrap="square">
            <a:spAutoFit/>
          </a:bodyPr>
          <a:lstStyle/>
          <a:p>
            <a:pPr lvl="0"/>
            <a:r>
              <a:rPr lang="en-GB" sz="1200" b="1">
                <a:solidFill>
                  <a:srgbClr val="2567D1"/>
                </a:solidFill>
                <a:latin typeface="Assistant" panose="00000500000000000000" pitchFamily="2" charset="-79"/>
                <a:ea typeface="Calibri" panose="020F0502020204030204" pitchFamily="34" charset="0"/>
                <a:cs typeface="Assistant" panose="00000500000000000000" pitchFamily="2" charset="-79"/>
              </a:rPr>
              <a:t>Prof. Chaim Lotan</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Senior Advisor</a:t>
            </a:r>
          </a:p>
        </p:txBody>
      </p:sp>
      <p:sp>
        <p:nvSpPr>
          <p:cNvPr id="74" name="Rectangle 73">
            <a:extLst>
              <a:ext uri="{FF2B5EF4-FFF2-40B4-BE49-F238E27FC236}">
                <a16:creationId xmlns:a16="http://schemas.microsoft.com/office/drawing/2014/main" id="{D798A24A-8BAA-4052-920B-F511CA111D63}"/>
              </a:ext>
            </a:extLst>
          </p:cNvPr>
          <p:cNvSpPr/>
          <p:nvPr/>
        </p:nvSpPr>
        <p:spPr>
          <a:xfrm>
            <a:off x="455071" y="5520793"/>
            <a:ext cx="3048641" cy="1169551"/>
          </a:xfrm>
          <a:prstGeom prst="rect">
            <a:avLst/>
          </a:prstGeom>
        </p:spPr>
        <p:txBody>
          <a:bodyPr wrap="square">
            <a:spAutoFit/>
          </a:bodyPr>
          <a:lstStyle/>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Director, Heart Institute, Hadassah - Hebrew University, Jerusalem</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Founder and Director, Innovations in Cardiovascular Interventions conference</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Former President, Israel Heart Society</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MD, Hebrew University of Jerusalem</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Stanford University School of Medicine, Sabbatical</a:t>
            </a:r>
          </a:p>
        </p:txBody>
      </p:sp>
    </p:spTree>
    <p:extLst>
      <p:ext uri="{BB962C8B-B14F-4D97-AF65-F5344CB8AC3E}">
        <p14:creationId xmlns:p14="http://schemas.microsoft.com/office/powerpoint/2010/main" val="8681894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57095C9E-3ADB-4758-AEFB-8694E6B44DF1}"/>
              </a:ext>
            </a:extLst>
          </p:cNvPr>
          <p:cNvSpPr/>
          <p:nvPr/>
        </p:nvSpPr>
        <p:spPr>
          <a:xfrm>
            <a:off x="-9934" y="-11435"/>
            <a:ext cx="3888430" cy="688087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2">
            <a:extLst>
              <a:ext uri="{FF2B5EF4-FFF2-40B4-BE49-F238E27FC236}">
                <a16:creationId xmlns:a16="http://schemas.microsoft.com/office/drawing/2014/main" id="{0A60D655-E1EC-4189-80A1-4514D21A7957}"/>
              </a:ext>
            </a:extLst>
          </p:cNvPr>
          <p:cNvSpPr/>
          <p:nvPr/>
        </p:nvSpPr>
        <p:spPr>
          <a:xfrm>
            <a:off x="551384" y="835928"/>
            <a:ext cx="2312492" cy="1200329"/>
          </a:xfrm>
          <a:prstGeom prst="rect">
            <a:avLst/>
          </a:prstGeom>
        </p:spPr>
        <p:txBody>
          <a:bodyPr wrap="square">
            <a:spAutoFit/>
          </a:bodyPr>
          <a:lstStyle/>
          <a:p>
            <a:r>
              <a:rPr lang="en-GB" sz="3600" dirty="0">
                <a:solidFill>
                  <a:schemeClr val="bg1"/>
                </a:solidFill>
                <a:latin typeface="Assistant" pitchFamily="2" charset="-79"/>
                <a:ea typeface="Roboto" panose="02000000000000000000" pitchFamily="2" charset="0"/>
                <a:cs typeface="Assistant" pitchFamily="2" charset="-79"/>
              </a:rPr>
              <a:t>Executive Summary</a:t>
            </a:r>
            <a:endParaRPr lang="en-US" sz="3600" dirty="0">
              <a:solidFill>
                <a:schemeClr val="bg1"/>
              </a:solidFill>
              <a:latin typeface="Assistant" pitchFamily="2" charset="-79"/>
              <a:ea typeface="Roboto" panose="02000000000000000000" pitchFamily="2" charset="0"/>
              <a:cs typeface="Assistant" pitchFamily="2" charset="-79"/>
            </a:endParaRPr>
          </a:p>
        </p:txBody>
      </p:sp>
      <p:grpSp>
        <p:nvGrpSpPr>
          <p:cNvPr id="6" name="Group 59">
            <a:extLst>
              <a:ext uri="{FF2B5EF4-FFF2-40B4-BE49-F238E27FC236}">
                <a16:creationId xmlns:a16="http://schemas.microsoft.com/office/drawing/2014/main" id="{DEE662EC-0CFB-2446-9D97-257EC486912E}"/>
              </a:ext>
            </a:extLst>
          </p:cNvPr>
          <p:cNvGrpSpPr/>
          <p:nvPr/>
        </p:nvGrpSpPr>
        <p:grpSpPr>
          <a:xfrm>
            <a:off x="1487488" y="5295014"/>
            <a:ext cx="1805072" cy="301960"/>
            <a:chOff x="2670175" y="887021"/>
            <a:chExt cx="6851650" cy="1146175"/>
          </a:xfrm>
          <a:solidFill>
            <a:schemeClr val="bg1"/>
          </a:solidFill>
        </p:grpSpPr>
        <p:grpSp>
          <p:nvGrpSpPr>
            <p:cNvPr id="7" name="Group 6">
              <a:extLst>
                <a:ext uri="{FF2B5EF4-FFF2-40B4-BE49-F238E27FC236}">
                  <a16:creationId xmlns:a16="http://schemas.microsoft.com/office/drawing/2014/main" id="{BE367EA6-9632-7C40-92E7-511D7A5938FF}"/>
                </a:ext>
              </a:extLst>
            </p:cNvPr>
            <p:cNvGrpSpPr/>
            <p:nvPr/>
          </p:nvGrpSpPr>
          <p:grpSpPr>
            <a:xfrm>
              <a:off x="2670175" y="887021"/>
              <a:ext cx="1141413" cy="1146175"/>
              <a:chOff x="2670175" y="2855913"/>
              <a:chExt cx="1141413" cy="1146175"/>
            </a:xfrm>
            <a:grpFill/>
          </p:grpSpPr>
          <p:sp>
            <p:nvSpPr>
              <p:cNvPr id="37" name="Freeform 5">
                <a:extLst>
                  <a:ext uri="{FF2B5EF4-FFF2-40B4-BE49-F238E27FC236}">
                    <a16:creationId xmlns:a16="http://schemas.microsoft.com/office/drawing/2014/main" id="{B32189F2-5D32-864A-8B44-5EF32B2B10AE}"/>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 name="Freeform 6">
                <a:extLst>
                  <a:ext uri="{FF2B5EF4-FFF2-40B4-BE49-F238E27FC236}">
                    <a16:creationId xmlns:a16="http://schemas.microsoft.com/office/drawing/2014/main" id="{6E103C96-6F84-944B-8FA9-0B34C842831E}"/>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7">
                <a:extLst>
                  <a:ext uri="{FF2B5EF4-FFF2-40B4-BE49-F238E27FC236}">
                    <a16:creationId xmlns:a16="http://schemas.microsoft.com/office/drawing/2014/main" id="{302343C3-CCE5-2547-BE6E-3428181D1574}"/>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 name="Freeform 8">
                <a:extLst>
                  <a:ext uri="{FF2B5EF4-FFF2-40B4-BE49-F238E27FC236}">
                    <a16:creationId xmlns:a16="http://schemas.microsoft.com/office/drawing/2014/main" id="{A6E65437-C0AE-4844-B3F2-E846DE8F86AE}"/>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 name="Freeform 9">
                <a:extLst>
                  <a:ext uri="{FF2B5EF4-FFF2-40B4-BE49-F238E27FC236}">
                    <a16:creationId xmlns:a16="http://schemas.microsoft.com/office/drawing/2014/main" id="{AE1FE76F-FDA4-F941-B770-9214041F0212}"/>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 name="Freeform 10">
                <a:extLst>
                  <a:ext uri="{FF2B5EF4-FFF2-40B4-BE49-F238E27FC236}">
                    <a16:creationId xmlns:a16="http://schemas.microsoft.com/office/drawing/2014/main" id="{539F186B-0058-3C4A-98EA-1B1F8230CC5F}"/>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 name="Freeform 11">
                <a:extLst>
                  <a:ext uri="{FF2B5EF4-FFF2-40B4-BE49-F238E27FC236}">
                    <a16:creationId xmlns:a16="http://schemas.microsoft.com/office/drawing/2014/main" id="{1A90874B-7BC2-7D41-8FCC-274D972D1CA1}"/>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 name="Freeform 12">
                <a:extLst>
                  <a:ext uri="{FF2B5EF4-FFF2-40B4-BE49-F238E27FC236}">
                    <a16:creationId xmlns:a16="http://schemas.microsoft.com/office/drawing/2014/main" id="{7B783583-014E-C84D-BA5D-68171C7E1C6A}"/>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 name="Freeform 13">
                <a:extLst>
                  <a:ext uri="{FF2B5EF4-FFF2-40B4-BE49-F238E27FC236}">
                    <a16:creationId xmlns:a16="http://schemas.microsoft.com/office/drawing/2014/main" id="{260DCC5E-86CF-CC46-A4DF-6644287455E7}"/>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14">
                <a:extLst>
                  <a:ext uri="{FF2B5EF4-FFF2-40B4-BE49-F238E27FC236}">
                    <a16:creationId xmlns:a16="http://schemas.microsoft.com/office/drawing/2014/main" id="{C75C2A31-9FE5-994F-86BC-7762AF26D046}"/>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Freeform 15">
                <a:extLst>
                  <a:ext uri="{FF2B5EF4-FFF2-40B4-BE49-F238E27FC236}">
                    <a16:creationId xmlns:a16="http://schemas.microsoft.com/office/drawing/2014/main" id="{4F4C4C2D-0BB2-994E-A059-08A5D30E153B}"/>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16">
                <a:extLst>
                  <a:ext uri="{FF2B5EF4-FFF2-40B4-BE49-F238E27FC236}">
                    <a16:creationId xmlns:a16="http://schemas.microsoft.com/office/drawing/2014/main" id="{BF881529-B2CA-B342-84E6-9F894526C550}"/>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17">
                <a:extLst>
                  <a:ext uri="{FF2B5EF4-FFF2-40B4-BE49-F238E27FC236}">
                    <a16:creationId xmlns:a16="http://schemas.microsoft.com/office/drawing/2014/main" id="{5FF1FD2B-0557-994E-9AAB-B0F161AB115B}"/>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18">
                <a:extLst>
                  <a:ext uri="{FF2B5EF4-FFF2-40B4-BE49-F238E27FC236}">
                    <a16:creationId xmlns:a16="http://schemas.microsoft.com/office/drawing/2014/main" id="{5D558262-B2D7-AF43-BF72-556896FBDE71}"/>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Freeform 19">
                <a:extLst>
                  <a:ext uri="{FF2B5EF4-FFF2-40B4-BE49-F238E27FC236}">
                    <a16:creationId xmlns:a16="http://schemas.microsoft.com/office/drawing/2014/main" id="{55FAAB60-D913-8C4C-8863-116374B2564D}"/>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 name="Freeform 20">
                <a:extLst>
                  <a:ext uri="{FF2B5EF4-FFF2-40B4-BE49-F238E27FC236}">
                    <a16:creationId xmlns:a16="http://schemas.microsoft.com/office/drawing/2014/main" id="{7E3A317A-A20C-DF4F-BE50-75C7D44E2C83}"/>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21">
                <a:extLst>
                  <a:ext uri="{FF2B5EF4-FFF2-40B4-BE49-F238E27FC236}">
                    <a16:creationId xmlns:a16="http://schemas.microsoft.com/office/drawing/2014/main" id="{0329235D-46A7-2940-B6D4-8BCE6C210A13}"/>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 name="Freeform 22">
                <a:extLst>
                  <a:ext uri="{FF2B5EF4-FFF2-40B4-BE49-F238E27FC236}">
                    <a16:creationId xmlns:a16="http://schemas.microsoft.com/office/drawing/2014/main" id="{5B6B45E4-BF33-1949-882E-F9292CBAB5D4}"/>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 name="Freeform 23">
                <a:extLst>
                  <a:ext uri="{FF2B5EF4-FFF2-40B4-BE49-F238E27FC236}">
                    <a16:creationId xmlns:a16="http://schemas.microsoft.com/office/drawing/2014/main" id="{B824CBAB-BFE0-A14A-8286-BCDB5CF03EF5}"/>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24">
                <a:extLst>
                  <a:ext uri="{FF2B5EF4-FFF2-40B4-BE49-F238E27FC236}">
                    <a16:creationId xmlns:a16="http://schemas.microsoft.com/office/drawing/2014/main" id="{4F9C8B4E-CA5F-C747-8488-8AFCD4B177DB}"/>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25">
                <a:extLst>
                  <a:ext uri="{FF2B5EF4-FFF2-40B4-BE49-F238E27FC236}">
                    <a16:creationId xmlns:a16="http://schemas.microsoft.com/office/drawing/2014/main" id="{13770FD1-0007-094E-AF26-1864796C2666}"/>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 name="Freeform 26">
                <a:extLst>
                  <a:ext uri="{FF2B5EF4-FFF2-40B4-BE49-F238E27FC236}">
                    <a16:creationId xmlns:a16="http://schemas.microsoft.com/office/drawing/2014/main" id="{72B1A886-CAC2-6D4D-91EE-F40C7B46D00A}"/>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27">
                <a:extLst>
                  <a:ext uri="{FF2B5EF4-FFF2-40B4-BE49-F238E27FC236}">
                    <a16:creationId xmlns:a16="http://schemas.microsoft.com/office/drawing/2014/main" id="{5EBB4446-C1B3-6844-AF55-1FB08D458284}"/>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28">
                <a:extLst>
                  <a:ext uri="{FF2B5EF4-FFF2-40B4-BE49-F238E27FC236}">
                    <a16:creationId xmlns:a16="http://schemas.microsoft.com/office/drawing/2014/main" id="{AACFE3C5-B2A7-D74E-B319-73A24F5EFCCF}"/>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 name="Freeform 29">
                <a:extLst>
                  <a:ext uri="{FF2B5EF4-FFF2-40B4-BE49-F238E27FC236}">
                    <a16:creationId xmlns:a16="http://schemas.microsoft.com/office/drawing/2014/main" id="{328EBB51-DE49-4544-9B3D-ADCBD42A819A}"/>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30">
                <a:extLst>
                  <a:ext uri="{FF2B5EF4-FFF2-40B4-BE49-F238E27FC236}">
                    <a16:creationId xmlns:a16="http://schemas.microsoft.com/office/drawing/2014/main" id="{7382745F-15E2-584D-A8C7-7DD31B469E6B}"/>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 name="Group 7">
              <a:extLst>
                <a:ext uri="{FF2B5EF4-FFF2-40B4-BE49-F238E27FC236}">
                  <a16:creationId xmlns:a16="http://schemas.microsoft.com/office/drawing/2014/main" id="{2A346F89-73DA-0C4A-8FE3-6C93BAEA294D}"/>
                </a:ext>
              </a:extLst>
            </p:cNvPr>
            <p:cNvGrpSpPr/>
            <p:nvPr/>
          </p:nvGrpSpPr>
          <p:grpSpPr>
            <a:xfrm>
              <a:off x="3925888" y="1026721"/>
              <a:ext cx="5595937" cy="933451"/>
              <a:chOff x="3925888" y="2995613"/>
              <a:chExt cx="5595937" cy="933451"/>
            </a:xfrm>
            <a:grpFill/>
          </p:grpSpPr>
          <p:sp>
            <p:nvSpPr>
              <p:cNvPr id="9" name="Freeform 31">
                <a:extLst>
                  <a:ext uri="{FF2B5EF4-FFF2-40B4-BE49-F238E27FC236}">
                    <a16:creationId xmlns:a16="http://schemas.microsoft.com/office/drawing/2014/main" id="{C70B7828-FC9F-814C-A909-3FA4D54B3A58}"/>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 name="Freeform 32">
                <a:extLst>
                  <a:ext uri="{FF2B5EF4-FFF2-40B4-BE49-F238E27FC236}">
                    <a16:creationId xmlns:a16="http://schemas.microsoft.com/office/drawing/2014/main" id="{416C6AAA-D86F-EE4A-845C-4E100A7C3C7A}"/>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 name="Freeform 33">
                <a:extLst>
                  <a:ext uri="{FF2B5EF4-FFF2-40B4-BE49-F238E27FC236}">
                    <a16:creationId xmlns:a16="http://schemas.microsoft.com/office/drawing/2014/main" id="{AD124D86-B1FC-3749-A7C7-00D5148C3FDC}"/>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 name="Freeform 34">
                <a:extLst>
                  <a:ext uri="{FF2B5EF4-FFF2-40B4-BE49-F238E27FC236}">
                    <a16:creationId xmlns:a16="http://schemas.microsoft.com/office/drawing/2014/main" id="{C725864C-C3A3-A54A-B72F-46B1958DEE1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 name="Freeform 35">
                <a:extLst>
                  <a:ext uri="{FF2B5EF4-FFF2-40B4-BE49-F238E27FC236}">
                    <a16:creationId xmlns:a16="http://schemas.microsoft.com/office/drawing/2014/main" id="{FDA33223-162B-1549-860E-1F4B01DCBE35}"/>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 name="Freeform 36">
                <a:extLst>
                  <a:ext uri="{FF2B5EF4-FFF2-40B4-BE49-F238E27FC236}">
                    <a16:creationId xmlns:a16="http://schemas.microsoft.com/office/drawing/2014/main" id="{61E74936-3568-C643-8068-67F331E60B10}"/>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37">
                <a:extLst>
                  <a:ext uri="{FF2B5EF4-FFF2-40B4-BE49-F238E27FC236}">
                    <a16:creationId xmlns:a16="http://schemas.microsoft.com/office/drawing/2014/main" id="{A6AAA6C7-2B72-6F4F-AF52-F09F506341E0}"/>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38">
                <a:extLst>
                  <a:ext uri="{FF2B5EF4-FFF2-40B4-BE49-F238E27FC236}">
                    <a16:creationId xmlns:a16="http://schemas.microsoft.com/office/drawing/2014/main" id="{09A457B7-C514-094F-9A07-1B0AC9ADB62E}"/>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39">
                <a:extLst>
                  <a:ext uri="{FF2B5EF4-FFF2-40B4-BE49-F238E27FC236}">
                    <a16:creationId xmlns:a16="http://schemas.microsoft.com/office/drawing/2014/main" id="{A267023C-70FC-574F-BE9B-6EE8A31677F8}"/>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40">
                <a:extLst>
                  <a:ext uri="{FF2B5EF4-FFF2-40B4-BE49-F238E27FC236}">
                    <a16:creationId xmlns:a16="http://schemas.microsoft.com/office/drawing/2014/main" id="{2F50700F-4681-7143-94FE-0EA9671426F1}"/>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 name="Freeform 41">
                <a:extLst>
                  <a:ext uri="{FF2B5EF4-FFF2-40B4-BE49-F238E27FC236}">
                    <a16:creationId xmlns:a16="http://schemas.microsoft.com/office/drawing/2014/main" id="{1D3D2E92-17B6-4247-88A6-A883C663F539}"/>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42">
                <a:extLst>
                  <a:ext uri="{FF2B5EF4-FFF2-40B4-BE49-F238E27FC236}">
                    <a16:creationId xmlns:a16="http://schemas.microsoft.com/office/drawing/2014/main" id="{6A36E979-D2AF-FA44-9D43-E3248C1E776D}"/>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 name="Freeform 43">
                <a:extLst>
                  <a:ext uri="{FF2B5EF4-FFF2-40B4-BE49-F238E27FC236}">
                    <a16:creationId xmlns:a16="http://schemas.microsoft.com/office/drawing/2014/main" id="{47C5866C-5068-EC41-9694-B18B75DFFA0B}"/>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44">
                <a:extLst>
                  <a:ext uri="{FF2B5EF4-FFF2-40B4-BE49-F238E27FC236}">
                    <a16:creationId xmlns:a16="http://schemas.microsoft.com/office/drawing/2014/main" id="{9E97E8FC-EC8C-CD42-A38F-AE4F5E2EC2F3}"/>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 name="Freeform 45">
                <a:extLst>
                  <a:ext uri="{FF2B5EF4-FFF2-40B4-BE49-F238E27FC236}">
                    <a16:creationId xmlns:a16="http://schemas.microsoft.com/office/drawing/2014/main" id="{DF089130-7C82-4A4C-B1C6-C9C22D0ABDC2}"/>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 name="Freeform 46">
                <a:extLst>
                  <a:ext uri="{FF2B5EF4-FFF2-40B4-BE49-F238E27FC236}">
                    <a16:creationId xmlns:a16="http://schemas.microsoft.com/office/drawing/2014/main" id="{AA59CA8B-9603-DF47-AFE5-FA2CE02DB041}"/>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 name="Freeform 47">
                <a:extLst>
                  <a:ext uri="{FF2B5EF4-FFF2-40B4-BE49-F238E27FC236}">
                    <a16:creationId xmlns:a16="http://schemas.microsoft.com/office/drawing/2014/main" id="{02D36DDE-134F-CD41-8373-6C1FD8A8B34A}"/>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48">
                <a:extLst>
                  <a:ext uri="{FF2B5EF4-FFF2-40B4-BE49-F238E27FC236}">
                    <a16:creationId xmlns:a16="http://schemas.microsoft.com/office/drawing/2014/main" id="{50AB881D-09CE-964D-8E3C-685E384B8E42}"/>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49">
                <a:extLst>
                  <a:ext uri="{FF2B5EF4-FFF2-40B4-BE49-F238E27FC236}">
                    <a16:creationId xmlns:a16="http://schemas.microsoft.com/office/drawing/2014/main" id="{25D3EB2C-0C3E-0541-82A8-56F9A3893E70}"/>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Rectangle 27">
                <a:extLst>
                  <a:ext uri="{FF2B5EF4-FFF2-40B4-BE49-F238E27FC236}">
                    <a16:creationId xmlns:a16="http://schemas.microsoft.com/office/drawing/2014/main" id="{A9C646DC-40D1-4A4D-9F50-FDEE816AE3E1}"/>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51">
                <a:extLst>
                  <a:ext uri="{FF2B5EF4-FFF2-40B4-BE49-F238E27FC236}">
                    <a16:creationId xmlns:a16="http://schemas.microsoft.com/office/drawing/2014/main" id="{41CE73A2-5CCC-0D4E-AF49-3B3EDBF47BE9}"/>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52">
                <a:extLst>
                  <a:ext uri="{FF2B5EF4-FFF2-40B4-BE49-F238E27FC236}">
                    <a16:creationId xmlns:a16="http://schemas.microsoft.com/office/drawing/2014/main" id="{E345D791-36F2-ED40-A45F-B8E030BE4451}"/>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53">
                <a:extLst>
                  <a:ext uri="{FF2B5EF4-FFF2-40B4-BE49-F238E27FC236}">
                    <a16:creationId xmlns:a16="http://schemas.microsoft.com/office/drawing/2014/main" id="{B5ED6E02-D69B-1846-A23B-79EC82F073EC}"/>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54">
                <a:extLst>
                  <a:ext uri="{FF2B5EF4-FFF2-40B4-BE49-F238E27FC236}">
                    <a16:creationId xmlns:a16="http://schemas.microsoft.com/office/drawing/2014/main" id="{A89F0C41-16F4-8549-B59C-A74521F9F4D5}"/>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55">
                <a:extLst>
                  <a:ext uri="{FF2B5EF4-FFF2-40B4-BE49-F238E27FC236}">
                    <a16:creationId xmlns:a16="http://schemas.microsoft.com/office/drawing/2014/main" id="{82794625-2667-E946-98FF-6C3CA1D76B0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 name="Freeform 56">
                <a:extLst>
                  <a:ext uri="{FF2B5EF4-FFF2-40B4-BE49-F238E27FC236}">
                    <a16:creationId xmlns:a16="http://schemas.microsoft.com/office/drawing/2014/main" id="{B8D013A3-79EE-4043-8569-DC95A772C876}"/>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 name="Freeform 57">
                <a:extLst>
                  <a:ext uri="{FF2B5EF4-FFF2-40B4-BE49-F238E27FC236}">
                    <a16:creationId xmlns:a16="http://schemas.microsoft.com/office/drawing/2014/main" id="{273F222A-7627-9542-B355-5695424CB694}"/>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 name="Freeform 58">
                <a:extLst>
                  <a:ext uri="{FF2B5EF4-FFF2-40B4-BE49-F238E27FC236}">
                    <a16:creationId xmlns:a16="http://schemas.microsoft.com/office/drawing/2014/main" id="{88975DC5-9CB4-0E46-A87E-8799E655AF81}"/>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
        <p:nvSpPr>
          <p:cNvPr id="63" name="Rectangle 1">
            <a:extLst>
              <a:ext uri="{FF2B5EF4-FFF2-40B4-BE49-F238E27FC236}">
                <a16:creationId xmlns:a16="http://schemas.microsoft.com/office/drawing/2014/main" id="{074B2D06-10A1-4B5B-A2AE-8F68AC1FB53A}"/>
              </a:ext>
            </a:extLst>
          </p:cNvPr>
          <p:cNvSpPr/>
          <p:nvPr/>
        </p:nvSpPr>
        <p:spPr>
          <a:xfrm>
            <a:off x="3935759" y="644490"/>
            <a:ext cx="7624483" cy="5632311"/>
          </a:xfrm>
          <a:prstGeom prst="rect">
            <a:avLst/>
          </a:prstGeom>
        </p:spPr>
        <p:txBody>
          <a:bodyPr wrap="square" anchor="t">
            <a:spAutoFit/>
          </a:bodyPr>
          <a:lstStyle/>
          <a:p>
            <a:pPr marL="342900" lvl="0" indent="-342900">
              <a:spcAft>
                <a:spcPts val="0"/>
              </a:spcAft>
              <a:buClr>
                <a:srgbClr val="2567D1"/>
              </a:buClr>
              <a:buFont typeface="Arial" panose="020B0604020202020204" pitchFamily="34" charset="0"/>
              <a:buChar char="•"/>
            </a:pPr>
            <a:r>
              <a:rPr lang="en-US" dirty="0">
                <a:latin typeface="Assistant Light" panose="00000400000000000000" pitchFamily="2" charset="-79"/>
                <a:ea typeface="Times New Roman" panose="02020603050405020304" pitchFamily="18" charset="0"/>
                <a:cs typeface="Assistant Light" panose="00000400000000000000" pitchFamily="2" charset="-79"/>
              </a:rPr>
              <a:t>There is an unmet need for a continuous, long-term (28+ days), ambulatory, non-invasive medical device for monitoring of heart arrhythmias, vitals, and chronic diseases (e.g. COPD, Heart Failure, Sleep Apnea).</a:t>
            </a:r>
            <a:br>
              <a:rPr lang="en-GB" dirty="0">
                <a:solidFill>
                  <a:srgbClr val="FF0000"/>
                </a:solidFill>
                <a:latin typeface="Assistant Light" panose="00000400000000000000" pitchFamily="2" charset="-79"/>
                <a:ea typeface="Times New Roman" panose="02020603050405020304" pitchFamily="18" charset="0"/>
                <a:cs typeface="Assistant Light" panose="00000400000000000000" pitchFamily="2" charset="-79"/>
              </a:rPr>
            </a:br>
            <a:endParaRPr lang="en-GB" dirty="0">
              <a:solidFill>
                <a:srgbClr val="FF0000"/>
              </a:solidFill>
              <a:latin typeface="Assistant Light" panose="00000400000000000000" pitchFamily="2" charset="-79"/>
              <a:ea typeface="Calibri" panose="020F0502020204030204" pitchFamily="34" charset="0"/>
              <a:cs typeface="Assistant Light" panose="00000400000000000000" pitchFamily="2" charset="-79"/>
            </a:endParaRPr>
          </a:p>
          <a:p>
            <a:pPr marL="342900" indent="-342900">
              <a:buClr>
                <a:srgbClr val="2567D1"/>
              </a:buClr>
              <a:buFont typeface="Arial" panose="020B0604020202020204" pitchFamily="34" charset="0"/>
              <a:buChar char="•"/>
            </a:pPr>
            <a:r>
              <a:rPr lang="en-US" dirty="0">
                <a:latin typeface="Assistant Light" pitchFamily="2" charset="-79"/>
                <a:cs typeface="Assistant Light" pitchFamily="2" charset="-79"/>
              </a:rPr>
              <a:t>CardiacSense is a dynamic digital health company that has developed best-in class, wearable sensor technology with the sensitivity and specificity required for medical diagnosis and monitoring.</a:t>
            </a:r>
          </a:p>
          <a:p>
            <a:pPr>
              <a:buClr>
                <a:srgbClr val="2567D1"/>
              </a:buClr>
            </a:pPr>
            <a:endParaRPr lang="en-US" dirty="0">
              <a:latin typeface="Assistant Light" pitchFamily="2" charset="-79"/>
              <a:cs typeface="Assistant Light" pitchFamily="2" charset="-79"/>
            </a:endParaRPr>
          </a:p>
          <a:p>
            <a:pPr marL="342900" lvl="0" indent="-342900">
              <a:spcAft>
                <a:spcPts val="0"/>
              </a:spcAft>
              <a:buClr>
                <a:srgbClr val="2567D1"/>
              </a:buClr>
              <a:buFont typeface="Arial" panose="020B0604020202020204" pitchFamily="34" charset="0"/>
              <a:buChar char="•"/>
            </a:pPr>
            <a:r>
              <a:rPr lang="en-US" dirty="0">
                <a:latin typeface="Assistant Light" pitchFamily="2" charset="-79"/>
                <a:cs typeface="Assistant Light" pitchFamily="2" charset="-79"/>
              </a:rPr>
              <a:t>The company’s  initial  focus  is  on  monitoring  and  detection  of  atrial  fibrillation  (AF),  as well as other arrhythmias and vital signs such as blood pressure (BP), respiratory rate, and oxygen saturation.</a:t>
            </a:r>
            <a:br>
              <a:rPr lang="en-GB" dirty="0">
                <a:latin typeface="Assistant Light" panose="00000400000000000000" pitchFamily="2" charset="-79"/>
                <a:ea typeface="Times New Roman" panose="02020603050405020304" pitchFamily="18" charset="0"/>
                <a:cs typeface="Assistant Light" panose="00000400000000000000" pitchFamily="2" charset="-79"/>
              </a:rPr>
            </a:br>
            <a:endParaRPr lang="en-GB" dirty="0">
              <a:latin typeface="Assistant Light" panose="00000400000000000000" pitchFamily="2" charset="-79"/>
              <a:ea typeface="Calibri" panose="020F0502020204030204" pitchFamily="34" charset="0"/>
              <a:cs typeface="Assistant Light" panose="00000400000000000000" pitchFamily="2" charset="-79"/>
            </a:endParaRPr>
          </a:p>
          <a:p>
            <a:pPr marL="342900" indent="-342900">
              <a:buFont typeface="Arial" panose="020B0604020202020204" pitchFamily="34" charset="0"/>
              <a:buChar char="•"/>
            </a:pPr>
            <a:r>
              <a:rPr lang="en-US" dirty="0">
                <a:latin typeface="Assistant Light" pitchFamily="2" charset="-79"/>
                <a:cs typeface="Assistant Light" pitchFamily="2" charset="-79"/>
              </a:rPr>
              <a:t>Successfully completed clinical trials for AF detection by PPG and/or ECG were submitted for CE approval (expected in January 2021) and are pending for FDA/NMPA clearance (late 2021).</a:t>
            </a:r>
          </a:p>
          <a:p>
            <a:endParaRPr lang="en-US" dirty="0">
              <a:latin typeface="Assistant Light" pitchFamily="2" charset="-79"/>
              <a:cs typeface="Assistant Light" pitchFamily="2" charset="-79"/>
            </a:endParaRPr>
          </a:p>
          <a:p>
            <a:pPr marL="342900" indent="-342900">
              <a:buFont typeface="Arial" panose="020B0604020202020204" pitchFamily="34" charset="0"/>
              <a:buChar char="•"/>
            </a:pPr>
            <a:r>
              <a:rPr lang="en-US" dirty="0">
                <a:latin typeface="Assistant Light" pitchFamily="2" charset="-79"/>
                <a:cs typeface="Assistant Light"/>
              </a:rPr>
              <a:t>With initial sales contracts (totaling $72M), the company is looking for financing and potential partners to help bring this truly disruptive technology to market. </a:t>
            </a:r>
            <a:r>
              <a:rPr lang="en-US" dirty="0">
                <a:latin typeface="Assistant Light" panose="00000400000000000000" pitchFamily="2" charset="-79"/>
                <a:ea typeface="Times New Roman" panose="02020603050405020304" pitchFamily="18" charset="0"/>
                <a:cs typeface="Assistant Light"/>
              </a:rPr>
              <a:t>We are seeking to raise </a:t>
            </a:r>
            <a:r>
              <a:rPr lang="en-US" dirty="0">
                <a:latin typeface="Assistant Light" panose="00000400000000000000" pitchFamily="2" charset="-79"/>
                <a:cs typeface="Assistant Light"/>
              </a:rPr>
              <a:t>$</a:t>
            </a:r>
            <a:r>
              <a:rPr lang="en-US" dirty="0">
                <a:latin typeface="Assistant Light" panose="00000400000000000000" pitchFamily="2" charset="-79"/>
                <a:ea typeface="Times New Roman" panose="02020603050405020304" pitchFamily="18" charset="0"/>
                <a:cs typeface="Assistant Light"/>
              </a:rPr>
              <a:t>30M of funding to support this game plan as a pre-IPO round.</a:t>
            </a:r>
            <a:endParaRPr lang="he-IL" dirty="0">
              <a:latin typeface="Assistant Light" panose="00000400000000000000" pitchFamily="2" charset="-79"/>
              <a:ea typeface="Times New Roman" panose="02020603050405020304" pitchFamily="18" charset="0"/>
              <a:cs typeface="Assistant Light"/>
            </a:endParaRPr>
          </a:p>
        </p:txBody>
      </p:sp>
      <p:sp>
        <p:nvSpPr>
          <p:cNvPr id="64" name="Slide Number Placeholder 1">
            <a:extLst>
              <a:ext uri="{FF2B5EF4-FFF2-40B4-BE49-F238E27FC236}">
                <a16:creationId xmlns:a16="http://schemas.microsoft.com/office/drawing/2014/main" id="{6375EA38-6665-421F-9812-D8AC28AB15CD}"/>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3</a:t>
            </a:fld>
            <a:endParaRPr lang="en-GB" dirty="0"/>
          </a:p>
        </p:txBody>
      </p:sp>
    </p:spTree>
    <p:extLst>
      <p:ext uri="{BB962C8B-B14F-4D97-AF65-F5344CB8AC3E}">
        <p14:creationId xmlns:p14="http://schemas.microsoft.com/office/powerpoint/2010/main" val="3802133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40A053F-71CE-E24E-AA0F-1CE391C96696}"/>
              </a:ext>
            </a:extLst>
          </p:cNvPr>
          <p:cNvSpPr/>
          <p:nvPr/>
        </p:nvSpPr>
        <p:spPr>
          <a:xfrm>
            <a:off x="0" y="0"/>
            <a:ext cx="12192000" cy="6858000"/>
          </a:xfrm>
          <a:prstGeom prst="rect">
            <a:avLst/>
          </a:prstGeom>
          <a:solidFill>
            <a:srgbClr val="2567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B9788EC-AE96-1E4A-831B-413DD26545D4}"/>
              </a:ext>
            </a:extLst>
          </p:cNvPr>
          <p:cNvSpPr txBox="1"/>
          <p:nvPr/>
        </p:nvSpPr>
        <p:spPr>
          <a:xfrm>
            <a:off x="3233884" y="1812608"/>
            <a:ext cx="5791970" cy="1446550"/>
          </a:xfrm>
          <a:prstGeom prst="rect">
            <a:avLst/>
          </a:prstGeom>
          <a:noFill/>
        </p:spPr>
        <p:txBody>
          <a:bodyPr wrap="none" rtlCol="0">
            <a:spAutoFit/>
          </a:bodyPr>
          <a:lstStyle/>
          <a:p>
            <a:r>
              <a:rPr lang="en-GB" sz="8800" b="1" spc="-300">
                <a:solidFill>
                  <a:schemeClr val="bg1"/>
                </a:solidFill>
                <a:latin typeface="Assistant SemiBold" pitchFamily="2" charset="-79"/>
                <a:cs typeface="Assistant SemiBold" pitchFamily="2" charset="-79"/>
              </a:rPr>
              <a:t>THANK YOU!</a:t>
            </a:r>
          </a:p>
        </p:txBody>
      </p:sp>
      <p:cxnSp>
        <p:nvCxnSpPr>
          <p:cNvPr id="3" name="Straight Connector 2">
            <a:extLst>
              <a:ext uri="{FF2B5EF4-FFF2-40B4-BE49-F238E27FC236}">
                <a16:creationId xmlns:a16="http://schemas.microsoft.com/office/drawing/2014/main" id="{598E86F2-76D8-344B-9B88-A56B4FC6F9E3}"/>
              </a:ext>
            </a:extLst>
          </p:cNvPr>
          <p:cNvCxnSpPr>
            <a:cxnSpLocks/>
          </p:cNvCxnSpPr>
          <p:nvPr/>
        </p:nvCxnSpPr>
        <p:spPr bwMode="auto">
          <a:xfrm>
            <a:off x="2475869" y="1516207"/>
            <a:ext cx="7308000" cy="0"/>
          </a:xfrm>
          <a:prstGeom prst="line">
            <a:avLst/>
          </a:prstGeom>
          <a:solidFill>
            <a:schemeClr val="accent1"/>
          </a:solidFill>
          <a:ln w="952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 name="Straight Connector 3">
            <a:extLst>
              <a:ext uri="{FF2B5EF4-FFF2-40B4-BE49-F238E27FC236}">
                <a16:creationId xmlns:a16="http://schemas.microsoft.com/office/drawing/2014/main" id="{5D808F78-B0A4-D845-BE41-8BD5C60D3580}"/>
              </a:ext>
            </a:extLst>
          </p:cNvPr>
          <p:cNvCxnSpPr>
            <a:cxnSpLocks/>
          </p:cNvCxnSpPr>
          <p:nvPr/>
        </p:nvCxnSpPr>
        <p:spPr bwMode="auto">
          <a:xfrm>
            <a:off x="2475869" y="3633765"/>
            <a:ext cx="7308000" cy="0"/>
          </a:xfrm>
          <a:prstGeom prst="line">
            <a:avLst/>
          </a:prstGeom>
          <a:solidFill>
            <a:schemeClr val="accent1"/>
          </a:solidFill>
          <a:ln w="952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3" name="Content Placeholder 2">
            <a:extLst>
              <a:ext uri="{FF2B5EF4-FFF2-40B4-BE49-F238E27FC236}">
                <a16:creationId xmlns:a16="http://schemas.microsoft.com/office/drawing/2014/main" id="{F2B25EAB-DA3D-E94E-B982-F1170212DDAB}"/>
              </a:ext>
            </a:extLst>
          </p:cNvPr>
          <p:cNvSpPr txBox="1">
            <a:spLocks/>
          </p:cNvSpPr>
          <p:nvPr/>
        </p:nvSpPr>
        <p:spPr>
          <a:xfrm>
            <a:off x="4992049" y="5319596"/>
            <a:ext cx="2467349" cy="11023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a:solidFill>
                  <a:schemeClr val="bg1"/>
                </a:solidFill>
                <a:latin typeface="Assistant" pitchFamily="2" charset="-79"/>
                <a:cs typeface="Assistant" pitchFamily="2" charset="-79"/>
              </a:rPr>
              <a:t>Eldad Shemesh, CEO</a:t>
            </a:r>
          </a:p>
          <a:p>
            <a:pPr marL="0" indent="0" algn="ctr">
              <a:buFont typeface="Arial" panose="020B0604020202020204" pitchFamily="34" charset="0"/>
              <a:buNone/>
            </a:pPr>
            <a:r>
              <a:rPr lang="en-US" sz="1400">
                <a:solidFill>
                  <a:schemeClr val="bg1"/>
                </a:solidFill>
                <a:latin typeface="Assistant Light" pitchFamily="2" charset="-79"/>
                <a:cs typeface="Assistant Light" pitchFamily="2" charset="-79"/>
              </a:rPr>
              <a:t>eldad@CardiacSense.com</a:t>
            </a:r>
          </a:p>
          <a:p>
            <a:pPr marL="0" indent="0" algn="ctr">
              <a:buFont typeface="Arial" panose="020B0604020202020204" pitchFamily="34" charset="0"/>
              <a:buNone/>
            </a:pPr>
            <a:r>
              <a:rPr lang="en-US" sz="1400">
                <a:solidFill>
                  <a:schemeClr val="bg1"/>
                </a:solidFill>
                <a:latin typeface="Assistant Light" pitchFamily="2" charset="-79"/>
                <a:cs typeface="Assistant Light" pitchFamily="2" charset="-79"/>
              </a:rPr>
              <a:t>+972.54.7000.824</a:t>
            </a:r>
          </a:p>
          <a:p>
            <a:pPr marL="0" indent="0" algn="ctr">
              <a:buFont typeface="Arial" panose="020B0604020202020204" pitchFamily="34" charset="0"/>
              <a:buNone/>
            </a:pPr>
            <a:endParaRPr lang="en-US" sz="1800">
              <a:solidFill>
                <a:schemeClr val="bg1"/>
              </a:solidFill>
              <a:latin typeface="Assistant Light" pitchFamily="2" charset="-79"/>
              <a:cs typeface="Assistant Light" pitchFamily="2" charset="-79"/>
            </a:endParaRPr>
          </a:p>
        </p:txBody>
      </p:sp>
      <p:grpSp>
        <p:nvGrpSpPr>
          <p:cNvPr id="64" name="Group 59">
            <a:extLst>
              <a:ext uri="{FF2B5EF4-FFF2-40B4-BE49-F238E27FC236}">
                <a16:creationId xmlns:a16="http://schemas.microsoft.com/office/drawing/2014/main" id="{C5A09232-61D7-844E-A6FF-95B82572DC3C}"/>
              </a:ext>
            </a:extLst>
          </p:cNvPr>
          <p:cNvGrpSpPr/>
          <p:nvPr/>
        </p:nvGrpSpPr>
        <p:grpSpPr>
          <a:xfrm>
            <a:off x="3628791" y="4119538"/>
            <a:ext cx="4934418" cy="825450"/>
            <a:chOff x="2670175" y="887021"/>
            <a:chExt cx="6851650" cy="1146175"/>
          </a:xfrm>
          <a:solidFill>
            <a:schemeClr val="bg1"/>
          </a:solidFill>
        </p:grpSpPr>
        <p:grpSp>
          <p:nvGrpSpPr>
            <p:cNvPr id="65" name="Group 64">
              <a:extLst>
                <a:ext uri="{FF2B5EF4-FFF2-40B4-BE49-F238E27FC236}">
                  <a16:creationId xmlns:a16="http://schemas.microsoft.com/office/drawing/2014/main" id="{A975258E-10B4-6F40-94CC-AE6C75893BCA}"/>
                </a:ext>
              </a:extLst>
            </p:cNvPr>
            <p:cNvGrpSpPr/>
            <p:nvPr/>
          </p:nvGrpSpPr>
          <p:grpSpPr>
            <a:xfrm>
              <a:off x="2670175" y="887021"/>
              <a:ext cx="1141413" cy="1146175"/>
              <a:chOff x="2670175" y="2855913"/>
              <a:chExt cx="1141413" cy="1146175"/>
            </a:xfrm>
            <a:grpFill/>
          </p:grpSpPr>
          <p:sp>
            <p:nvSpPr>
              <p:cNvPr id="95" name="Freeform 5">
                <a:extLst>
                  <a:ext uri="{FF2B5EF4-FFF2-40B4-BE49-F238E27FC236}">
                    <a16:creationId xmlns:a16="http://schemas.microsoft.com/office/drawing/2014/main" id="{CDF3662E-276C-9540-9037-2034FD57A524}"/>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6" name="Freeform 6">
                <a:extLst>
                  <a:ext uri="{FF2B5EF4-FFF2-40B4-BE49-F238E27FC236}">
                    <a16:creationId xmlns:a16="http://schemas.microsoft.com/office/drawing/2014/main" id="{52C57C16-C31B-1947-94EE-9AA37904D4AB}"/>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7">
                <a:extLst>
                  <a:ext uri="{FF2B5EF4-FFF2-40B4-BE49-F238E27FC236}">
                    <a16:creationId xmlns:a16="http://schemas.microsoft.com/office/drawing/2014/main" id="{0CCE5DFF-B7D5-1645-980B-461251265B58}"/>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8">
                <a:extLst>
                  <a:ext uri="{FF2B5EF4-FFF2-40B4-BE49-F238E27FC236}">
                    <a16:creationId xmlns:a16="http://schemas.microsoft.com/office/drawing/2014/main" id="{AE56B92E-603B-B14E-B274-50B42552827C}"/>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9" name="Freeform 9">
                <a:extLst>
                  <a:ext uri="{FF2B5EF4-FFF2-40B4-BE49-F238E27FC236}">
                    <a16:creationId xmlns:a16="http://schemas.microsoft.com/office/drawing/2014/main" id="{B3F64F1D-165C-4445-AD73-1E37D6793DF4}"/>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10">
                <a:extLst>
                  <a:ext uri="{FF2B5EF4-FFF2-40B4-BE49-F238E27FC236}">
                    <a16:creationId xmlns:a16="http://schemas.microsoft.com/office/drawing/2014/main" id="{BA872F78-90B9-5346-B694-42BBEB4F09EC}"/>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11">
                <a:extLst>
                  <a:ext uri="{FF2B5EF4-FFF2-40B4-BE49-F238E27FC236}">
                    <a16:creationId xmlns:a16="http://schemas.microsoft.com/office/drawing/2014/main" id="{03C2336D-DFCE-8C49-81B7-5E1AA234825E}"/>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2" name="Freeform 12">
                <a:extLst>
                  <a:ext uri="{FF2B5EF4-FFF2-40B4-BE49-F238E27FC236}">
                    <a16:creationId xmlns:a16="http://schemas.microsoft.com/office/drawing/2014/main" id="{8F515F02-F605-7D42-96BA-DEA30D60392F}"/>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3" name="Freeform 13">
                <a:extLst>
                  <a:ext uri="{FF2B5EF4-FFF2-40B4-BE49-F238E27FC236}">
                    <a16:creationId xmlns:a16="http://schemas.microsoft.com/office/drawing/2014/main" id="{643F8954-4B1E-F241-B298-19630EBA1CC8}"/>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14">
                <a:extLst>
                  <a:ext uri="{FF2B5EF4-FFF2-40B4-BE49-F238E27FC236}">
                    <a16:creationId xmlns:a16="http://schemas.microsoft.com/office/drawing/2014/main" id="{5EF4FEE7-10C0-C347-8788-2198E5C7212D}"/>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5" name="Freeform 15">
                <a:extLst>
                  <a:ext uri="{FF2B5EF4-FFF2-40B4-BE49-F238E27FC236}">
                    <a16:creationId xmlns:a16="http://schemas.microsoft.com/office/drawing/2014/main" id="{C0A363C9-B11C-524D-A4A5-43DC5EDEB3CA}"/>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6" name="Freeform 16">
                <a:extLst>
                  <a:ext uri="{FF2B5EF4-FFF2-40B4-BE49-F238E27FC236}">
                    <a16:creationId xmlns:a16="http://schemas.microsoft.com/office/drawing/2014/main" id="{23931F50-498D-904E-889D-878F946A626C}"/>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17">
                <a:extLst>
                  <a:ext uri="{FF2B5EF4-FFF2-40B4-BE49-F238E27FC236}">
                    <a16:creationId xmlns:a16="http://schemas.microsoft.com/office/drawing/2014/main" id="{B8C27A02-C05A-B34F-BBA7-65D32DCEFDCA}"/>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8" name="Freeform 18">
                <a:extLst>
                  <a:ext uri="{FF2B5EF4-FFF2-40B4-BE49-F238E27FC236}">
                    <a16:creationId xmlns:a16="http://schemas.microsoft.com/office/drawing/2014/main" id="{F73C1E13-81C8-7246-B877-280BAFDA688A}"/>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9" name="Freeform 19">
                <a:extLst>
                  <a:ext uri="{FF2B5EF4-FFF2-40B4-BE49-F238E27FC236}">
                    <a16:creationId xmlns:a16="http://schemas.microsoft.com/office/drawing/2014/main" id="{3FF8E0CA-17F1-8446-BC1F-F7E36055CE81}"/>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20">
                <a:extLst>
                  <a:ext uri="{FF2B5EF4-FFF2-40B4-BE49-F238E27FC236}">
                    <a16:creationId xmlns:a16="http://schemas.microsoft.com/office/drawing/2014/main" id="{EEE2E7F2-D0F2-2D41-9584-E744A6C9D94D}"/>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1" name="Freeform 21">
                <a:extLst>
                  <a:ext uri="{FF2B5EF4-FFF2-40B4-BE49-F238E27FC236}">
                    <a16:creationId xmlns:a16="http://schemas.microsoft.com/office/drawing/2014/main" id="{24E4E646-FAF1-6446-A3EC-73964F055B2F}"/>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2" name="Freeform 22">
                <a:extLst>
                  <a:ext uri="{FF2B5EF4-FFF2-40B4-BE49-F238E27FC236}">
                    <a16:creationId xmlns:a16="http://schemas.microsoft.com/office/drawing/2014/main" id="{D0220075-3BD2-9F42-91AA-FCB15C87000F}"/>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3" name="Freeform 23">
                <a:extLst>
                  <a:ext uri="{FF2B5EF4-FFF2-40B4-BE49-F238E27FC236}">
                    <a16:creationId xmlns:a16="http://schemas.microsoft.com/office/drawing/2014/main" id="{E78FC47E-F8F9-8B42-9F80-C5BE730D4170}"/>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4" name="Freeform 24">
                <a:extLst>
                  <a:ext uri="{FF2B5EF4-FFF2-40B4-BE49-F238E27FC236}">
                    <a16:creationId xmlns:a16="http://schemas.microsoft.com/office/drawing/2014/main" id="{3E6496F7-4AEA-5445-8557-7A754824ABB6}"/>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5" name="Freeform 25">
                <a:extLst>
                  <a:ext uri="{FF2B5EF4-FFF2-40B4-BE49-F238E27FC236}">
                    <a16:creationId xmlns:a16="http://schemas.microsoft.com/office/drawing/2014/main" id="{0A040837-D452-724A-B0D1-1E16E7EEB7F0}"/>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6" name="Freeform 26">
                <a:extLst>
                  <a:ext uri="{FF2B5EF4-FFF2-40B4-BE49-F238E27FC236}">
                    <a16:creationId xmlns:a16="http://schemas.microsoft.com/office/drawing/2014/main" id="{285A1338-7C45-6442-8D11-29E04FA18F2D}"/>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7" name="Freeform 27">
                <a:extLst>
                  <a:ext uri="{FF2B5EF4-FFF2-40B4-BE49-F238E27FC236}">
                    <a16:creationId xmlns:a16="http://schemas.microsoft.com/office/drawing/2014/main" id="{9E58C84A-5C58-5045-8BD6-03AC6CB9F464}"/>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8" name="Freeform 28">
                <a:extLst>
                  <a:ext uri="{FF2B5EF4-FFF2-40B4-BE49-F238E27FC236}">
                    <a16:creationId xmlns:a16="http://schemas.microsoft.com/office/drawing/2014/main" id="{AD1328BD-4B43-7140-89CF-BE0466C3AF74}"/>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9" name="Freeform 29">
                <a:extLst>
                  <a:ext uri="{FF2B5EF4-FFF2-40B4-BE49-F238E27FC236}">
                    <a16:creationId xmlns:a16="http://schemas.microsoft.com/office/drawing/2014/main" id="{DC12A83B-E19E-D542-B16B-218751F18B48}"/>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0" name="Freeform 30">
                <a:extLst>
                  <a:ext uri="{FF2B5EF4-FFF2-40B4-BE49-F238E27FC236}">
                    <a16:creationId xmlns:a16="http://schemas.microsoft.com/office/drawing/2014/main" id="{01358FC2-4AE6-EF42-87ED-4FF2168D5C8B}"/>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6" name="Group 65">
              <a:extLst>
                <a:ext uri="{FF2B5EF4-FFF2-40B4-BE49-F238E27FC236}">
                  <a16:creationId xmlns:a16="http://schemas.microsoft.com/office/drawing/2014/main" id="{D2980684-C37D-0048-A686-C1C00B3AC3A1}"/>
                </a:ext>
              </a:extLst>
            </p:cNvPr>
            <p:cNvGrpSpPr/>
            <p:nvPr/>
          </p:nvGrpSpPr>
          <p:grpSpPr>
            <a:xfrm>
              <a:off x="3925888" y="1026721"/>
              <a:ext cx="5595937" cy="933451"/>
              <a:chOff x="3925888" y="2995613"/>
              <a:chExt cx="5595937" cy="933451"/>
            </a:xfrm>
            <a:grpFill/>
          </p:grpSpPr>
          <p:sp>
            <p:nvSpPr>
              <p:cNvPr id="67" name="Freeform 31">
                <a:extLst>
                  <a:ext uri="{FF2B5EF4-FFF2-40B4-BE49-F238E27FC236}">
                    <a16:creationId xmlns:a16="http://schemas.microsoft.com/office/drawing/2014/main" id="{74FE2148-7B3F-F24D-850F-9E2B2E30F553}"/>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32">
                <a:extLst>
                  <a:ext uri="{FF2B5EF4-FFF2-40B4-BE49-F238E27FC236}">
                    <a16:creationId xmlns:a16="http://schemas.microsoft.com/office/drawing/2014/main" id="{E353168A-0C49-2C40-8FC0-E8CA2F6ED2D5}"/>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9" name="Freeform 33">
                <a:extLst>
                  <a:ext uri="{FF2B5EF4-FFF2-40B4-BE49-F238E27FC236}">
                    <a16:creationId xmlns:a16="http://schemas.microsoft.com/office/drawing/2014/main" id="{35641427-1C26-D34B-850C-293070772048}"/>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34">
                <a:extLst>
                  <a:ext uri="{FF2B5EF4-FFF2-40B4-BE49-F238E27FC236}">
                    <a16:creationId xmlns:a16="http://schemas.microsoft.com/office/drawing/2014/main" id="{18318F56-E14A-D249-A1B1-5140E8F7AB97}"/>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35">
                <a:extLst>
                  <a:ext uri="{FF2B5EF4-FFF2-40B4-BE49-F238E27FC236}">
                    <a16:creationId xmlns:a16="http://schemas.microsoft.com/office/drawing/2014/main" id="{5B2794D6-67DD-A94A-9105-8649764644B5}"/>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2" name="Freeform 36">
                <a:extLst>
                  <a:ext uri="{FF2B5EF4-FFF2-40B4-BE49-F238E27FC236}">
                    <a16:creationId xmlns:a16="http://schemas.microsoft.com/office/drawing/2014/main" id="{1EA680F7-D358-7D4B-B65D-EEEAC611B5A9}"/>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37">
                <a:extLst>
                  <a:ext uri="{FF2B5EF4-FFF2-40B4-BE49-F238E27FC236}">
                    <a16:creationId xmlns:a16="http://schemas.microsoft.com/office/drawing/2014/main" id="{4389B4DE-3A8E-A640-843F-ABD975BAF8CC}"/>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38">
                <a:extLst>
                  <a:ext uri="{FF2B5EF4-FFF2-40B4-BE49-F238E27FC236}">
                    <a16:creationId xmlns:a16="http://schemas.microsoft.com/office/drawing/2014/main" id="{691F8EEB-6BD2-1D42-ADE7-9B3CF44AF50F}"/>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39">
                <a:extLst>
                  <a:ext uri="{FF2B5EF4-FFF2-40B4-BE49-F238E27FC236}">
                    <a16:creationId xmlns:a16="http://schemas.microsoft.com/office/drawing/2014/main" id="{D9B6527D-A5FB-644D-8CC8-0939F390AFCE}"/>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40">
                <a:extLst>
                  <a:ext uri="{FF2B5EF4-FFF2-40B4-BE49-F238E27FC236}">
                    <a16:creationId xmlns:a16="http://schemas.microsoft.com/office/drawing/2014/main" id="{73F33AFB-DC0D-7F4A-8E78-25C86DDE65D9}"/>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7" name="Freeform 41">
                <a:extLst>
                  <a:ext uri="{FF2B5EF4-FFF2-40B4-BE49-F238E27FC236}">
                    <a16:creationId xmlns:a16="http://schemas.microsoft.com/office/drawing/2014/main" id="{B3372BE5-C484-324F-A433-0E6531007DCA}"/>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8" name="Freeform 42">
                <a:extLst>
                  <a:ext uri="{FF2B5EF4-FFF2-40B4-BE49-F238E27FC236}">
                    <a16:creationId xmlns:a16="http://schemas.microsoft.com/office/drawing/2014/main" id="{8EC5865F-AFBD-8A42-9D68-B5031D07281F}"/>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9" name="Freeform 43">
                <a:extLst>
                  <a:ext uri="{FF2B5EF4-FFF2-40B4-BE49-F238E27FC236}">
                    <a16:creationId xmlns:a16="http://schemas.microsoft.com/office/drawing/2014/main" id="{5D314E80-56F9-2F42-9C0B-07B4F63F3005}"/>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44">
                <a:extLst>
                  <a:ext uri="{FF2B5EF4-FFF2-40B4-BE49-F238E27FC236}">
                    <a16:creationId xmlns:a16="http://schemas.microsoft.com/office/drawing/2014/main" id="{33A298D9-7000-9D40-A0EF-98A875065BBA}"/>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1" name="Freeform 45">
                <a:extLst>
                  <a:ext uri="{FF2B5EF4-FFF2-40B4-BE49-F238E27FC236}">
                    <a16:creationId xmlns:a16="http://schemas.microsoft.com/office/drawing/2014/main" id="{B17CDB80-900A-1341-883C-E1448DB70AD1}"/>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46">
                <a:extLst>
                  <a:ext uri="{FF2B5EF4-FFF2-40B4-BE49-F238E27FC236}">
                    <a16:creationId xmlns:a16="http://schemas.microsoft.com/office/drawing/2014/main" id="{FDE26F76-3CB4-B748-80AB-3131067345D6}"/>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47">
                <a:extLst>
                  <a:ext uri="{FF2B5EF4-FFF2-40B4-BE49-F238E27FC236}">
                    <a16:creationId xmlns:a16="http://schemas.microsoft.com/office/drawing/2014/main" id="{25982471-062D-F141-9B8D-94769F9BA0CF}"/>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 name="Freeform 48">
                <a:extLst>
                  <a:ext uri="{FF2B5EF4-FFF2-40B4-BE49-F238E27FC236}">
                    <a16:creationId xmlns:a16="http://schemas.microsoft.com/office/drawing/2014/main" id="{F3A33D7E-BA4E-E242-A7CD-81EB54D79A63}"/>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49">
                <a:extLst>
                  <a:ext uri="{FF2B5EF4-FFF2-40B4-BE49-F238E27FC236}">
                    <a16:creationId xmlns:a16="http://schemas.microsoft.com/office/drawing/2014/main" id="{E812B221-2E18-3944-93FF-F9A97FF366EE}"/>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Rectangle 85">
                <a:extLst>
                  <a:ext uri="{FF2B5EF4-FFF2-40B4-BE49-F238E27FC236}">
                    <a16:creationId xmlns:a16="http://schemas.microsoft.com/office/drawing/2014/main" id="{1B28DECF-EBD1-884F-A104-2D922688CC67}"/>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7" name="Freeform 51">
                <a:extLst>
                  <a:ext uri="{FF2B5EF4-FFF2-40B4-BE49-F238E27FC236}">
                    <a16:creationId xmlns:a16="http://schemas.microsoft.com/office/drawing/2014/main" id="{E7E5FAE8-DAB8-8C4E-B203-AC9C9D09F5BE}"/>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8" name="Freeform 52">
                <a:extLst>
                  <a:ext uri="{FF2B5EF4-FFF2-40B4-BE49-F238E27FC236}">
                    <a16:creationId xmlns:a16="http://schemas.microsoft.com/office/drawing/2014/main" id="{C8DC763E-3E76-9641-8D4A-0FB4B8BF0456}"/>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53">
                <a:extLst>
                  <a:ext uri="{FF2B5EF4-FFF2-40B4-BE49-F238E27FC236}">
                    <a16:creationId xmlns:a16="http://schemas.microsoft.com/office/drawing/2014/main" id="{A5F8A9CA-25EB-284B-B45C-CA7C4C32ECBC}"/>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0" name="Freeform 54">
                <a:extLst>
                  <a:ext uri="{FF2B5EF4-FFF2-40B4-BE49-F238E27FC236}">
                    <a16:creationId xmlns:a16="http://schemas.microsoft.com/office/drawing/2014/main" id="{F5F826C0-E141-584C-B39D-C645241C0B89}"/>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1" name="Freeform 55">
                <a:extLst>
                  <a:ext uri="{FF2B5EF4-FFF2-40B4-BE49-F238E27FC236}">
                    <a16:creationId xmlns:a16="http://schemas.microsoft.com/office/drawing/2014/main" id="{45B005A4-18A5-644B-8957-5C50AFC10420}"/>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2" name="Freeform 56">
                <a:extLst>
                  <a:ext uri="{FF2B5EF4-FFF2-40B4-BE49-F238E27FC236}">
                    <a16:creationId xmlns:a16="http://schemas.microsoft.com/office/drawing/2014/main" id="{4209B884-38ED-D244-AE39-A2BE2E7D3C77}"/>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3" name="Freeform 57">
                <a:extLst>
                  <a:ext uri="{FF2B5EF4-FFF2-40B4-BE49-F238E27FC236}">
                    <a16:creationId xmlns:a16="http://schemas.microsoft.com/office/drawing/2014/main" id="{FA3E5C67-51DC-6241-880D-FA39FD966F24}"/>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58">
                <a:extLst>
                  <a:ext uri="{FF2B5EF4-FFF2-40B4-BE49-F238E27FC236}">
                    <a16:creationId xmlns:a16="http://schemas.microsoft.com/office/drawing/2014/main" id="{A4787CBC-57A7-2047-B905-3F007632D581}"/>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1441484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57845E24-3B5D-4542-BFA4-1810A55EE4BF}"/>
              </a:ext>
            </a:extLst>
          </p:cNvPr>
          <p:cNvGraphicFramePr>
            <a:graphicFrameLocks noGrp="1"/>
          </p:cNvGraphicFramePr>
          <p:nvPr/>
        </p:nvGraphicFramePr>
        <p:xfrm>
          <a:off x="3071664" y="235251"/>
          <a:ext cx="9023972" cy="5112565"/>
        </p:xfrm>
        <a:graphic>
          <a:graphicData uri="http://schemas.openxmlformats.org/drawingml/2006/table">
            <a:tbl>
              <a:tblPr/>
              <a:tblGrid>
                <a:gridCol w="1967544">
                  <a:extLst>
                    <a:ext uri="{9D8B030D-6E8A-4147-A177-3AD203B41FA5}">
                      <a16:colId xmlns:a16="http://schemas.microsoft.com/office/drawing/2014/main" val="1212462023"/>
                    </a:ext>
                  </a:extLst>
                </a:gridCol>
                <a:gridCol w="1470089">
                  <a:extLst>
                    <a:ext uri="{9D8B030D-6E8A-4147-A177-3AD203B41FA5}">
                      <a16:colId xmlns:a16="http://schemas.microsoft.com/office/drawing/2014/main" val="3965772102"/>
                    </a:ext>
                  </a:extLst>
                </a:gridCol>
                <a:gridCol w="1470089">
                  <a:extLst>
                    <a:ext uri="{9D8B030D-6E8A-4147-A177-3AD203B41FA5}">
                      <a16:colId xmlns:a16="http://schemas.microsoft.com/office/drawing/2014/main" val="2527443489"/>
                    </a:ext>
                  </a:extLst>
                </a:gridCol>
                <a:gridCol w="4116250">
                  <a:extLst>
                    <a:ext uri="{9D8B030D-6E8A-4147-A177-3AD203B41FA5}">
                      <a16:colId xmlns:a16="http://schemas.microsoft.com/office/drawing/2014/main" val="210667549"/>
                    </a:ext>
                  </a:extLst>
                </a:gridCol>
              </a:tblGrid>
              <a:tr h="748345">
                <a:tc>
                  <a:txBody>
                    <a:bodyPr/>
                    <a:lstStyle/>
                    <a:p>
                      <a:pPr algn="ctr" fontAlgn="b"/>
                      <a:r>
                        <a:rPr lang="en-GB" sz="2000" b="1" i="0" u="none" strike="noStrike" kern="1200" dirty="0">
                          <a:solidFill>
                            <a:schemeClr val="bg1"/>
                          </a:solidFill>
                          <a:effectLst/>
                          <a:latin typeface="Assistant SemiBold" pitchFamily="2" charset="-79"/>
                          <a:ea typeface="+mn-ea"/>
                          <a:cs typeface="Assistant SemiBold" pitchFamily="2" charset="-79"/>
                        </a:rPr>
                        <a:t>       Indication</a:t>
                      </a:r>
                      <a:r>
                        <a:rPr lang="en-GB" sz="1600" b="1" i="0" u="none" strike="noStrike" kern="1200" dirty="0">
                          <a:solidFill>
                            <a:schemeClr val="bg1"/>
                          </a:solidFill>
                          <a:effectLst/>
                          <a:latin typeface="Assistant SemiBold" pitchFamily="2" charset="-79"/>
                          <a:ea typeface="+mn-ea"/>
                          <a:cs typeface="Assistant SemiBold" pitchFamily="2" charset="-79"/>
                        </a:rPr>
                        <a:t>    </a:t>
                      </a:r>
                      <a:r>
                        <a:rPr lang="en-GB" sz="1600" b="1" i="0" u="none" strike="noStrike" dirty="0">
                          <a:solidFill>
                            <a:schemeClr val="bg1"/>
                          </a:solidFill>
                          <a:effectLst/>
                          <a:latin typeface="Assistant SemiBold" pitchFamily="2" charset="-79"/>
                          <a:cs typeface="Assistant SemiBold" pitchFamily="2" charset="-79"/>
                        </a:rPr>
                        <a:t> </a:t>
                      </a:r>
                    </a:p>
                  </a:txBody>
                  <a:tcPr marL="8081" marR="8081" marT="8081" marB="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90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2567D1"/>
                    </a:solidFill>
                  </a:tcPr>
                </a:tc>
                <a:tc>
                  <a:txBody>
                    <a:bodyPr/>
                    <a:lstStyle/>
                    <a:p>
                      <a:pPr marL="0" algn="ctr" defTabSz="914400" rtl="0" eaLnBrk="1" fontAlgn="b" latinLnBrk="0" hangingPunct="1"/>
                      <a:r>
                        <a:rPr lang="en-GB" sz="1800" b="1" i="0" u="none" strike="noStrike" kern="1200" dirty="0">
                          <a:solidFill>
                            <a:schemeClr val="bg1"/>
                          </a:solidFill>
                          <a:effectLst/>
                          <a:latin typeface="Assistant SemiBold" pitchFamily="2" charset="-79"/>
                          <a:ea typeface="+mn-ea"/>
                          <a:cs typeface="Assistant SemiBold" pitchFamily="2" charset="-79"/>
                        </a:rPr>
                        <a:t>Economic</a:t>
                      </a:r>
                    </a:p>
                    <a:p>
                      <a:pPr marL="0" algn="ctr" defTabSz="914400" rtl="0" eaLnBrk="1" fontAlgn="b" latinLnBrk="0" hangingPunct="1"/>
                      <a:r>
                        <a:rPr lang="en-GB" sz="1800" b="1" i="0" u="none" strike="noStrike" kern="1200" dirty="0">
                          <a:solidFill>
                            <a:schemeClr val="bg1"/>
                          </a:solidFill>
                          <a:effectLst/>
                          <a:latin typeface="Assistant SemiBold" pitchFamily="2" charset="-79"/>
                          <a:ea typeface="+mn-ea"/>
                          <a:cs typeface="Assistant SemiBold" pitchFamily="2" charset="-79"/>
                        </a:rPr>
                        <a:t>Costs*</a:t>
                      </a:r>
                    </a:p>
                  </a:txBody>
                  <a:tcPr marL="9525" marR="9525" marT="9525" marB="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rgbClr val="225DBC"/>
                      </a:solidFill>
                      <a:prstDash val="sysDot"/>
                      <a:round/>
                      <a:headEnd type="none" w="med" len="med"/>
                      <a:tailEnd type="none" w="med" len="med"/>
                    </a:lnB>
                    <a:solidFill>
                      <a:srgbClr val="2567D1"/>
                    </a:solidFill>
                  </a:tcPr>
                </a:tc>
                <a:tc>
                  <a:txBody>
                    <a:bodyPr/>
                    <a:lstStyle/>
                    <a:p>
                      <a:pPr algn="ctr" fontAlgn="b"/>
                      <a:r>
                        <a:rPr lang="en-GB" sz="1600" b="1" i="0" u="none" strike="noStrike" kern="1200" dirty="0">
                          <a:solidFill>
                            <a:schemeClr val="bg1"/>
                          </a:solidFill>
                          <a:effectLst/>
                          <a:latin typeface="Assistant SemiBold" pitchFamily="2" charset="-79"/>
                          <a:ea typeface="+mn-ea"/>
                          <a:cs typeface="Assistant SemiBold" pitchFamily="2" charset="-79"/>
                        </a:rPr>
                        <a:t>of which…</a:t>
                      </a:r>
                    </a:p>
                    <a:p>
                      <a:pPr algn="ctr" fontAlgn="b"/>
                      <a:r>
                        <a:rPr lang="en-GB" sz="1800" b="1" i="0" u="none" strike="noStrike" kern="1200" dirty="0">
                          <a:solidFill>
                            <a:schemeClr val="bg1"/>
                          </a:solidFill>
                          <a:effectLst/>
                          <a:latin typeface="Assistant SemiBold" pitchFamily="2" charset="-79"/>
                          <a:ea typeface="+mn-ea"/>
                          <a:cs typeface="Assistant SemiBold" pitchFamily="2" charset="-79"/>
                        </a:rPr>
                        <a:t>Medical Costs</a:t>
                      </a:r>
                    </a:p>
                  </a:txBody>
                  <a:tcPr marL="9525" marR="9525" marT="9525" marB="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rgbClr val="225DBC"/>
                      </a:solidFill>
                      <a:prstDash val="sysDot"/>
                      <a:round/>
                      <a:headEnd type="none" w="med" len="med"/>
                      <a:tailEnd type="none" w="med" len="med"/>
                    </a:lnB>
                    <a:solidFill>
                      <a:srgbClr val="2567D1"/>
                    </a:solidFill>
                  </a:tcPr>
                </a:tc>
                <a:tc>
                  <a:txBody>
                    <a:bodyPr/>
                    <a:lstStyle/>
                    <a:p>
                      <a:pPr algn="ctr" fontAlgn="b"/>
                      <a:r>
                        <a:rPr lang="en-US" sz="2000" b="1" i="0" u="none" strike="noStrike" kern="1200" dirty="0">
                          <a:solidFill>
                            <a:schemeClr val="bg1"/>
                          </a:solidFill>
                          <a:effectLst/>
                          <a:latin typeface="Assistant SemiBold" pitchFamily="2" charset="-79"/>
                          <a:ea typeface="+mn-ea"/>
                          <a:cs typeface="Assistant SemiBold" pitchFamily="2" charset="-79"/>
                        </a:rPr>
                        <a:t>Sources</a:t>
                      </a:r>
                      <a:endParaRPr lang="en-GB" sz="2000" b="1" i="0" u="none" strike="noStrike" kern="1200" dirty="0">
                        <a:solidFill>
                          <a:schemeClr val="bg1"/>
                        </a:solidFill>
                        <a:effectLst/>
                        <a:latin typeface="Assistant SemiBold" pitchFamily="2" charset="-79"/>
                        <a:ea typeface="+mn-ea"/>
                        <a:cs typeface="Assistant SemiBold" pitchFamily="2" charset="-79"/>
                      </a:endParaRPr>
                    </a:p>
                  </a:txBody>
                  <a:tcPr marL="9525" marR="9525" marT="9525" marB="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rgbClr val="225DBC"/>
                      </a:solidFill>
                      <a:prstDash val="sysDot"/>
                      <a:round/>
                      <a:headEnd type="none" w="med" len="med"/>
                      <a:tailEnd type="none" w="med" len="med"/>
                    </a:lnB>
                    <a:solidFill>
                      <a:srgbClr val="2567D1"/>
                    </a:solidFill>
                  </a:tcPr>
                </a:tc>
                <a:extLst>
                  <a:ext uri="{0D108BD9-81ED-4DB2-BD59-A6C34878D82A}">
                    <a16:rowId xmlns:a16="http://schemas.microsoft.com/office/drawing/2014/main" val="3947616442"/>
                  </a:ext>
                </a:extLst>
              </a:tr>
              <a:tr h="727370">
                <a:tc>
                  <a:txBody>
                    <a:bodyPr/>
                    <a:lstStyle/>
                    <a:p>
                      <a:pPr algn="ctr" fontAlgn="b"/>
                      <a:endParaRPr lang="en-GB" sz="1000" b="1" i="0" u="none" strike="noStrike" dirty="0">
                        <a:solidFill>
                          <a:srgbClr val="000000"/>
                        </a:solidFill>
                        <a:effectLst/>
                        <a:latin typeface="Assistant Light" panose="00000400000000000000" pitchFamily="2" charset="-79"/>
                        <a:cs typeface="Assistant Light" panose="00000400000000000000" pitchFamily="2" charset="-79"/>
                      </a:endParaRPr>
                    </a:p>
                  </a:txBody>
                  <a:tcPr marL="45720" marR="4572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dirty="0">
                          <a:solidFill>
                            <a:schemeClr val="tx1">
                              <a:lumMod val="85000"/>
                              <a:lumOff val="15000"/>
                            </a:schemeClr>
                          </a:solidFill>
                          <a:effectLst/>
                          <a:latin typeface="Assistant SemiBold" pitchFamily="2" charset="-79"/>
                          <a:ea typeface="+mn-ea"/>
                          <a:cs typeface="Assistant SemiBold" pitchFamily="2" charset="-79"/>
                        </a:rPr>
                        <a:t>48</a:t>
                      </a:r>
                    </a:p>
                  </a:txBody>
                  <a:tcPr marL="72000" marR="72000" marT="72000" marB="7200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108000" algn="ctr" defTabSz="914400" rtl="0" eaLnBrk="1" fontAlgn="b" latinLnBrk="0" hangingPunct="1"/>
                      <a:r>
                        <a:rPr lang="en-GB" sz="2000" b="1" i="0" u="none" strike="noStrike" kern="1200" dirty="0">
                          <a:solidFill>
                            <a:schemeClr val="tx1">
                              <a:lumMod val="85000"/>
                              <a:lumOff val="15000"/>
                            </a:schemeClr>
                          </a:solidFill>
                          <a:effectLst/>
                          <a:latin typeface="Assistant SemiBold" pitchFamily="2" charset="-79"/>
                          <a:ea typeface="+mn-ea"/>
                          <a:cs typeface="Assistant SemiBold" pitchFamily="2" charset="-79"/>
                        </a:rPr>
                        <a:t>37</a:t>
                      </a:r>
                    </a:p>
                  </a:txBody>
                  <a:tcPr marL="72000" marR="72000" marT="72000" marB="7200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algn="l" defTabSz="914400" rtl="0" eaLnBrk="1" fontAlgn="b" latinLnBrk="0" hangingPunct="1"/>
                      <a:r>
                        <a:rPr lang="en-US" sz="1200" b="0" i="0" u="sng" strike="noStrike" dirty="0" err="1">
                          <a:solidFill>
                            <a:srgbClr val="0563C1"/>
                          </a:solidFill>
                          <a:effectLst/>
                          <a:latin typeface="Assistant" pitchFamily="2" charset="-79"/>
                          <a:cs typeface="Assistant" pitchFamily="2" charset="-79"/>
                          <a:hlinkClick r:id="rId3"/>
                        </a:rPr>
                        <a:t>w</a:t>
                      </a:r>
                      <a:r>
                        <a:rPr lang="en-US" sz="1200" b="0" i="0" u="sng" strike="noStrike" kern="1200" dirty="0" err="1">
                          <a:solidFill>
                            <a:srgbClr val="0563C1"/>
                          </a:solidFill>
                          <a:effectLst/>
                          <a:latin typeface="Assistant" pitchFamily="2" charset="-79"/>
                          <a:ea typeface="+mn-ea"/>
                          <a:cs typeface="Assistant" pitchFamily="2" charset="-79"/>
                          <a:hlinkClick r:id="rId3">
                            <a:extLst>
                              <a:ext uri="{A12FA001-AC4F-418D-AE19-62706E023703}">
                                <ahyp:hlinkClr xmlns:ahyp="http://schemas.microsoft.com/office/drawing/2018/hyperlinkcolor" val="tx"/>
                              </a:ext>
                            </a:extLst>
                          </a:hlinkClick>
                        </a:rPr>
                        <a:t>ww.ahajournals.org</a:t>
                      </a:r>
                      <a:r>
                        <a:rPr lang="en-US" sz="1200" b="0" i="0" u="sng" strike="noStrike" kern="1200">
                          <a:solidFill>
                            <a:srgbClr val="0563C1"/>
                          </a:solidFill>
                          <a:effectLst/>
                          <a:latin typeface="Assistant" pitchFamily="2" charset="-79"/>
                          <a:ea typeface="+mn-ea"/>
                          <a:cs typeface="Assistant" pitchFamily="2" charset="-79"/>
                          <a:hlinkClick r:id="rId3">
                            <a:extLst>
                              <a:ext uri="{A12FA001-AC4F-418D-AE19-62706E023703}">
                                <ahyp:hlinkClr xmlns:ahyp="http://schemas.microsoft.com/office/drawing/2018/hyperlinkcolor" val="tx"/>
                              </a:ext>
                            </a:extLst>
                          </a:hlinkClick>
                        </a:rPr>
                        <a:t>/doi/10.1161/CIRCOUTCOMES.110.958165</a:t>
                      </a:r>
                    </a:p>
                    <a:p>
                      <a:pPr marL="0" algn="l" defTabSz="914400" rtl="0" eaLnBrk="1" fontAlgn="b" latinLnBrk="0" hangingPunct="1"/>
                      <a:r>
                        <a:rPr lang="en-US" sz="1200" b="0" i="0" u="sng" strike="noStrike" kern="1200">
                          <a:solidFill>
                            <a:srgbClr val="0563C1"/>
                          </a:solidFill>
                          <a:effectLst/>
                          <a:latin typeface="Assistant" pitchFamily="2" charset="-79"/>
                          <a:ea typeface="+mn-ea"/>
                          <a:cs typeface="Assistant" pitchFamily="2" charset="-79"/>
                          <a:hlinkClick r:id="rId3">
                            <a:extLst>
                              <a:ext uri="{A12FA001-AC4F-418D-AE19-62706E023703}">
                                <ahyp:hlinkClr xmlns:ahyp="http://schemas.microsoft.com/office/drawing/2018/hyperlinkcolor" val="tx"/>
                              </a:ext>
                            </a:extLst>
                          </a:hlinkClick>
                        </a:rPr>
                        <a:t>www.silverbook.org/fact/distribution-of-inpatient-and-selected-outpatient-costs-for-treating-atrial-fibrillation/</a:t>
                      </a:r>
                      <a:endParaRPr lang="en-US" sz="1200" b="0" i="0" u="sng" strike="noStrike" kern="1200">
                        <a:solidFill>
                          <a:srgbClr val="0563C1"/>
                        </a:solidFill>
                        <a:effectLst/>
                        <a:latin typeface="Assistant" pitchFamily="2" charset="-79"/>
                        <a:ea typeface="+mn-ea"/>
                        <a:cs typeface="Assistant" pitchFamily="2" charset="-79"/>
                      </a:endParaRPr>
                    </a:p>
                  </a:txBody>
                  <a:tcPr marL="9525" marR="9525" marT="9525" marB="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1604223765"/>
                  </a:ext>
                </a:extLst>
              </a:tr>
              <a:tr h="727370">
                <a:tc>
                  <a:txBody>
                    <a:bodyPr/>
                    <a:lstStyle/>
                    <a:p>
                      <a:pPr marL="0" algn="l" defTabSz="914400" rtl="0" eaLnBrk="1" fontAlgn="b" latinLnBrk="0" hangingPunct="1"/>
                      <a:endParaRPr lang="en-US" sz="14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47</a:t>
                      </a:r>
                    </a:p>
                  </a:txBody>
                  <a:tcPr marL="72000" marR="72000" marT="72000" marB="7200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42</a:t>
                      </a:r>
                    </a:p>
                  </a:txBody>
                  <a:tcPr marL="72000" marR="72000" marT="72000" marB="7200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1200" b="0" i="0" u="sng" strike="noStrike" kern="1200" err="1">
                          <a:solidFill>
                            <a:srgbClr val="0563C1"/>
                          </a:solidFill>
                          <a:effectLst/>
                          <a:latin typeface="Assistant" pitchFamily="2" charset="-79"/>
                          <a:ea typeface="+mn-ea"/>
                          <a:cs typeface="Assistant" pitchFamily="2" charset="-79"/>
                        </a:rPr>
                        <a:t>www.chestnet.org</a:t>
                      </a:r>
                      <a:r>
                        <a:rPr lang="en-GB" sz="1200" b="0" i="0" u="sng" strike="noStrike" kern="1200">
                          <a:solidFill>
                            <a:srgbClr val="0563C1"/>
                          </a:solidFill>
                          <a:effectLst/>
                          <a:latin typeface="Assistant" pitchFamily="2" charset="-79"/>
                          <a:ea typeface="+mn-ea"/>
                          <a:cs typeface="Assistant" pitchFamily="2" charset="-79"/>
                        </a:rPr>
                        <a:t>/News/Press-Releases%20/2014/07/CDC-reports-36-billion-in-annual%20financial-cost-of-COPD-in-US  </a:t>
                      </a:r>
                      <a:r>
                        <a:rPr lang="en-GB" sz="1200" b="0" i="0" u="sng" strike="noStrike" kern="1200" err="1">
                          <a:solidFill>
                            <a:srgbClr val="0563C1"/>
                          </a:solidFill>
                          <a:effectLst/>
                          <a:latin typeface="Assistant" pitchFamily="2" charset="-79"/>
                          <a:ea typeface="+mn-ea"/>
                          <a:cs typeface="Assistant" pitchFamily="2" charset="-79"/>
                        </a:rPr>
                        <a:t>www.cdc.gov</a:t>
                      </a:r>
                      <a:r>
                        <a:rPr lang="en-GB" sz="1200" b="0" i="0" u="sng" strike="noStrike" kern="1200">
                          <a:solidFill>
                            <a:srgbClr val="0563C1"/>
                          </a:solidFill>
                          <a:effectLst/>
                          <a:latin typeface="Assistant" pitchFamily="2" charset="-79"/>
                          <a:ea typeface="+mn-ea"/>
                          <a:cs typeface="Assistant" pitchFamily="2" charset="-79"/>
                        </a:rPr>
                        <a:t>/</a:t>
                      </a:r>
                      <a:r>
                        <a:rPr lang="en-GB" sz="1200" b="0" i="0" u="sng" strike="noStrike" kern="1200" err="1">
                          <a:solidFill>
                            <a:srgbClr val="0563C1"/>
                          </a:solidFill>
                          <a:effectLst/>
                          <a:latin typeface="Assistant" pitchFamily="2" charset="-79"/>
                          <a:ea typeface="+mn-ea"/>
                          <a:cs typeface="Assistant" pitchFamily="2" charset="-79"/>
                        </a:rPr>
                        <a:t>copd</a:t>
                      </a:r>
                      <a:r>
                        <a:rPr lang="en-GB" sz="1200" b="0" i="0" u="sng" strike="noStrike" kern="1200">
                          <a:solidFill>
                            <a:srgbClr val="0563C1"/>
                          </a:solidFill>
                          <a:effectLst/>
                          <a:latin typeface="Assistant" pitchFamily="2" charset="-79"/>
                          <a:ea typeface="+mn-ea"/>
                          <a:cs typeface="Assistant" pitchFamily="2" charset="-79"/>
                        </a:rPr>
                        <a:t>/infographics/</a:t>
                      </a:r>
                      <a:r>
                        <a:rPr lang="en-GB" sz="1200" b="0" i="0" u="sng" strike="noStrike" kern="1200" err="1">
                          <a:solidFill>
                            <a:srgbClr val="0563C1"/>
                          </a:solidFill>
                          <a:effectLst/>
                          <a:latin typeface="Assistant" pitchFamily="2" charset="-79"/>
                          <a:ea typeface="+mn-ea"/>
                          <a:cs typeface="Assistant" pitchFamily="2" charset="-79"/>
                        </a:rPr>
                        <a:t>copd-costs.html</a:t>
                      </a:r>
                      <a:endParaRPr lang="en-GB" sz="1200" b="0" i="0" u="sng" strike="noStrike" kern="1200">
                        <a:solidFill>
                          <a:srgbClr val="0563C1"/>
                        </a:solidFill>
                        <a:effectLst/>
                        <a:latin typeface="Assistant" pitchFamily="2" charset="-79"/>
                        <a:ea typeface="+mn-ea"/>
                        <a:cs typeface="Assistant" pitchFamily="2" charset="-79"/>
                      </a:endParaRPr>
                    </a:p>
                  </a:txBody>
                  <a:tcPr marL="72000" marR="72000" marT="72000" marB="7200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43841471"/>
                  </a:ext>
                </a:extLst>
              </a:tr>
              <a:tr h="727370">
                <a:tc>
                  <a:txBody>
                    <a:bodyPr/>
                    <a:lstStyle/>
                    <a:p>
                      <a:pPr marL="0" algn="l" defTabSz="914400" rtl="0" eaLnBrk="1" fontAlgn="b" latinLnBrk="0" hangingPunct="1"/>
                      <a:endParaRPr lang="en-US" sz="14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39</a:t>
                      </a:r>
                    </a:p>
                  </a:txBody>
                  <a:tcPr marL="72000" marR="72000" marT="72000" marB="7200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26</a:t>
                      </a:r>
                    </a:p>
                  </a:txBody>
                  <a:tcPr marL="72000" marR="72000" marT="72000" marB="7200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algn="l" defTabSz="914400" rtl="0" eaLnBrk="1" fontAlgn="b" latinLnBrk="0" hangingPunct="1"/>
                      <a:r>
                        <a:rPr lang="en-GB" sz="1200" b="0" i="0" u="sng" strike="noStrike" kern="1200" dirty="0">
                          <a:solidFill>
                            <a:srgbClr val="0563C1"/>
                          </a:solidFill>
                          <a:effectLst/>
                          <a:latin typeface="Assistant" pitchFamily="2" charset="-79"/>
                          <a:ea typeface="+mn-ea"/>
                          <a:cs typeface="Assistant" pitchFamily="2" charset="-79"/>
                        </a:rPr>
                        <a:t>www.ahajournals.org/doi/10.1161/CIRCHEARTFAILURE.117.004873</a:t>
                      </a:r>
                    </a:p>
                  </a:txBody>
                  <a:tcPr marL="72000" marR="72000" marT="72000" marB="7200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1837986513"/>
                  </a:ext>
                </a:extLst>
              </a:tr>
              <a:tr h="727370">
                <a:tc>
                  <a:txBody>
                    <a:bodyPr/>
                    <a:lstStyle/>
                    <a:p>
                      <a:pPr marL="0" algn="l" defTabSz="914400" rtl="0" eaLnBrk="1" fontAlgn="b" latinLnBrk="0" hangingPunct="1"/>
                      <a:endParaRPr lang="en-US" sz="14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195</a:t>
                      </a:r>
                    </a:p>
                  </a:txBody>
                  <a:tcPr marL="72000" marR="72000" marT="72000" marB="7200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57</a:t>
                      </a:r>
                    </a:p>
                  </a:txBody>
                  <a:tcPr marL="72000" marR="72000" marT="72000" marB="7200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algn="l" defTabSz="914400" rtl="0" eaLnBrk="1" fontAlgn="b" latinLnBrk="0" hangingPunct="1"/>
                      <a:r>
                        <a:rPr lang="en-GB" sz="1200" b="0" i="0" u="sng" strike="noStrike" kern="1200" err="1">
                          <a:solidFill>
                            <a:srgbClr val="0563C1"/>
                          </a:solidFill>
                          <a:effectLst/>
                          <a:latin typeface="Assistant" pitchFamily="2" charset="-79"/>
                          <a:ea typeface="+mn-ea"/>
                          <a:cs typeface="Assistant" pitchFamily="2" charset="-79"/>
                        </a:rPr>
                        <a:t>aasm.org</a:t>
                      </a:r>
                      <a:r>
                        <a:rPr lang="en-GB" sz="1200" b="0" i="0" u="sng" strike="noStrike" kern="1200">
                          <a:solidFill>
                            <a:srgbClr val="0563C1"/>
                          </a:solidFill>
                          <a:effectLst/>
                          <a:latin typeface="Assistant" pitchFamily="2" charset="-79"/>
                          <a:ea typeface="+mn-ea"/>
                          <a:cs typeface="Assistant" pitchFamily="2" charset="-79"/>
                        </a:rPr>
                        <a:t>/resources/pdf/sleep-</a:t>
                      </a:r>
                      <a:r>
                        <a:rPr lang="en-GB" sz="1200" b="0" i="0" u="sng" strike="noStrike" kern="1200" err="1">
                          <a:solidFill>
                            <a:srgbClr val="0563C1"/>
                          </a:solidFill>
                          <a:effectLst/>
                          <a:latin typeface="Assistant" pitchFamily="2" charset="-79"/>
                          <a:ea typeface="+mn-ea"/>
                          <a:cs typeface="Assistant" pitchFamily="2" charset="-79"/>
                        </a:rPr>
                        <a:t>apnea</a:t>
                      </a:r>
                      <a:r>
                        <a:rPr lang="en-GB" sz="1200" b="0" i="0" u="sng" strike="noStrike" kern="1200">
                          <a:solidFill>
                            <a:srgbClr val="0563C1"/>
                          </a:solidFill>
                          <a:effectLst/>
                          <a:latin typeface="Assistant" pitchFamily="2" charset="-79"/>
                          <a:ea typeface="+mn-ea"/>
                          <a:cs typeface="Assistant" pitchFamily="2" charset="-79"/>
                        </a:rPr>
                        <a:t>-economic-</a:t>
                      </a:r>
                      <a:r>
                        <a:rPr lang="en-GB" sz="1200" b="0" i="0" u="sng" strike="noStrike" kern="1200" err="1">
                          <a:solidFill>
                            <a:srgbClr val="0563C1"/>
                          </a:solidFill>
                          <a:effectLst/>
                          <a:latin typeface="Assistant" pitchFamily="2" charset="-79"/>
                          <a:ea typeface="+mn-ea"/>
                          <a:cs typeface="Assistant" pitchFamily="2" charset="-79"/>
                        </a:rPr>
                        <a:t>crisis.pdf</a:t>
                      </a:r>
                      <a:endParaRPr lang="en-GB" sz="1200" b="0" i="0" u="sng" strike="noStrike" kern="1200">
                        <a:solidFill>
                          <a:srgbClr val="0563C1"/>
                        </a:solidFill>
                        <a:effectLst/>
                        <a:latin typeface="Assistant" pitchFamily="2" charset="-79"/>
                        <a:ea typeface="+mn-ea"/>
                        <a:cs typeface="Assistant" pitchFamily="2" charset="-79"/>
                      </a:endParaRPr>
                    </a:p>
                  </a:txBody>
                  <a:tcPr marL="72000" marR="72000" marT="72000" marB="7200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3567743743"/>
                  </a:ext>
                </a:extLst>
              </a:tr>
              <a:tr h="727370">
                <a:tc>
                  <a:txBody>
                    <a:bodyPr/>
                    <a:lstStyle/>
                    <a:p>
                      <a:pPr marL="0" algn="l" defTabSz="914400" rtl="0" eaLnBrk="1" fontAlgn="b" latinLnBrk="0" hangingPunct="1"/>
                      <a:endParaRPr lang="en-US" sz="14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181</a:t>
                      </a:r>
                    </a:p>
                  </a:txBody>
                  <a:tcPr marL="9525" marR="9525" marT="9525" marB="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146</a:t>
                      </a:r>
                    </a:p>
                  </a:txBody>
                  <a:tcPr marL="9525" marR="9525" marT="9525" marB="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algn="l" defTabSz="914400" rtl="0" eaLnBrk="1" fontAlgn="b" latinLnBrk="0" hangingPunct="1"/>
                      <a:r>
                        <a:rPr lang="en-US" sz="1200" b="0" i="0" u="sng" strike="noStrike" kern="1200">
                          <a:solidFill>
                            <a:srgbClr val="0563C1"/>
                          </a:solidFill>
                          <a:effectLst/>
                          <a:latin typeface="Assistant" pitchFamily="2" charset="-79"/>
                          <a:ea typeface="+mn-ea"/>
                          <a:cs typeface="Assistant" pitchFamily="2" charset="-79"/>
                          <a:hlinkClick r:id="rId4">
                            <a:extLst>
                              <a:ext uri="{A12FA001-AC4F-418D-AE19-62706E023703}">
                                <ahyp:hlinkClr xmlns:ahyp="http://schemas.microsoft.com/office/drawing/2018/hyperlinkcolor" val="tx"/>
                              </a:ext>
                            </a:extLst>
                          </a:hlinkClick>
                        </a:rPr>
                        <a:t>www.ahajournals.org/doi/10.1161/JAHA.118.008731</a:t>
                      </a:r>
                      <a:endParaRPr lang="en-US" sz="1200" b="0" i="0" u="sng" strike="noStrike" kern="1200">
                        <a:solidFill>
                          <a:srgbClr val="0563C1"/>
                        </a:solidFill>
                        <a:effectLst/>
                        <a:latin typeface="Assistant" pitchFamily="2" charset="-79"/>
                        <a:ea typeface="+mn-ea"/>
                        <a:cs typeface="Assistant" pitchFamily="2" charset="-79"/>
                      </a:endParaRPr>
                    </a:p>
                    <a:p>
                      <a:pPr marL="0" algn="l" defTabSz="914400" rtl="0" eaLnBrk="1" fontAlgn="b" latinLnBrk="0" hangingPunct="1"/>
                      <a:r>
                        <a:rPr lang="en-US" sz="1200" b="0" i="0" u="sng" strike="noStrike" kern="1200">
                          <a:solidFill>
                            <a:srgbClr val="0563C1"/>
                          </a:solidFill>
                          <a:effectLst/>
                          <a:latin typeface="Assistant" pitchFamily="2" charset="-79"/>
                          <a:ea typeface="+mn-ea"/>
                          <a:cs typeface="Assistant" pitchFamily="2" charset="-79"/>
                        </a:rPr>
                        <a:t> </a:t>
                      </a:r>
                      <a:r>
                        <a:rPr lang="en-US" sz="1200" b="0" i="0" u="sng" strike="noStrike" kern="1200">
                          <a:solidFill>
                            <a:srgbClr val="0563C1"/>
                          </a:solidFill>
                          <a:effectLst/>
                          <a:latin typeface="Assistant" pitchFamily="2" charset="-79"/>
                          <a:ea typeface="+mn-ea"/>
                          <a:cs typeface="Assistant" pitchFamily="2" charset="-79"/>
                          <a:hlinkClick r:id="rId5">
                            <a:extLst>
                              <a:ext uri="{A12FA001-AC4F-418D-AE19-62706E023703}">
                                <ahyp:hlinkClr xmlns:ahyp="http://schemas.microsoft.com/office/drawing/2018/hyperlinkcolor" val="tx"/>
                              </a:ext>
                            </a:extLst>
                          </a:hlinkClick>
                        </a:rPr>
                        <a:t>www.cdc.gov/chronicdisease/programs-impact/pop/high-blood-pressure.htm</a:t>
                      </a:r>
                      <a:endParaRPr lang="en-US" sz="1200" b="0" i="0" u="sng" strike="noStrike" kern="1200">
                        <a:solidFill>
                          <a:srgbClr val="0563C1"/>
                        </a:solidFill>
                        <a:effectLst/>
                        <a:latin typeface="Assistant" pitchFamily="2" charset="-79"/>
                        <a:ea typeface="+mn-ea"/>
                        <a:cs typeface="Assistant" pitchFamily="2" charset="-79"/>
                      </a:endParaRPr>
                    </a:p>
                  </a:txBody>
                  <a:tcPr marL="9525" marR="9525" marT="9525" marB="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3667591925"/>
                  </a:ext>
                </a:extLst>
              </a:tr>
              <a:tr h="727370">
                <a:tc>
                  <a:txBody>
                    <a:bodyPr/>
                    <a:lstStyle/>
                    <a:p>
                      <a:pPr marL="0" algn="r" defTabSz="914400" rtl="0" eaLnBrk="1" fontAlgn="b" latinLnBrk="0" hangingPunct="1"/>
                      <a:r>
                        <a:rPr kumimoji="0" lang="en-US" sz="1800" b="1" u="none" strike="noStrike" kern="1200" cap="none" spc="0" normalizeH="0" baseline="0" noProof="0">
                          <a:ln>
                            <a:noFill/>
                          </a:ln>
                          <a:solidFill>
                            <a:prstClr val="black">
                              <a:lumMod val="85000"/>
                              <a:lumOff val="15000"/>
                            </a:prstClr>
                          </a:solidFill>
                          <a:effectLst/>
                          <a:uLnTx/>
                          <a:uFillTx/>
                          <a:latin typeface="Assistant" pitchFamily="2" charset="-79"/>
                          <a:cs typeface="Assistant" pitchFamily="2" charset="-79"/>
                        </a:rPr>
                        <a:t>Total</a:t>
                      </a:r>
                      <a:endParaRPr lang="en-US" sz="18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$510B</a:t>
                      </a:r>
                      <a:endParaRPr lang="en-GB" sz="1400" b="1" i="0" u="none" strike="noStrike" kern="1200">
                        <a:solidFill>
                          <a:srgbClr val="00B050"/>
                        </a:solidFill>
                        <a:effectLst/>
                        <a:latin typeface="Assistant Light" panose="00000400000000000000" pitchFamily="2" charset="-79"/>
                        <a:ea typeface="+mn-ea"/>
                        <a:cs typeface="Assistant Light" panose="00000400000000000000" pitchFamily="2" charset="-79"/>
                      </a:endParaRPr>
                    </a:p>
                  </a:txBody>
                  <a:tcPr marL="9525" marR="9525" marT="9525" marB="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$308B</a:t>
                      </a:r>
                      <a:endParaRPr lang="en-GB" sz="1400" b="1" i="0" u="none" strike="noStrike" kern="1200">
                        <a:solidFill>
                          <a:srgbClr val="00B050"/>
                        </a:solidFill>
                        <a:effectLst/>
                        <a:latin typeface="Assistant Light" panose="00000400000000000000" pitchFamily="2" charset="-79"/>
                        <a:ea typeface="+mn-ea"/>
                        <a:cs typeface="Assistant Light" panose="00000400000000000000" pitchFamily="2" charset="-79"/>
                      </a:endParaRPr>
                    </a:p>
                  </a:txBody>
                  <a:tcPr marL="9525" marR="9525" marT="9525" marB="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108000" algn="l" defTabSz="914400" rtl="0" eaLnBrk="1" fontAlgn="b" latinLnBrk="0" hangingPunct="1"/>
                      <a:endParaRPr lang="en-GB" sz="1400" b="0" i="0" u="none" strike="noStrike" kern="1200" dirty="0">
                        <a:solidFill>
                          <a:schemeClr val="tx1">
                            <a:lumMod val="85000"/>
                            <a:lumOff val="15000"/>
                          </a:schemeClr>
                        </a:solidFill>
                        <a:effectLst/>
                        <a:latin typeface="Assistant Light" panose="00000400000000000000" pitchFamily="2" charset="-79"/>
                        <a:ea typeface="+mn-ea"/>
                        <a:cs typeface="Assistant Light" panose="00000400000000000000" pitchFamily="2" charset="-79"/>
                      </a:endParaRPr>
                    </a:p>
                  </a:txBody>
                  <a:tcPr marL="9525" marR="9525" marT="9525" marB="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190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51110841"/>
                  </a:ext>
                </a:extLst>
              </a:tr>
            </a:tbl>
          </a:graphicData>
        </a:graphic>
      </p:graphicFrame>
      <p:sp>
        <p:nvSpPr>
          <p:cNvPr id="31" name="Rectangle 8">
            <a:extLst>
              <a:ext uri="{FF2B5EF4-FFF2-40B4-BE49-F238E27FC236}">
                <a16:creationId xmlns:a16="http://schemas.microsoft.com/office/drawing/2014/main" id="{E4550BEF-DCC2-41F1-8807-483B51F3CEC9}"/>
              </a:ext>
            </a:extLst>
          </p:cNvPr>
          <p:cNvSpPr/>
          <p:nvPr/>
        </p:nvSpPr>
        <p:spPr>
          <a:xfrm>
            <a:off x="-39773" y="-3000"/>
            <a:ext cx="3039614"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GB"/>
          </a:p>
        </p:txBody>
      </p:sp>
      <p:sp>
        <p:nvSpPr>
          <p:cNvPr id="4" name="Rectangle 1">
            <a:extLst>
              <a:ext uri="{FF2B5EF4-FFF2-40B4-BE49-F238E27FC236}">
                <a16:creationId xmlns:a16="http://schemas.microsoft.com/office/drawing/2014/main" id="{1C004C87-F645-425F-8C3C-5B4DF3E86610}"/>
              </a:ext>
            </a:extLst>
          </p:cNvPr>
          <p:cNvSpPr/>
          <p:nvPr/>
        </p:nvSpPr>
        <p:spPr>
          <a:xfrm>
            <a:off x="47328" y="897780"/>
            <a:ext cx="2972596" cy="3293209"/>
          </a:xfrm>
          <a:prstGeom prst="rect">
            <a:avLst/>
          </a:prstGeom>
        </p:spPr>
        <p:txBody>
          <a:bodyPr wrap="square">
            <a:spAutoFit/>
          </a:bodyPr>
          <a:lstStyle/>
          <a:p>
            <a:pPr lvl="0">
              <a:defRPr/>
            </a:pPr>
            <a:r>
              <a:rPr lang="en-US" sz="4800">
                <a:solidFill>
                  <a:prstClr val="white"/>
                </a:solidFill>
                <a:latin typeface="Assistant" pitchFamily="2" charset="-79"/>
                <a:ea typeface="Roboto" panose="02000000000000000000" pitchFamily="2" charset="0"/>
                <a:cs typeface="Assistant" pitchFamily="2" charset="-79"/>
              </a:rPr>
              <a:t>US Annual Economic Burden</a:t>
            </a:r>
          </a:p>
          <a:p>
            <a:pPr lvl="0">
              <a:defRPr/>
            </a:pPr>
            <a:endParaRPr lang="en-US" sz="3200">
              <a:solidFill>
                <a:prstClr val="white"/>
              </a:solidFill>
              <a:latin typeface="Assistant" pitchFamily="2" charset="-79"/>
              <a:ea typeface="Roboto" panose="02000000000000000000" pitchFamily="2" charset="0"/>
              <a:cs typeface="Assistant" pitchFamily="2" charset="-79"/>
            </a:endParaRPr>
          </a:p>
          <a:p>
            <a:pPr lvl="0">
              <a:defRPr/>
            </a:pPr>
            <a:r>
              <a:rPr lang="en-US" sz="3200">
                <a:solidFill>
                  <a:prstClr val="white"/>
                </a:solidFill>
                <a:latin typeface="Assistant" pitchFamily="2" charset="-79"/>
                <a:ea typeface="Roboto" panose="02000000000000000000" pitchFamily="2" charset="0"/>
                <a:cs typeface="Assistant" pitchFamily="2" charset="-79"/>
              </a:rPr>
              <a:t>Costs in 2020 $B</a:t>
            </a:r>
            <a:endParaRPr lang="en-GB" sz="3200">
              <a:solidFill>
                <a:prstClr val="white"/>
              </a:solidFill>
              <a:latin typeface="Assistant" pitchFamily="2" charset="-79"/>
              <a:ea typeface="Roboto" panose="02000000000000000000" pitchFamily="2" charset="0"/>
              <a:cs typeface="Assistant" pitchFamily="2" charset="-79"/>
            </a:endParaRPr>
          </a:p>
        </p:txBody>
      </p:sp>
      <p:sp>
        <p:nvSpPr>
          <p:cNvPr id="8" name="Rectangle 8">
            <a:extLst>
              <a:ext uri="{FF2B5EF4-FFF2-40B4-BE49-F238E27FC236}">
                <a16:creationId xmlns:a16="http://schemas.microsoft.com/office/drawing/2014/main" id="{51C4185D-8D64-495C-A00C-7D34360ACA17}"/>
              </a:ext>
            </a:extLst>
          </p:cNvPr>
          <p:cNvSpPr/>
          <p:nvPr/>
        </p:nvSpPr>
        <p:spPr>
          <a:xfrm>
            <a:off x="3374396" y="1846565"/>
            <a:ext cx="1439976"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Atrial</a:t>
            </a:r>
            <a:endParaRPr kumimoji="0" lang="en-GB" b="1" u="none" strike="noStrike" kern="1200" cap="none" spc="0" normalizeH="0" baseline="0" noProof="0">
              <a:ln>
                <a:noFill/>
              </a:ln>
              <a:solidFill>
                <a:prstClr val="black">
                  <a:lumMod val="85000"/>
                  <a:lumOff val="15000"/>
                </a:prstClr>
              </a:solidFill>
              <a:effectLst/>
              <a:uLnTx/>
              <a:uFillTx/>
              <a:latin typeface="Assistant SemiBold" pitchFamily="2" charset="-79"/>
              <a:ea typeface="Calibri" panose="020F0502020204030204" pitchFamily="34" charset="0"/>
              <a:cs typeface="Assistant SemiBold" pitchFamily="2" charset="-79"/>
            </a:endParaRPr>
          </a:p>
        </p:txBody>
      </p:sp>
      <p:sp>
        <p:nvSpPr>
          <p:cNvPr id="11" name="Rectangle 23">
            <a:extLst>
              <a:ext uri="{FF2B5EF4-FFF2-40B4-BE49-F238E27FC236}">
                <a16:creationId xmlns:a16="http://schemas.microsoft.com/office/drawing/2014/main" id="{4439CE82-A203-46F0-8573-6DD0DD89FFCB}"/>
              </a:ext>
            </a:extLst>
          </p:cNvPr>
          <p:cNvSpPr/>
          <p:nvPr/>
        </p:nvSpPr>
        <p:spPr>
          <a:xfrm rot="16200000">
            <a:off x="3846486" y="1155480"/>
            <a:ext cx="612000"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12" name="Rectangle 8">
            <a:extLst>
              <a:ext uri="{FF2B5EF4-FFF2-40B4-BE49-F238E27FC236}">
                <a16:creationId xmlns:a16="http://schemas.microsoft.com/office/drawing/2014/main" id="{574E0EB9-1C48-4C98-BBDD-8FE8917DC935}"/>
              </a:ext>
            </a:extLst>
          </p:cNvPr>
          <p:cNvSpPr/>
          <p:nvPr/>
        </p:nvSpPr>
        <p:spPr>
          <a:xfrm>
            <a:off x="2963134" y="1772816"/>
            <a:ext cx="2196762" cy="615553"/>
          </a:xfrm>
          <a:prstGeom prst="rect">
            <a:avLst/>
          </a:prstGeom>
        </p:spPr>
        <p:txBody>
          <a:bodyPr wrap="square">
            <a:spAutoFit/>
          </a:bodyPr>
          <a:lstStyle/>
          <a:p>
            <a:pPr lvl="0" algn="ctr">
              <a:defRPr/>
            </a:pPr>
            <a:r>
              <a:rPr lang="en-US" sz="1700" b="1">
                <a:latin typeface="Assistant SemiBold" pitchFamily="2" charset="-79"/>
                <a:cs typeface="Assistant SemiBold" pitchFamily="2" charset="-79"/>
              </a:rPr>
              <a:t>Chronic Obstructive Pulmonary Disease</a:t>
            </a:r>
            <a:endParaRPr kumimoji="0" lang="en-US" sz="1700"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endParaRPr>
          </a:p>
        </p:txBody>
      </p:sp>
      <p:sp>
        <p:nvSpPr>
          <p:cNvPr id="16" name="Rectangle 23">
            <a:extLst>
              <a:ext uri="{FF2B5EF4-FFF2-40B4-BE49-F238E27FC236}">
                <a16:creationId xmlns:a16="http://schemas.microsoft.com/office/drawing/2014/main" id="{5D59B08E-64F2-4296-A4EC-0D3579910FE1}"/>
              </a:ext>
            </a:extLst>
          </p:cNvPr>
          <p:cNvSpPr/>
          <p:nvPr/>
        </p:nvSpPr>
        <p:spPr>
          <a:xfrm rot="16200000">
            <a:off x="3779994" y="1893528"/>
            <a:ext cx="744983"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17" name="Rectangle 23">
            <a:extLst>
              <a:ext uri="{FF2B5EF4-FFF2-40B4-BE49-F238E27FC236}">
                <a16:creationId xmlns:a16="http://schemas.microsoft.com/office/drawing/2014/main" id="{88367B76-EFA5-4F63-9091-35151BED9CD2}"/>
              </a:ext>
            </a:extLst>
          </p:cNvPr>
          <p:cNvSpPr/>
          <p:nvPr/>
        </p:nvSpPr>
        <p:spPr>
          <a:xfrm rot="16200000">
            <a:off x="3846486" y="2626183"/>
            <a:ext cx="612000"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18" name="Rectangle 23">
            <a:extLst>
              <a:ext uri="{FF2B5EF4-FFF2-40B4-BE49-F238E27FC236}">
                <a16:creationId xmlns:a16="http://schemas.microsoft.com/office/drawing/2014/main" id="{75ED7D85-7F65-4746-A50D-6051D972D2E2}"/>
              </a:ext>
            </a:extLst>
          </p:cNvPr>
          <p:cNvSpPr/>
          <p:nvPr/>
        </p:nvSpPr>
        <p:spPr>
          <a:xfrm rot="16200000">
            <a:off x="3792446" y="3346388"/>
            <a:ext cx="720080"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23" name="Rectangle 8">
            <a:extLst>
              <a:ext uri="{FF2B5EF4-FFF2-40B4-BE49-F238E27FC236}">
                <a16:creationId xmlns:a16="http://schemas.microsoft.com/office/drawing/2014/main" id="{4F59D93B-DB57-472D-8841-2E71D7120B7B}"/>
              </a:ext>
            </a:extLst>
          </p:cNvPr>
          <p:cNvSpPr/>
          <p:nvPr/>
        </p:nvSpPr>
        <p:spPr>
          <a:xfrm>
            <a:off x="3346584" y="2492896"/>
            <a:ext cx="1561986" cy="646331"/>
          </a:xfrm>
          <a:prstGeom prst="rect">
            <a:avLst/>
          </a:prstGeom>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Congestive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Heart Failure</a:t>
            </a:r>
          </a:p>
        </p:txBody>
      </p:sp>
      <p:sp>
        <p:nvSpPr>
          <p:cNvPr id="24" name="Rectangle 8">
            <a:extLst>
              <a:ext uri="{FF2B5EF4-FFF2-40B4-BE49-F238E27FC236}">
                <a16:creationId xmlns:a16="http://schemas.microsoft.com/office/drawing/2014/main" id="{6B532387-C26A-4A15-A642-32DD9F6DAAE5}"/>
              </a:ext>
            </a:extLst>
          </p:cNvPr>
          <p:cNvSpPr/>
          <p:nvPr/>
        </p:nvSpPr>
        <p:spPr>
          <a:xfrm>
            <a:off x="3468596" y="3347700"/>
            <a:ext cx="1439974"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Sleep Apnea</a:t>
            </a:r>
          </a:p>
        </p:txBody>
      </p:sp>
      <p:sp>
        <p:nvSpPr>
          <p:cNvPr id="25" name="Rectangle 8">
            <a:extLst>
              <a:ext uri="{FF2B5EF4-FFF2-40B4-BE49-F238E27FC236}">
                <a16:creationId xmlns:a16="http://schemas.microsoft.com/office/drawing/2014/main" id="{655AC840-8A47-4189-A396-E9C60E53568E}"/>
              </a:ext>
            </a:extLst>
          </p:cNvPr>
          <p:cNvSpPr/>
          <p:nvPr/>
        </p:nvSpPr>
        <p:spPr>
          <a:xfrm>
            <a:off x="3324394" y="4077072"/>
            <a:ext cx="1583992"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Hypertension</a:t>
            </a:r>
          </a:p>
        </p:txBody>
      </p:sp>
      <p:sp>
        <p:nvSpPr>
          <p:cNvPr id="33" name="Slide Number Placeholder 1">
            <a:extLst>
              <a:ext uri="{FF2B5EF4-FFF2-40B4-BE49-F238E27FC236}">
                <a16:creationId xmlns:a16="http://schemas.microsoft.com/office/drawing/2014/main" id="{60093C0D-4EC9-4F63-A83E-D48F12676C84}"/>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4</a:t>
            </a:fld>
            <a:endParaRPr lang="en-GB"/>
          </a:p>
        </p:txBody>
      </p:sp>
      <p:sp>
        <p:nvSpPr>
          <p:cNvPr id="30" name="Rectangle 23">
            <a:extLst>
              <a:ext uri="{FF2B5EF4-FFF2-40B4-BE49-F238E27FC236}">
                <a16:creationId xmlns:a16="http://schemas.microsoft.com/office/drawing/2014/main" id="{E538F4DF-B5E6-9141-94CE-BE7918157942}"/>
              </a:ext>
            </a:extLst>
          </p:cNvPr>
          <p:cNvSpPr/>
          <p:nvPr/>
        </p:nvSpPr>
        <p:spPr>
          <a:xfrm rot="16200000">
            <a:off x="3792446" y="440668"/>
            <a:ext cx="720080"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32" name="Rectangle 8">
            <a:extLst>
              <a:ext uri="{FF2B5EF4-FFF2-40B4-BE49-F238E27FC236}">
                <a16:creationId xmlns:a16="http://schemas.microsoft.com/office/drawing/2014/main" id="{9496ADE3-35D4-0943-9B99-174CA7444D4B}"/>
              </a:ext>
            </a:extLst>
          </p:cNvPr>
          <p:cNvSpPr/>
          <p:nvPr/>
        </p:nvSpPr>
        <p:spPr>
          <a:xfrm>
            <a:off x="3540418" y="1052736"/>
            <a:ext cx="1345179"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Atrial Fibrillation</a:t>
            </a:r>
          </a:p>
        </p:txBody>
      </p:sp>
      <p:sp>
        <p:nvSpPr>
          <p:cNvPr id="2" name="TextBox 1">
            <a:extLst>
              <a:ext uri="{FF2B5EF4-FFF2-40B4-BE49-F238E27FC236}">
                <a16:creationId xmlns:a16="http://schemas.microsoft.com/office/drawing/2014/main" id="{E6AE50A6-91A3-1C45-ABB8-27F5B676DC31}"/>
              </a:ext>
            </a:extLst>
          </p:cNvPr>
          <p:cNvSpPr txBox="1"/>
          <p:nvPr/>
        </p:nvSpPr>
        <p:spPr>
          <a:xfrm>
            <a:off x="3215680" y="5589240"/>
            <a:ext cx="8344562" cy="1046440"/>
          </a:xfrm>
          <a:prstGeom prst="rect">
            <a:avLst/>
          </a:prstGeom>
          <a:noFill/>
        </p:spPr>
        <p:txBody>
          <a:bodyPr wrap="square" rtlCol="0">
            <a:spAutoFit/>
          </a:bodyPr>
          <a:lstStyle/>
          <a:p>
            <a:r>
              <a:rPr lang="en-US" sz="1600">
                <a:latin typeface="Assistant" pitchFamily="2" charset="-79"/>
                <a:cs typeface="Assistant" pitchFamily="2" charset="-79"/>
              </a:rPr>
              <a:t>All figures are adjusted for inflation in 2020 dollars using the medical care inflation calculator:</a:t>
            </a:r>
          </a:p>
          <a:p>
            <a:r>
              <a:rPr lang="en-US" sz="1600">
                <a:latin typeface="Assistant" pitchFamily="2" charset="-79"/>
                <a:cs typeface="Assistant" pitchFamily="2" charset="-79"/>
                <a:hlinkClick r:id="rId6"/>
              </a:rPr>
              <a:t>www.in2013dollars.com/Medical-care/price-inflation/2008-to-2020?amount=1000</a:t>
            </a:r>
            <a:endParaRPr lang="en-US" sz="1600">
              <a:latin typeface="Assistant" pitchFamily="2" charset="-79"/>
              <a:cs typeface="Assistant" pitchFamily="2" charset="-79"/>
            </a:endParaRPr>
          </a:p>
          <a:p>
            <a:endParaRPr lang="en-US" sz="1500">
              <a:latin typeface="Assistant" pitchFamily="2" charset="-79"/>
              <a:cs typeface="Assistant" pitchFamily="2" charset="-79"/>
            </a:endParaRPr>
          </a:p>
          <a:p>
            <a:r>
              <a:rPr lang="en-US" sz="1500">
                <a:latin typeface="Assistant" pitchFamily="2" charset="-79"/>
                <a:cs typeface="Assistant" pitchFamily="2" charset="-79"/>
              </a:rPr>
              <a:t>* Comprises medical costs and societal costs (lost productivity, work accidents, driving accidents, etc.)</a:t>
            </a:r>
          </a:p>
        </p:txBody>
      </p:sp>
    </p:spTree>
    <p:extLst>
      <p:ext uri="{BB962C8B-B14F-4D97-AF65-F5344CB8AC3E}">
        <p14:creationId xmlns:p14="http://schemas.microsoft.com/office/powerpoint/2010/main" val="152408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CardiacSense1 - May 2018">
            <a:hlinkClick r:id="" action="ppaction://media"/>
            <a:extLst>
              <a:ext uri="{FF2B5EF4-FFF2-40B4-BE49-F238E27FC236}">
                <a16:creationId xmlns:a16="http://schemas.microsoft.com/office/drawing/2014/main" id="{F15EC352-C35C-4927-97CB-B508571AA4A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427052" y="0"/>
            <a:ext cx="12192000" cy="6858000"/>
          </a:xfrm>
          <a:prstGeom prst="rect">
            <a:avLst/>
          </a:prstGeom>
        </p:spPr>
      </p:pic>
      <p:sp>
        <p:nvSpPr>
          <p:cNvPr id="27" name="Rectangle 26">
            <a:extLst>
              <a:ext uri="{FF2B5EF4-FFF2-40B4-BE49-F238E27FC236}">
                <a16:creationId xmlns:a16="http://schemas.microsoft.com/office/drawing/2014/main" id="{50235551-A1B4-4DD9-BFC6-8716080BC6AF}"/>
              </a:ext>
            </a:extLst>
          </p:cNvPr>
          <p:cNvSpPr/>
          <p:nvPr/>
        </p:nvSpPr>
        <p:spPr>
          <a:xfrm>
            <a:off x="1980014" y="0"/>
            <a:ext cx="5137412" cy="6858000"/>
          </a:xfrm>
          <a:prstGeom prst="rect">
            <a:avLst/>
          </a:prstGeom>
          <a:gradFill flip="none" rotWithShape="1">
            <a:gsLst>
              <a:gs pos="0">
                <a:schemeClr val="bg1"/>
              </a:gs>
              <a:gs pos="50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Video Killer">
            <a:extLst>
              <a:ext uri="{FF2B5EF4-FFF2-40B4-BE49-F238E27FC236}">
                <a16:creationId xmlns:a16="http://schemas.microsoft.com/office/drawing/2014/main" id="{3D685CED-2B73-48FE-8A98-0C59FAB9BD67}"/>
              </a:ext>
            </a:extLst>
          </p:cNvPr>
          <p:cNvSpPr/>
          <p:nvPr/>
        </p:nvSpPr>
        <p:spPr>
          <a:xfrm>
            <a:off x="-96688" y="-963488"/>
            <a:ext cx="11462774" cy="6858000"/>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8C25CA7F-8658-4743-A58E-04FB808EDD12}"/>
              </a:ext>
            </a:extLst>
          </p:cNvPr>
          <p:cNvSpPr/>
          <p:nvPr/>
        </p:nvSpPr>
        <p:spPr>
          <a:xfrm>
            <a:off x="839416" y="30972"/>
            <a:ext cx="7708900" cy="707886"/>
          </a:xfrm>
          <a:prstGeom prst="rect">
            <a:avLst/>
          </a:prstGeom>
        </p:spPr>
        <p:txBody>
          <a:bodyPr wrap="square">
            <a:spAutoFit/>
          </a:bodyPr>
          <a:lstStyle/>
          <a:p>
            <a:r>
              <a:rPr lang="en-GB" sz="4000" dirty="0">
                <a:solidFill>
                  <a:srgbClr val="2567D1"/>
                </a:solidFill>
                <a:latin typeface="Assistant" pitchFamily="2" charset="-79"/>
                <a:ea typeface="Roboto" panose="02000000000000000000" pitchFamily="2" charset="0"/>
                <a:cs typeface="Assistant" pitchFamily="2" charset="-79"/>
              </a:rPr>
              <a:t>Why are we here?</a:t>
            </a:r>
          </a:p>
        </p:txBody>
      </p:sp>
      <p:sp>
        <p:nvSpPr>
          <p:cNvPr id="4" name="Rectangle 3">
            <a:extLst>
              <a:ext uri="{FF2B5EF4-FFF2-40B4-BE49-F238E27FC236}">
                <a16:creationId xmlns:a16="http://schemas.microsoft.com/office/drawing/2014/main" id="{1C3602AC-D37C-4AFE-A3FF-EF84B4B61D74}"/>
              </a:ext>
            </a:extLst>
          </p:cNvPr>
          <p:cNvSpPr/>
          <p:nvPr/>
        </p:nvSpPr>
        <p:spPr>
          <a:xfrm>
            <a:off x="839416" y="896805"/>
            <a:ext cx="5878438" cy="830997"/>
          </a:xfrm>
          <a:prstGeom prst="rect">
            <a:avLst/>
          </a:prstGeom>
        </p:spPr>
        <p:txBody>
          <a:bodyPr wrap="square">
            <a:spAutoFit/>
          </a:bodyPr>
          <a:lstStyle/>
          <a:p>
            <a:pPr algn="just"/>
            <a:r>
              <a:rPr lang="en-GB" sz="1600" dirty="0">
                <a:solidFill>
                  <a:schemeClr val="tx1">
                    <a:lumMod val="85000"/>
                    <a:lumOff val="15000"/>
                  </a:schemeClr>
                </a:solidFill>
                <a:latin typeface="Assistant SemiBold" panose="00000700000000000000" pitchFamily="2" charset="-79"/>
                <a:cs typeface="Assistant SemiBold" panose="00000700000000000000" pitchFamily="2" charset="-79"/>
              </a:rPr>
              <a:t>CONTINUOUS, LONG TERM, AMBULATORY</a:t>
            </a:r>
            <a:r>
              <a:rPr lang="en-GB" sz="1600" b="1" dirty="0">
                <a:latin typeface="Assistant Light" panose="00000400000000000000" pitchFamily="2" charset="-79"/>
                <a:cs typeface="Assistant Light" panose="00000400000000000000" pitchFamily="2" charset="-79"/>
              </a:rPr>
              <a:t>, </a:t>
            </a:r>
            <a:r>
              <a:rPr lang="en-GB" sz="1600" dirty="0">
                <a:latin typeface="Assistant Light" panose="00000400000000000000" pitchFamily="2" charset="-79"/>
                <a:cs typeface="Assistant Light" panose="00000400000000000000" pitchFamily="2" charset="-79"/>
              </a:rPr>
              <a:t>and</a:t>
            </a:r>
            <a:r>
              <a:rPr lang="en-GB" sz="1600" b="1" dirty="0">
                <a:latin typeface="Assistant Light" panose="00000400000000000000" pitchFamily="2" charset="-79"/>
                <a:cs typeface="Assistant Light" panose="00000400000000000000" pitchFamily="2" charset="-79"/>
              </a:rPr>
              <a:t> </a:t>
            </a:r>
            <a:r>
              <a:rPr lang="en-GB" sz="1600" dirty="0">
                <a:solidFill>
                  <a:schemeClr val="tx1">
                    <a:lumMod val="85000"/>
                    <a:lumOff val="15000"/>
                  </a:schemeClr>
                </a:solidFill>
                <a:latin typeface="Assistant SemiBold" panose="00000700000000000000" pitchFamily="2" charset="-79"/>
                <a:cs typeface="Assistant SemiBold" panose="00000700000000000000" pitchFamily="2" charset="-79"/>
              </a:rPr>
              <a:t>NON-INVASIVE</a:t>
            </a:r>
            <a:r>
              <a:rPr lang="en-GB" sz="1600" b="1" dirty="0">
                <a:latin typeface="Assistant Light" panose="00000400000000000000" pitchFamily="2" charset="-79"/>
                <a:cs typeface="Assistant Light" panose="00000400000000000000" pitchFamily="2" charset="-79"/>
              </a:rPr>
              <a:t> </a:t>
            </a:r>
            <a:r>
              <a:rPr lang="en-GB" sz="1600" dirty="0">
                <a:solidFill>
                  <a:schemeClr val="tx1">
                    <a:lumMod val="85000"/>
                    <a:lumOff val="15000"/>
                  </a:schemeClr>
                </a:solidFill>
                <a:latin typeface="Assistant Light" panose="00000400000000000000" pitchFamily="2" charset="-79"/>
                <a:cs typeface="Assistant Light" panose="00000400000000000000" pitchFamily="2" charset="-79"/>
              </a:rPr>
              <a:t>monitoring of life-critical functions at </a:t>
            </a:r>
            <a:r>
              <a:rPr lang="en-GB" sz="1600" dirty="0">
                <a:solidFill>
                  <a:schemeClr val="tx1">
                    <a:lumMod val="85000"/>
                    <a:lumOff val="15000"/>
                  </a:schemeClr>
                </a:solidFill>
                <a:latin typeface="Assistant SemiBold" panose="00000700000000000000" pitchFamily="2" charset="-79"/>
                <a:cs typeface="Assistant SemiBold" panose="00000700000000000000" pitchFamily="2" charset="-79"/>
              </a:rPr>
              <a:t>MEDICALLY CERTIFIED SENSITIVITY AND SPECIFICITY LEVELS</a:t>
            </a:r>
            <a:r>
              <a:rPr lang="en-GB" sz="1600" dirty="0">
                <a:solidFill>
                  <a:schemeClr val="tx1">
                    <a:lumMod val="85000"/>
                    <a:lumOff val="15000"/>
                  </a:schemeClr>
                </a:solidFill>
                <a:latin typeface="Assistant Light" panose="00000400000000000000" pitchFamily="2" charset="-79"/>
                <a:cs typeface="Assistant Light" panose="00000400000000000000" pitchFamily="2" charset="-79"/>
              </a:rPr>
              <a:t>, in order to track:</a:t>
            </a:r>
            <a:endParaRPr lang="en-GB" sz="4400" dirty="0">
              <a:solidFill>
                <a:schemeClr val="tx1">
                  <a:lumMod val="85000"/>
                  <a:lumOff val="15000"/>
                </a:schemeClr>
              </a:solidFill>
              <a:latin typeface="Assistant Light" panose="00000400000000000000" pitchFamily="2" charset="-79"/>
              <a:cs typeface="Assistant Light" panose="00000400000000000000" pitchFamily="2" charset="-79"/>
            </a:endParaRPr>
          </a:p>
        </p:txBody>
      </p:sp>
      <p:grpSp>
        <p:nvGrpSpPr>
          <p:cNvPr id="28" name="Group 27">
            <a:extLst>
              <a:ext uri="{FF2B5EF4-FFF2-40B4-BE49-F238E27FC236}">
                <a16:creationId xmlns:a16="http://schemas.microsoft.com/office/drawing/2014/main" id="{BE412D35-208B-49B7-9573-FB7CA586B69C}"/>
              </a:ext>
            </a:extLst>
          </p:cNvPr>
          <p:cNvGrpSpPr/>
          <p:nvPr/>
        </p:nvGrpSpPr>
        <p:grpSpPr>
          <a:xfrm>
            <a:off x="856329" y="2780928"/>
            <a:ext cx="6103767" cy="3303434"/>
            <a:chOff x="690485" y="2875860"/>
            <a:chExt cx="6103767" cy="3303434"/>
          </a:xfrm>
        </p:grpSpPr>
        <p:sp>
          <p:nvSpPr>
            <p:cNvPr id="5" name="Rectangle 4">
              <a:extLst>
                <a:ext uri="{FF2B5EF4-FFF2-40B4-BE49-F238E27FC236}">
                  <a16:creationId xmlns:a16="http://schemas.microsoft.com/office/drawing/2014/main" id="{8AF1F093-03A6-42D2-9D60-A747D06C0449}"/>
                </a:ext>
              </a:extLst>
            </p:cNvPr>
            <p:cNvSpPr/>
            <p:nvPr/>
          </p:nvSpPr>
          <p:spPr>
            <a:xfrm>
              <a:off x="729226" y="4355718"/>
              <a:ext cx="2342438" cy="1823576"/>
            </a:xfrm>
            <a:prstGeom prst="rect">
              <a:avLst/>
            </a:prstGeom>
          </p:spPr>
          <p:txBody>
            <a:bodyPr wrap="square">
              <a:spAutoFit/>
            </a:bodyPr>
            <a:lstStyle/>
            <a:p>
              <a:pPr algn="ctr">
                <a:lnSpc>
                  <a:spcPts val="1500"/>
                </a:lnSpc>
                <a:buClr>
                  <a:srgbClr val="3AAA35"/>
                </a:buClr>
              </a:pPr>
              <a:r>
                <a:rPr lang="en-GB" sz="1200" dirty="0">
                  <a:solidFill>
                    <a:schemeClr val="tx1">
                      <a:lumMod val="85000"/>
                      <a:lumOff val="15000"/>
                    </a:schemeClr>
                  </a:solidFill>
                  <a:latin typeface="Assistant Light" panose="00000400000000000000" pitchFamily="2" charset="-79"/>
                  <a:cs typeface="Assistant Light" panose="00000400000000000000" pitchFamily="2" charset="-79"/>
                </a:rPr>
                <a:t> </a:t>
              </a: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Atrial Fibrillation</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Bradycardia</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Tachycardia </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Cardiac Arrest</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COPD</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Heart Failure</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Sleep Apnea</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Long QT</a:t>
              </a:r>
              <a:b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b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Hypertension</a:t>
              </a:r>
            </a:p>
          </p:txBody>
        </p:sp>
        <p:sp>
          <p:nvSpPr>
            <p:cNvPr id="6" name="Rectangle 5">
              <a:extLst>
                <a:ext uri="{FF2B5EF4-FFF2-40B4-BE49-F238E27FC236}">
                  <a16:creationId xmlns:a16="http://schemas.microsoft.com/office/drawing/2014/main" id="{34589072-472E-4326-A24D-5C502E2F1E7C}"/>
                </a:ext>
              </a:extLst>
            </p:cNvPr>
            <p:cNvSpPr/>
            <p:nvPr/>
          </p:nvSpPr>
          <p:spPr>
            <a:xfrm>
              <a:off x="2322429" y="4355718"/>
              <a:ext cx="2863850" cy="1246495"/>
            </a:xfrm>
            <a:prstGeom prst="rect">
              <a:avLst/>
            </a:prstGeom>
          </p:spPr>
          <p:txBody>
            <a:bodyPr wrap="square">
              <a:spAutoFit/>
            </a:bodyPr>
            <a:lstStyle/>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Heart Rate (ECG)</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Pulse Rate (PPG)</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Respiratory Rate</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Core Temperature</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Oxygen Saturation</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Blood Pressure</a:t>
              </a:r>
            </a:p>
          </p:txBody>
        </p:sp>
        <p:sp>
          <p:nvSpPr>
            <p:cNvPr id="7" name="Rectangle 6">
              <a:extLst>
                <a:ext uri="{FF2B5EF4-FFF2-40B4-BE49-F238E27FC236}">
                  <a16:creationId xmlns:a16="http://schemas.microsoft.com/office/drawing/2014/main" id="{E3819B6D-06FF-4463-85BB-A638B74FAE1E}"/>
                </a:ext>
              </a:extLst>
            </p:cNvPr>
            <p:cNvSpPr/>
            <p:nvPr/>
          </p:nvSpPr>
          <p:spPr>
            <a:xfrm>
              <a:off x="4871864" y="4355718"/>
              <a:ext cx="1922388" cy="1046505"/>
            </a:xfrm>
            <a:prstGeom prst="rect">
              <a:avLst/>
            </a:prstGeom>
          </p:spPr>
          <p:txBody>
            <a:bodyPr wrap="square">
              <a:spAutoFit/>
            </a:bodyPr>
            <a:lstStyle/>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Activity Tracking</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Calories Burned</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Galvanic Skin Response</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Mental Stress</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Sleep Analysis</a:t>
              </a:r>
            </a:p>
          </p:txBody>
        </p:sp>
        <p:sp>
          <p:nvSpPr>
            <p:cNvPr id="10" name="Rectangle 9">
              <a:extLst>
                <a:ext uri="{FF2B5EF4-FFF2-40B4-BE49-F238E27FC236}">
                  <a16:creationId xmlns:a16="http://schemas.microsoft.com/office/drawing/2014/main" id="{F00C21B7-9505-49BB-90E8-FBC22EA93C74}"/>
                </a:ext>
              </a:extLst>
            </p:cNvPr>
            <p:cNvSpPr/>
            <p:nvPr/>
          </p:nvSpPr>
          <p:spPr>
            <a:xfrm>
              <a:off x="690485" y="3815062"/>
              <a:ext cx="2404511" cy="523220"/>
            </a:xfrm>
            <a:prstGeom prst="rect">
              <a:avLst/>
            </a:prstGeom>
          </p:spPr>
          <p:txBody>
            <a:bodyPr wrap="square">
              <a:spAutoFit/>
            </a:bodyPr>
            <a:lstStyle/>
            <a:p>
              <a:pPr algn="ctr"/>
              <a: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t>CARDIOVASCULAR CONDITIONS</a:t>
              </a:r>
            </a:p>
          </p:txBody>
        </p:sp>
        <p:sp>
          <p:nvSpPr>
            <p:cNvPr id="11" name="Rectangle 10">
              <a:extLst>
                <a:ext uri="{FF2B5EF4-FFF2-40B4-BE49-F238E27FC236}">
                  <a16:creationId xmlns:a16="http://schemas.microsoft.com/office/drawing/2014/main" id="{03C898C3-B96E-4F24-A451-742C9554F5C9}"/>
                </a:ext>
              </a:extLst>
            </p:cNvPr>
            <p:cNvSpPr/>
            <p:nvPr/>
          </p:nvSpPr>
          <p:spPr>
            <a:xfrm>
              <a:off x="3204495" y="3794621"/>
              <a:ext cx="1293461" cy="523220"/>
            </a:xfrm>
            <a:prstGeom prst="rect">
              <a:avLst/>
            </a:prstGeom>
          </p:spPr>
          <p:txBody>
            <a:bodyPr wrap="square">
              <a:spAutoFit/>
            </a:bodyPr>
            <a:lstStyle/>
            <a:p>
              <a:pPr algn="ctr"/>
              <a: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t>VITAL </a:t>
              </a:r>
              <a:b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br>
              <a: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t>SIGNS</a:t>
              </a:r>
            </a:p>
          </p:txBody>
        </p:sp>
        <p:sp>
          <p:nvSpPr>
            <p:cNvPr id="12" name="Rectangle 11">
              <a:extLst>
                <a:ext uri="{FF2B5EF4-FFF2-40B4-BE49-F238E27FC236}">
                  <a16:creationId xmlns:a16="http://schemas.microsoft.com/office/drawing/2014/main" id="{86424E46-DEC1-4C58-89A2-95EF9DE1DBF8}"/>
                </a:ext>
              </a:extLst>
            </p:cNvPr>
            <p:cNvSpPr/>
            <p:nvPr/>
          </p:nvSpPr>
          <p:spPr>
            <a:xfrm>
              <a:off x="5052180" y="3754317"/>
              <a:ext cx="1462873" cy="523220"/>
            </a:xfrm>
            <a:prstGeom prst="rect">
              <a:avLst/>
            </a:prstGeom>
          </p:spPr>
          <p:txBody>
            <a:bodyPr wrap="square">
              <a:spAutoFit/>
            </a:bodyPr>
            <a:lstStyle/>
            <a:p>
              <a:pPr algn="ctr"/>
              <a: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t>WELL-BEING METRICS</a:t>
              </a:r>
            </a:p>
          </p:txBody>
        </p:sp>
        <p:grpSp>
          <p:nvGrpSpPr>
            <p:cNvPr id="23" name="Vital signs">
              <a:extLst>
                <a:ext uri="{FF2B5EF4-FFF2-40B4-BE49-F238E27FC236}">
                  <a16:creationId xmlns:a16="http://schemas.microsoft.com/office/drawing/2014/main" id="{61221DBF-3253-4827-9F94-9586581C2EF4}"/>
                </a:ext>
              </a:extLst>
            </p:cNvPr>
            <p:cNvGrpSpPr/>
            <p:nvPr/>
          </p:nvGrpSpPr>
          <p:grpSpPr>
            <a:xfrm>
              <a:off x="3372458" y="2875860"/>
              <a:ext cx="763793" cy="763793"/>
              <a:chOff x="418887" y="3753190"/>
              <a:chExt cx="763793" cy="763793"/>
            </a:xfrm>
          </p:grpSpPr>
          <p:sp>
            <p:nvSpPr>
              <p:cNvPr id="15" name="Oval 63">
                <a:extLst>
                  <a:ext uri="{FF2B5EF4-FFF2-40B4-BE49-F238E27FC236}">
                    <a16:creationId xmlns:a16="http://schemas.microsoft.com/office/drawing/2014/main" id="{5AB65814-6A36-46B8-BD28-F7EB3B75FA9F}"/>
                  </a:ext>
                </a:extLst>
              </p:cNvPr>
              <p:cNvSpPr/>
              <p:nvPr/>
            </p:nvSpPr>
            <p:spPr>
              <a:xfrm>
                <a:off x="418887" y="3753190"/>
                <a:ext cx="763793" cy="763793"/>
              </a:xfrm>
              <a:prstGeom prst="ellipse">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pic>
            <p:nvPicPr>
              <p:cNvPr id="14" name="Graphic 13">
                <a:extLst>
                  <a:ext uri="{FF2B5EF4-FFF2-40B4-BE49-F238E27FC236}">
                    <a16:creationId xmlns:a16="http://schemas.microsoft.com/office/drawing/2014/main" id="{456B66FB-F313-4849-A1B5-16953436F38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6943" y="3924348"/>
                <a:ext cx="487680" cy="487680"/>
              </a:xfrm>
              <a:prstGeom prst="rect">
                <a:avLst/>
              </a:prstGeom>
            </p:spPr>
          </p:pic>
        </p:grpSp>
        <p:grpSp>
          <p:nvGrpSpPr>
            <p:cNvPr id="24" name="Heart condition">
              <a:extLst>
                <a:ext uri="{FF2B5EF4-FFF2-40B4-BE49-F238E27FC236}">
                  <a16:creationId xmlns:a16="http://schemas.microsoft.com/office/drawing/2014/main" id="{54F547E7-3991-4D3D-899E-D234FBD1994B}"/>
                </a:ext>
              </a:extLst>
            </p:cNvPr>
            <p:cNvGrpSpPr/>
            <p:nvPr/>
          </p:nvGrpSpPr>
          <p:grpSpPr>
            <a:xfrm>
              <a:off x="1363330" y="2875860"/>
              <a:ext cx="763793" cy="763793"/>
              <a:chOff x="3241722" y="3753190"/>
              <a:chExt cx="763793" cy="763793"/>
            </a:xfrm>
          </p:grpSpPr>
          <p:sp>
            <p:nvSpPr>
              <p:cNvPr id="17" name="Oval 63">
                <a:extLst>
                  <a:ext uri="{FF2B5EF4-FFF2-40B4-BE49-F238E27FC236}">
                    <a16:creationId xmlns:a16="http://schemas.microsoft.com/office/drawing/2014/main" id="{2753E560-65B2-4D0A-B905-D837B5C63DBB}"/>
                  </a:ext>
                </a:extLst>
              </p:cNvPr>
              <p:cNvSpPr/>
              <p:nvPr/>
            </p:nvSpPr>
            <p:spPr>
              <a:xfrm>
                <a:off x="3241722" y="3753190"/>
                <a:ext cx="763793" cy="763793"/>
              </a:xfrm>
              <a:prstGeom prst="ellipse">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eaLnBrk="1" latinLnBrk="0" hangingPunct="1"/>
                <a:endParaRPr lang="en-US"/>
              </a:p>
            </p:txBody>
          </p:sp>
          <p:pic>
            <p:nvPicPr>
              <p:cNvPr id="19" name="Graphic 18">
                <a:extLst>
                  <a:ext uri="{FF2B5EF4-FFF2-40B4-BE49-F238E27FC236}">
                    <a16:creationId xmlns:a16="http://schemas.microsoft.com/office/drawing/2014/main" id="{042C8DB9-E2DB-45AC-86D7-8558C6FFE85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70726" y="3891246"/>
                <a:ext cx="487680" cy="487680"/>
              </a:xfrm>
              <a:prstGeom prst="rect">
                <a:avLst/>
              </a:prstGeom>
            </p:spPr>
          </p:pic>
        </p:grpSp>
        <p:grpSp>
          <p:nvGrpSpPr>
            <p:cNvPr id="25" name="Well being">
              <a:extLst>
                <a:ext uri="{FF2B5EF4-FFF2-40B4-BE49-F238E27FC236}">
                  <a16:creationId xmlns:a16="http://schemas.microsoft.com/office/drawing/2014/main" id="{2279514D-7DBB-4879-86EF-F6AE13A1CE81}"/>
                </a:ext>
              </a:extLst>
            </p:cNvPr>
            <p:cNvGrpSpPr/>
            <p:nvPr/>
          </p:nvGrpSpPr>
          <p:grpSpPr>
            <a:xfrm>
              <a:off x="5381586" y="2875860"/>
              <a:ext cx="763793" cy="763793"/>
              <a:chOff x="6376905" y="3753190"/>
              <a:chExt cx="763793" cy="763793"/>
            </a:xfrm>
          </p:grpSpPr>
          <p:sp>
            <p:nvSpPr>
              <p:cNvPr id="20" name="Oval 63">
                <a:extLst>
                  <a:ext uri="{FF2B5EF4-FFF2-40B4-BE49-F238E27FC236}">
                    <a16:creationId xmlns:a16="http://schemas.microsoft.com/office/drawing/2014/main" id="{9162C625-B933-46B2-B5A6-8AFC6AF83BC9}"/>
                  </a:ext>
                </a:extLst>
              </p:cNvPr>
              <p:cNvSpPr/>
              <p:nvPr/>
            </p:nvSpPr>
            <p:spPr>
              <a:xfrm>
                <a:off x="6376905" y="3753190"/>
                <a:ext cx="763793" cy="763793"/>
              </a:xfrm>
              <a:prstGeom prst="ellipse">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pic>
            <p:nvPicPr>
              <p:cNvPr id="22" name="Graphic 21">
                <a:extLst>
                  <a:ext uri="{FF2B5EF4-FFF2-40B4-BE49-F238E27FC236}">
                    <a16:creationId xmlns:a16="http://schemas.microsoft.com/office/drawing/2014/main" id="{540A54F1-D170-494C-ABFF-FDE4C718F35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514961" y="3880865"/>
                <a:ext cx="487680" cy="487680"/>
              </a:xfrm>
              <a:prstGeom prst="rect">
                <a:avLst/>
              </a:prstGeom>
            </p:spPr>
          </p:pic>
        </p:grpSp>
      </p:grpSp>
      <p:sp>
        <p:nvSpPr>
          <p:cNvPr id="31" name="Slide Number Placeholder 1">
            <a:extLst>
              <a:ext uri="{FF2B5EF4-FFF2-40B4-BE49-F238E27FC236}">
                <a16:creationId xmlns:a16="http://schemas.microsoft.com/office/drawing/2014/main" id="{F1ADE4CE-EFAA-4238-9F1A-87C3DB05D25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algn="r">
              <a:defRPr sz="1200">
                <a:solidFill>
                  <a:schemeClr val="tx1">
                    <a:tint val="7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a:pPr/>
              <a:t>5</a:t>
            </a:fld>
            <a:endParaRPr lang="en-GB"/>
          </a:p>
        </p:txBody>
      </p:sp>
      <p:pic>
        <p:nvPicPr>
          <p:cNvPr id="30" name="Picture 29">
            <a:extLst>
              <a:ext uri="{FF2B5EF4-FFF2-40B4-BE49-F238E27FC236}">
                <a16:creationId xmlns:a16="http://schemas.microsoft.com/office/drawing/2014/main" id="{4F63BD70-355A-42A5-B3D7-95DDA8660208}"/>
              </a:ext>
            </a:extLst>
          </p:cNvPr>
          <p:cNvPicPr>
            <a:picLocks noChangeAspect="1"/>
          </p:cNvPicPr>
          <p:nvPr/>
        </p:nvPicPr>
        <p:blipFill rotWithShape="1">
          <a:blip r:embed="rId11">
            <a:extLst>
              <a:ext uri="{28A0092B-C50C-407E-A947-70E740481C1C}">
                <a14:useLocalDpi xmlns:a14="http://schemas.microsoft.com/office/drawing/2010/main" val="0"/>
              </a:ext>
            </a:extLst>
          </a:blip>
          <a:srcRect l="7448" r="-1"/>
          <a:stretch/>
        </p:blipFill>
        <p:spPr>
          <a:xfrm>
            <a:off x="7242683" y="1508045"/>
            <a:ext cx="6497950" cy="4725100"/>
          </a:xfrm>
          <a:prstGeom prst="rect">
            <a:avLst/>
          </a:prstGeom>
        </p:spPr>
      </p:pic>
      <p:pic>
        <p:nvPicPr>
          <p:cNvPr id="8" name="Picture 7">
            <a:extLst>
              <a:ext uri="{FF2B5EF4-FFF2-40B4-BE49-F238E27FC236}">
                <a16:creationId xmlns:a16="http://schemas.microsoft.com/office/drawing/2014/main" id="{F246FA69-8899-495C-A4D4-F7D41B2C4F3C}"/>
              </a:ext>
            </a:extLst>
          </p:cNvPr>
          <p:cNvPicPr>
            <a:picLocks noChangeAspect="1"/>
          </p:cNvPicPr>
          <p:nvPr/>
        </p:nvPicPr>
        <p:blipFill rotWithShape="1">
          <a:blip r:embed="rId12"/>
          <a:srcRect l="15313" t="29000" r="51181" b="12586"/>
          <a:stretch/>
        </p:blipFill>
        <p:spPr>
          <a:xfrm>
            <a:off x="5034244" y="1867316"/>
            <a:ext cx="1889730" cy="1853177"/>
          </a:xfrm>
          <a:prstGeom prst="rect">
            <a:avLst/>
          </a:prstGeom>
        </p:spPr>
      </p:pic>
      <p:pic>
        <p:nvPicPr>
          <p:cNvPr id="13" name="Picture 12">
            <a:extLst>
              <a:ext uri="{FF2B5EF4-FFF2-40B4-BE49-F238E27FC236}">
                <a16:creationId xmlns:a16="http://schemas.microsoft.com/office/drawing/2014/main" id="{6DE0EF80-0BFD-4720-AB32-3155527881BF}"/>
              </a:ext>
            </a:extLst>
          </p:cNvPr>
          <p:cNvPicPr>
            <a:picLocks noChangeAspect="1"/>
          </p:cNvPicPr>
          <p:nvPr/>
        </p:nvPicPr>
        <p:blipFill rotWithShape="1">
          <a:blip r:embed="rId13"/>
          <a:srcRect l="19155" t="20600" r="55790" b="34250"/>
          <a:stretch/>
        </p:blipFill>
        <p:spPr>
          <a:xfrm>
            <a:off x="1127824" y="1838128"/>
            <a:ext cx="1914808" cy="1940914"/>
          </a:xfrm>
          <a:prstGeom prst="rect">
            <a:avLst/>
          </a:prstGeom>
        </p:spPr>
      </p:pic>
      <p:pic>
        <p:nvPicPr>
          <p:cNvPr id="18" name="Picture 17">
            <a:extLst>
              <a:ext uri="{FF2B5EF4-FFF2-40B4-BE49-F238E27FC236}">
                <a16:creationId xmlns:a16="http://schemas.microsoft.com/office/drawing/2014/main" id="{82CB8CE8-DFCC-4312-8E5D-40E949B37BDA}"/>
              </a:ext>
            </a:extLst>
          </p:cNvPr>
          <p:cNvPicPr>
            <a:picLocks noChangeAspect="1"/>
          </p:cNvPicPr>
          <p:nvPr/>
        </p:nvPicPr>
        <p:blipFill rotWithShape="1">
          <a:blip r:embed="rId14"/>
          <a:srcRect l="25301" t="23750" r="39959" b="16271"/>
          <a:stretch/>
        </p:blipFill>
        <p:spPr>
          <a:xfrm>
            <a:off x="3042632" y="1838128"/>
            <a:ext cx="1998543" cy="1940914"/>
          </a:xfrm>
          <a:prstGeom prst="rect">
            <a:avLst/>
          </a:prstGeom>
        </p:spPr>
      </p:pic>
    </p:spTree>
    <p:extLst>
      <p:ext uri="{BB962C8B-B14F-4D97-AF65-F5344CB8AC3E}">
        <p14:creationId xmlns:p14="http://schemas.microsoft.com/office/powerpoint/2010/main" val="665294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22" presetClass="entr" presetSubtype="8"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wipe(left)">
                                      <p:cBhvr>
                                        <p:cTn id="10" dur="2000"/>
                                        <p:tgtEl>
                                          <p:spTgt spid="26"/>
                                        </p:tgtEl>
                                      </p:cBhvr>
                                    </p:animEffect>
                                  </p:childTnLst>
                                </p:cTn>
                              </p:par>
                              <p:par>
                                <p:cTn id="11" presetID="1" presetClass="mediacall" presetSubtype="0" fill="hold" nodeType="withEffect">
                                  <p:stCondLst>
                                    <p:cond delay="100"/>
                                  </p:stCondLst>
                                  <p:childTnLst>
                                    <p:cmd type="call" cmd="playFrom(0.0)">
                                      <p:cBhvr>
                                        <p:cTn id="12" dur="6034" fill="hold"/>
                                        <p:tgtEl>
                                          <p:spTgt spid="26"/>
                                        </p:tgtEl>
                                      </p:cBhvr>
                                    </p:cmd>
                                  </p:childTnLst>
                                </p:cTn>
                              </p:par>
                              <p:par>
                                <p:cTn id="13" presetID="35" presetClass="path" presetSubtype="0" accel="50000" decel="50000" fill="hold" nodeType="withEffect">
                                  <p:stCondLst>
                                    <p:cond delay="100"/>
                                  </p:stCondLst>
                                  <p:childTnLst>
                                    <p:animMotion origin="layout" path="M 2.08333E-7 0 L -0.05078 0 " pathEditMode="relative" rAng="0" ptsTypes="AA">
                                      <p:cBhvr>
                                        <p:cTn id="14" dur="2000" fill="hold"/>
                                        <p:tgtEl>
                                          <p:spTgt spid="26"/>
                                        </p:tgtEl>
                                        <p:attrNameLst>
                                          <p:attrName>ppt_x</p:attrName>
                                          <p:attrName>ppt_y</p:attrName>
                                        </p:attrNameLst>
                                      </p:cBhvr>
                                      <p:rCtr x="-2539" y="0"/>
                                    </p:animMotion>
                                  </p:childTnLst>
                                </p:cTn>
                              </p:par>
                            </p:childTnLst>
                          </p:cTn>
                        </p:par>
                        <p:par>
                          <p:cTn id="15" fill="hold">
                            <p:stCondLst>
                              <p:cond delay="6134"/>
                            </p:stCondLst>
                            <p:childTnLst>
                              <p:par>
                                <p:cTn id="16" presetID="16" presetClass="entr" presetSubtype="42" fill="hold" nodeType="after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barn(outHorizontal)">
                                      <p:cBhvr>
                                        <p:cTn id="1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26"/>
                </p:tgtEl>
              </p:cMediaNode>
            </p:video>
            <p:seq concurrent="1" nextAc="seek">
              <p:cTn id="20" restart="whenNotActive" fill="hold" evtFilter="cancelBubble" nodeType="interactiveSeq">
                <p:stCondLst>
                  <p:cond evt="onClick" delay="0">
                    <p:tgtEl>
                      <p:spTgt spid="26"/>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26"/>
                                        </p:tgtEl>
                                      </p:cBhvr>
                                    </p:cmd>
                                  </p:childTnLst>
                                </p:cTn>
                              </p:par>
                            </p:childTnLst>
                          </p:cTn>
                        </p:par>
                      </p:childTnLst>
                    </p:cTn>
                  </p:par>
                </p:childTnLst>
              </p:cTn>
              <p:nextCondLst>
                <p:cond evt="onClick" delay="0">
                  <p:tgtEl>
                    <p:spTgt spid="2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25CA7F-8658-4743-A58E-04FB808EDD12}"/>
              </a:ext>
            </a:extLst>
          </p:cNvPr>
          <p:cNvSpPr/>
          <p:nvPr/>
        </p:nvSpPr>
        <p:spPr>
          <a:xfrm>
            <a:off x="335360" y="84444"/>
            <a:ext cx="7708900" cy="646331"/>
          </a:xfrm>
          <a:prstGeom prst="rect">
            <a:avLst/>
          </a:prstGeom>
        </p:spPr>
        <p:txBody>
          <a:bodyPr wrap="square">
            <a:spAutoFit/>
          </a:bodyPr>
          <a:lstStyle/>
          <a:p>
            <a:r>
              <a:rPr lang="en-GB" sz="3600">
                <a:solidFill>
                  <a:srgbClr val="2567D1"/>
                </a:solidFill>
                <a:latin typeface="Assistant" pitchFamily="2" charset="-79"/>
                <a:ea typeface="Roboto" panose="02000000000000000000" pitchFamily="2" charset="0"/>
                <a:cs typeface="Assistant" pitchFamily="2" charset="-79"/>
              </a:rPr>
              <a:t>CardiacSense C</a:t>
            </a:r>
            <a:r>
              <a:rPr lang="en-US" sz="3600">
                <a:solidFill>
                  <a:srgbClr val="2567D1"/>
                </a:solidFill>
                <a:latin typeface="Assistant" pitchFamily="2" charset="-79"/>
                <a:ea typeface="Roboto" panose="02000000000000000000" pitchFamily="2" charset="0"/>
                <a:cs typeface="Assistant" pitchFamily="2" charset="-79"/>
              </a:rPr>
              <a:t>apabilities</a:t>
            </a:r>
            <a:endParaRPr lang="en-GB" sz="3600">
              <a:solidFill>
                <a:srgbClr val="2567D1"/>
              </a:solidFill>
              <a:latin typeface="Assistant" pitchFamily="2" charset="-79"/>
              <a:ea typeface="Roboto" panose="02000000000000000000" pitchFamily="2" charset="0"/>
              <a:cs typeface="Assistant" pitchFamily="2" charset="-79"/>
            </a:endParaRPr>
          </a:p>
        </p:txBody>
      </p:sp>
      <p:sp>
        <p:nvSpPr>
          <p:cNvPr id="31" name="Slide Number Placeholder 1">
            <a:extLst>
              <a:ext uri="{FF2B5EF4-FFF2-40B4-BE49-F238E27FC236}">
                <a16:creationId xmlns:a16="http://schemas.microsoft.com/office/drawing/2014/main" id="{F1ADE4CE-EFAA-4238-9F1A-87C3DB05D25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algn="r">
              <a:defRPr sz="1200">
                <a:solidFill>
                  <a:schemeClr val="tx1">
                    <a:tint val="7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a:pPr/>
              <a:t>6</a:t>
            </a:fld>
            <a:endParaRPr lang="en-GB"/>
          </a:p>
        </p:txBody>
      </p:sp>
      <p:graphicFrame>
        <p:nvGraphicFramePr>
          <p:cNvPr id="3" name="Table 7">
            <a:extLst>
              <a:ext uri="{FF2B5EF4-FFF2-40B4-BE49-F238E27FC236}">
                <a16:creationId xmlns:a16="http://schemas.microsoft.com/office/drawing/2014/main" id="{8A9171AB-CBD0-4DD9-AB82-7D52BDB0DC9E}"/>
              </a:ext>
            </a:extLst>
          </p:cNvPr>
          <p:cNvGraphicFramePr>
            <a:graphicFrameLocks noGrp="1"/>
          </p:cNvGraphicFramePr>
          <p:nvPr>
            <p:extLst>
              <p:ext uri="{D42A27DB-BD31-4B8C-83A1-F6EECF244321}">
                <p14:modId xmlns:p14="http://schemas.microsoft.com/office/powerpoint/2010/main" val="3491553091"/>
              </p:ext>
            </p:extLst>
          </p:nvPr>
        </p:nvGraphicFramePr>
        <p:xfrm>
          <a:off x="119336" y="804558"/>
          <a:ext cx="11834317" cy="5328896"/>
        </p:xfrm>
        <a:graphic>
          <a:graphicData uri="http://schemas.openxmlformats.org/drawingml/2006/table">
            <a:tbl>
              <a:tblPr firstRow="1" bandRow="1">
                <a:tableStyleId>{5C22544A-7EE6-4342-B048-85BDC9FD1C3A}</a:tableStyleId>
              </a:tblPr>
              <a:tblGrid>
                <a:gridCol w="2833318">
                  <a:extLst>
                    <a:ext uri="{9D8B030D-6E8A-4147-A177-3AD203B41FA5}">
                      <a16:colId xmlns:a16="http://schemas.microsoft.com/office/drawing/2014/main" val="1600982916"/>
                    </a:ext>
                  </a:extLst>
                </a:gridCol>
                <a:gridCol w="1703186">
                  <a:extLst>
                    <a:ext uri="{9D8B030D-6E8A-4147-A177-3AD203B41FA5}">
                      <a16:colId xmlns:a16="http://schemas.microsoft.com/office/drawing/2014/main" val="88732561"/>
                    </a:ext>
                  </a:extLst>
                </a:gridCol>
                <a:gridCol w="1512168">
                  <a:extLst>
                    <a:ext uri="{9D8B030D-6E8A-4147-A177-3AD203B41FA5}">
                      <a16:colId xmlns:a16="http://schemas.microsoft.com/office/drawing/2014/main" val="1731764304"/>
                    </a:ext>
                  </a:extLst>
                </a:gridCol>
                <a:gridCol w="1368152">
                  <a:extLst>
                    <a:ext uri="{9D8B030D-6E8A-4147-A177-3AD203B41FA5}">
                      <a16:colId xmlns:a16="http://schemas.microsoft.com/office/drawing/2014/main" val="3213180139"/>
                    </a:ext>
                  </a:extLst>
                </a:gridCol>
                <a:gridCol w="4417493">
                  <a:extLst>
                    <a:ext uri="{9D8B030D-6E8A-4147-A177-3AD203B41FA5}">
                      <a16:colId xmlns:a16="http://schemas.microsoft.com/office/drawing/2014/main" val="2336263220"/>
                    </a:ext>
                  </a:extLst>
                </a:gridCol>
              </a:tblGrid>
              <a:tr h="633079">
                <a:tc>
                  <a:txBody>
                    <a:bodyPr/>
                    <a:lstStyle/>
                    <a:p>
                      <a:pPr algn="ctr"/>
                      <a:r>
                        <a:rPr lang="en-US" sz="2000" b="1" i="0">
                          <a:latin typeface="Assistant" pitchFamily="2" charset="-79"/>
                          <a:cs typeface="Assistant" pitchFamily="2" charset="-79"/>
                        </a:rPr>
                        <a:t>Capability</a:t>
                      </a:r>
                    </a:p>
                  </a:txBody>
                  <a:tcPr anchor="ctr"/>
                </a:tc>
                <a:tc>
                  <a:txBody>
                    <a:bodyPr/>
                    <a:lstStyle/>
                    <a:p>
                      <a:pPr algn="ctr"/>
                      <a:r>
                        <a:rPr lang="en-US" sz="2000" b="1" i="0">
                          <a:latin typeface="Assistant" pitchFamily="2" charset="-79"/>
                          <a:cs typeface="Assistant" pitchFamily="2" charset="-79"/>
                        </a:rPr>
                        <a:t>Medical Watch</a:t>
                      </a:r>
                    </a:p>
                  </a:txBody>
                  <a:tcPr anchor="ctr"/>
                </a:tc>
                <a:tc>
                  <a:txBody>
                    <a:bodyPr/>
                    <a:lstStyle/>
                    <a:p>
                      <a:pPr algn="ctr"/>
                      <a:r>
                        <a:rPr lang="en-US" sz="2000" b="1" i="0">
                          <a:latin typeface="Assistant" pitchFamily="2" charset="-79"/>
                          <a:cs typeface="Assistant" pitchFamily="2" charset="-79"/>
                        </a:rPr>
                        <a:t>Wristband</a:t>
                      </a:r>
                    </a:p>
                  </a:txBody>
                  <a:tcPr anchor="ctr"/>
                </a:tc>
                <a:tc>
                  <a:txBody>
                    <a:bodyPr/>
                    <a:lstStyle/>
                    <a:p>
                      <a:pPr algn="ctr"/>
                      <a:r>
                        <a:rPr lang="en-US" sz="2000" b="1" i="0">
                          <a:latin typeface="Assistant" pitchFamily="2" charset="-79"/>
                          <a:cs typeface="Assistant" pitchFamily="2" charset="-79"/>
                        </a:rPr>
                        <a:t>Clip</a:t>
                      </a:r>
                    </a:p>
                  </a:txBody>
                  <a:tcPr anchor="ctr"/>
                </a:tc>
                <a:tc>
                  <a:txBody>
                    <a:bodyPr/>
                    <a:lstStyle/>
                    <a:p>
                      <a:pPr algn="ctr"/>
                      <a:r>
                        <a:rPr lang="en-US" sz="2000" b="1" i="0">
                          <a:latin typeface="Assistant" pitchFamily="2" charset="-79"/>
                          <a:cs typeface="Assistant" pitchFamily="2" charset="-79"/>
                        </a:rPr>
                        <a:t>Status</a:t>
                      </a:r>
                    </a:p>
                  </a:txBody>
                  <a:tcPr anchor="ctr"/>
                </a:tc>
                <a:extLst>
                  <a:ext uri="{0D108BD9-81ED-4DB2-BD59-A6C34878D82A}">
                    <a16:rowId xmlns:a16="http://schemas.microsoft.com/office/drawing/2014/main" val="2653191828"/>
                  </a:ext>
                </a:extLst>
              </a:tr>
              <a:tr h="351710">
                <a:tc>
                  <a:txBody>
                    <a:bodyPr/>
                    <a:lstStyle/>
                    <a:p>
                      <a:pPr algn="ctr"/>
                      <a:r>
                        <a:rPr lang="en-US" sz="1600" b="0" i="0">
                          <a:latin typeface="Assistant" pitchFamily="2" charset="-79"/>
                          <a:cs typeface="Assistant" pitchFamily="2" charset="-79"/>
                        </a:rPr>
                        <a:t>Heart Rate / Pulse Rate</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endParaRPr lang="en-US" sz="1600" b="0" i="0">
                        <a:latin typeface="Assistant Light" pitchFamily="2" charset="-79"/>
                        <a:cs typeface="Assistant Light" pitchFamily="2" charset="-79"/>
                      </a:endParaRPr>
                    </a:p>
                  </a:txBody>
                  <a:tcPr anchor="ctr"/>
                </a:tc>
                <a:tc>
                  <a:txBody>
                    <a:bodyPr/>
                    <a:lstStyle/>
                    <a:p>
                      <a:pPr algn="ctr"/>
                      <a:r>
                        <a:rPr lang="en-US" sz="1500" b="0" i="0">
                          <a:latin typeface="Assistant" pitchFamily="2" charset="-79"/>
                          <a:cs typeface="Assistant" pitchFamily="2" charset="-79"/>
                        </a:rPr>
                        <a:t>Submitted to CE &amp; FDA</a:t>
                      </a:r>
                    </a:p>
                  </a:txBody>
                  <a:tcPr anchor="ctr"/>
                </a:tc>
                <a:extLst>
                  <a:ext uri="{0D108BD9-81ED-4DB2-BD59-A6C34878D82A}">
                    <a16:rowId xmlns:a16="http://schemas.microsoft.com/office/drawing/2014/main" val="4070219053"/>
                  </a:ext>
                </a:extLst>
              </a:tr>
              <a:tr h="444966">
                <a:tc>
                  <a:txBody>
                    <a:bodyPr/>
                    <a:lstStyle/>
                    <a:p>
                      <a:pPr algn="ctr"/>
                      <a:r>
                        <a:rPr lang="en-US" sz="1600" b="0" i="0">
                          <a:latin typeface="Assistant" pitchFamily="2" charset="-79"/>
                          <a:cs typeface="Assistant" pitchFamily="2" charset="-79"/>
                        </a:rPr>
                        <a:t>Arrhythmias (PPG &amp; ECG)</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endParaRPr lang="en-US" sz="1600" b="0" i="0">
                        <a:latin typeface="Assistant Light" pitchFamily="2" charset="-79"/>
                        <a:cs typeface="Assistant Light" pitchFamily="2" charset="-79"/>
                      </a:endParaRPr>
                    </a:p>
                  </a:txBody>
                  <a:tcPr anchor="ctr"/>
                </a:tc>
                <a:tc>
                  <a:txBody>
                    <a:bodyPr/>
                    <a:lstStyle/>
                    <a:p>
                      <a:pPr algn="ctr"/>
                      <a:r>
                        <a:rPr lang="en-US" sz="1500" b="0" i="0" dirty="0">
                          <a:latin typeface="Assistant" pitchFamily="2" charset="-79"/>
                          <a:cs typeface="Assistant" pitchFamily="2" charset="-79"/>
                        </a:rPr>
                        <a:t>AF submitted to CE &amp; FDA. Other arrhythmias will be tested in a single clinical trial in 2021</a:t>
                      </a:r>
                    </a:p>
                  </a:txBody>
                  <a:tcPr anchor="ctr"/>
                </a:tc>
                <a:extLst>
                  <a:ext uri="{0D108BD9-81ED-4DB2-BD59-A6C34878D82A}">
                    <a16:rowId xmlns:a16="http://schemas.microsoft.com/office/drawing/2014/main" val="3297543824"/>
                  </a:ext>
                </a:extLst>
              </a:tr>
              <a:tr h="633079">
                <a:tc>
                  <a:txBody>
                    <a:bodyPr/>
                    <a:lstStyle/>
                    <a:p>
                      <a:pPr algn="ctr"/>
                      <a:r>
                        <a:rPr lang="en-US" sz="1600" b="0" i="0">
                          <a:latin typeface="Assistant" pitchFamily="2" charset="-79"/>
                          <a:cs typeface="Assistant" pitchFamily="2" charset="-79"/>
                        </a:rPr>
                        <a:t>Electrocardiogram (ECG)</a:t>
                      </a:r>
                    </a:p>
                  </a:txBody>
                  <a:tcPr anchor="ctr"/>
                </a:tc>
                <a:tc>
                  <a:txBody>
                    <a:bodyPr/>
                    <a:lstStyle/>
                    <a:p>
                      <a:pPr algn="ctr"/>
                      <a:r>
                        <a:rPr lang="en-US" sz="1600" b="0" i="0">
                          <a:latin typeface="Assistant Light" pitchFamily="2" charset="-79"/>
                          <a:cs typeface="Assistant Light" pitchFamily="2" charset="-79"/>
                        </a:rPr>
                        <a:t>Spot-check / Continuous*</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endParaRPr lang="en-US" sz="1600" b="0" i="0">
                        <a:latin typeface="Assistant Light" pitchFamily="2" charset="-79"/>
                        <a:cs typeface="Assistant Light" pitchFamily="2" charset="-79"/>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b="0" i="0">
                          <a:latin typeface="Assistant" pitchFamily="2" charset="-79"/>
                          <a:cs typeface="Assistant" pitchFamily="2" charset="-79"/>
                        </a:rPr>
                        <a:t>Submitted to CE &amp; FDA</a:t>
                      </a:r>
                    </a:p>
                  </a:txBody>
                  <a:tcPr anchor="ctr"/>
                </a:tc>
                <a:extLst>
                  <a:ext uri="{0D108BD9-81ED-4DB2-BD59-A6C34878D82A}">
                    <a16:rowId xmlns:a16="http://schemas.microsoft.com/office/drawing/2014/main" val="951521539"/>
                  </a:ext>
                </a:extLst>
              </a:tr>
              <a:tr h="354523">
                <a:tc>
                  <a:txBody>
                    <a:bodyPr/>
                    <a:lstStyle/>
                    <a:p>
                      <a:pPr algn="ctr"/>
                      <a:r>
                        <a:rPr lang="en-US" sz="1600" b="0" i="0">
                          <a:latin typeface="Assistant" pitchFamily="2" charset="-79"/>
                          <a:cs typeface="Assistant" pitchFamily="2" charset="-79"/>
                        </a:rPr>
                        <a:t>Respiratory Rate</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l"/>
                      <a:endParaRPr lang="en-US" sz="1600" b="0" i="0">
                        <a:latin typeface="Assistant Light" pitchFamily="2" charset="-79"/>
                        <a:cs typeface="Assistant Light" pitchFamily="2" charset="-79"/>
                      </a:endParaRPr>
                    </a:p>
                  </a:txBody>
                  <a:tcPr anchor="ctr"/>
                </a:tc>
                <a:tc>
                  <a:txBody>
                    <a:bodyPr/>
                    <a:lstStyle/>
                    <a:p>
                      <a:pPr algn="ctr"/>
                      <a:r>
                        <a:rPr lang="en-US" sz="1500" b="0" i="0" dirty="0">
                          <a:latin typeface="Assistant" pitchFamily="2" charset="-79"/>
                          <a:cs typeface="Assistant" pitchFamily="2" charset="-79"/>
                        </a:rPr>
                        <a:t>COPD and CHF    – completed clinical trial</a:t>
                      </a:r>
                      <a:br>
                        <a:rPr lang="en-US" sz="1500" b="0" i="0" dirty="0">
                          <a:latin typeface="Assistant" pitchFamily="2" charset="-79"/>
                          <a:cs typeface="Assistant" pitchFamily="2" charset="-79"/>
                        </a:rPr>
                      </a:br>
                      <a:r>
                        <a:rPr lang="en-US" sz="1500" b="0" i="0" dirty="0">
                          <a:latin typeface="Assistant" pitchFamily="2" charset="-79"/>
                          <a:cs typeface="Assistant" pitchFamily="2" charset="-79"/>
                        </a:rPr>
                        <a:t>Respiratory Rate – clinical trial approved. Trial started in November 2020</a:t>
                      </a:r>
                    </a:p>
                  </a:txBody>
                  <a:tcPr anchor="ctr"/>
                </a:tc>
                <a:extLst>
                  <a:ext uri="{0D108BD9-81ED-4DB2-BD59-A6C34878D82A}">
                    <a16:rowId xmlns:a16="http://schemas.microsoft.com/office/drawing/2014/main" val="2698694720"/>
                  </a:ext>
                </a:extLst>
              </a:tr>
              <a:tr h="633079">
                <a:tc>
                  <a:txBody>
                    <a:bodyPr/>
                    <a:lstStyle/>
                    <a:p>
                      <a:pPr algn="ctr"/>
                      <a:r>
                        <a:rPr lang="en-US" sz="1600" b="0" i="0">
                          <a:latin typeface="Assistant" pitchFamily="2" charset="-79"/>
                          <a:cs typeface="Assistant" pitchFamily="2" charset="-79"/>
                        </a:rPr>
                        <a:t>Core Temperature</a:t>
                      </a:r>
                    </a:p>
                  </a:txBody>
                  <a:tcPr anchor="ctr"/>
                </a:tc>
                <a:tc>
                  <a:txBody>
                    <a:bodyPr/>
                    <a:lstStyle/>
                    <a:p>
                      <a:pPr algn="ctr"/>
                      <a:r>
                        <a:rPr lang="en-US" sz="1600" b="0" i="0">
                          <a:latin typeface="Assistant Light" pitchFamily="2" charset="-79"/>
                          <a:cs typeface="Assistant Light" pitchFamily="2" charset="-79"/>
                        </a:rPr>
                        <a:t>Spot-check </a:t>
                      </a:r>
                    </a:p>
                  </a:txBody>
                  <a:tcPr anchor="ctr"/>
                </a:tc>
                <a:tc>
                  <a:txBody>
                    <a:bodyPr/>
                    <a:lstStyle/>
                    <a:p>
                      <a:pPr algn="ctr"/>
                      <a:r>
                        <a:rPr lang="en-US" sz="1600" b="0" i="0">
                          <a:latin typeface="Assistant Light" pitchFamily="2" charset="-79"/>
                          <a:cs typeface="Assistant Light" pitchFamily="2" charset="-79"/>
                        </a:rPr>
                        <a:t>Spot-check </a:t>
                      </a:r>
                    </a:p>
                  </a:txBody>
                  <a:tcPr anchor="ctr"/>
                </a:tc>
                <a:tc>
                  <a:txBody>
                    <a:bodyPr/>
                    <a:lstStyle/>
                    <a:p>
                      <a:pPr algn="ctr"/>
                      <a:endParaRPr lang="en-US" sz="1600" b="0" i="0">
                        <a:latin typeface="Assistant Light" pitchFamily="2" charset="-79"/>
                        <a:cs typeface="Assistant Light" pitchFamily="2" charset="-79"/>
                      </a:endParaRPr>
                    </a:p>
                  </a:txBody>
                  <a:tcPr anchor="ctr"/>
                </a:tc>
                <a:tc>
                  <a:txBody>
                    <a:bodyPr/>
                    <a:lstStyle/>
                    <a:p>
                      <a:pPr algn="ctr"/>
                      <a:r>
                        <a:rPr lang="en-US" sz="1500" b="0" i="0" dirty="0">
                          <a:latin typeface="Assistant" pitchFamily="2" charset="-79"/>
                          <a:cs typeface="Assistant" pitchFamily="2" charset="-79"/>
                        </a:rPr>
                        <a:t>Laboratory test in May 2021</a:t>
                      </a:r>
                    </a:p>
                  </a:txBody>
                  <a:tcPr anchor="ctr"/>
                </a:tc>
                <a:extLst>
                  <a:ext uri="{0D108BD9-81ED-4DB2-BD59-A6C34878D82A}">
                    <a16:rowId xmlns:a16="http://schemas.microsoft.com/office/drawing/2014/main" val="3688207207"/>
                  </a:ext>
                </a:extLst>
              </a:tr>
              <a:tr h="501889">
                <a:tc>
                  <a:txBody>
                    <a:bodyPr/>
                    <a:lstStyle/>
                    <a:p>
                      <a:pPr algn="ctr"/>
                      <a:r>
                        <a:rPr lang="en-US" sz="1600" b="0" i="0">
                          <a:latin typeface="Assistant" pitchFamily="2" charset="-79"/>
                          <a:cs typeface="Assistant" pitchFamily="2" charset="-79"/>
                        </a:rPr>
                        <a:t>Oxygen Saturation (SpO2)</a:t>
                      </a:r>
                    </a:p>
                  </a:txBody>
                  <a:tcPr anchor="ctr"/>
                </a:tc>
                <a:tc>
                  <a:txBody>
                    <a:bodyPr/>
                    <a:lstStyle/>
                    <a:p>
                      <a:pPr algn="ctr"/>
                      <a:r>
                        <a:rPr lang="en-US" sz="1600" b="0" i="0">
                          <a:latin typeface="Assistant Light" pitchFamily="2" charset="-79"/>
                          <a:cs typeface="Assistant Light" pitchFamily="2" charset="-79"/>
                        </a:rPr>
                        <a:t>Spot-check </a:t>
                      </a:r>
                    </a:p>
                  </a:txBody>
                  <a:tcPr anchor="ctr"/>
                </a:tc>
                <a:tc>
                  <a:txBody>
                    <a:bodyPr/>
                    <a:lstStyle/>
                    <a:p>
                      <a:pPr algn="ctr"/>
                      <a:r>
                        <a:rPr lang="en-US" sz="1600" b="0" i="0">
                          <a:latin typeface="Assistant Light" pitchFamily="2" charset="-79"/>
                          <a:cs typeface="Assistant Light" pitchFamily="2" charset="-79"/>
                        </a:rPr>
                        <a:t>Continuous </a:t>
                      </a:r>
                    </a:p>
                  </a:txBody>
                  <a:tcPr anchor="ctr"/>
                </a:tc>
                <a:tc>
                  <a:txBody>
                    <a:bodyPr/>
                    <a:lstStyle/>
                    <a:p>
                      <a:pPr algn="ctr"/>
                      <a:r>
                        <a:rPr lang="en-US" sz="1600" b="0" i="0">
                          <a:latin typeface="Assistant Light" pitchFamily="2" charset="-79"/>
                          <a:cs typeface="Assistant Light" pitchFamily="2" charset="-79"/>
                        </a:rPr>
                        <a:t>Continuous</a:t>
                      </a:r>
                    </a:p>
                  </a:txBody>
                  <a:tcPr anchor="ctr"/>
                </a:tc>
                <a:tc>
                  <a:txBody>
                    <a:bodyPr/>
                    <a:lstStyle/>
                    <a:p>
                      <a:pPr algn="ctr"/>
                      <a:r>
                        <a:rPr lang="en-US" sz="1500" b="0" i="0" dirty="0">
                          <a:latin typeface="Assistant" pitchFamily="2" charset="-79"/>
                          <a:cs typeface="Assistant" pitchFamily="2" charset="-79"/>
                        </a:rPr>
                        <a:t>Clinical trial will be conducted by UCSF in January 2021. Submission to CE &amp; FDA in Q1-2021</a:t>
                      </a:r>
                    </a:p>
                  </a:txBody>
                  <a:tcPr anchor="ctr"/>
                </a:tc>
                <a:extLst>
                  <a:ext uri="{0D108BD9-81ED-4DB2-BD59-A6C34878D82A}">
                    <a16:rowId xmlns:a16="http://schemas.microsoft.com/office/drawing/2014/main" val="550394100"/>
                  </a:ext>
                </a:extLst>
              </a:tr>
              <a:tr h="432048">
                <a:tc>
                  <a:txBody>
                    <a:bodyPr/>
                    <a:lstStyle/>
                    <a:p>
                      <a:pPr algn="ctr"/>
                      <a:r>
                        <a:rPr lang="en-US" sz="1600" b="0" i="0">
                          <a:latin typeface="Assistant" pitchFamily="2" charset="-79"/>
                          <a:cs typeface="Assistant" pitchFamily="2" charset="-79"/>
                        </a:rPr>
                        <a:t>Blood Pressure</a:t>
                      </a:r>
                    </a:p>
                  </a:txBody>
                  <a:tcPr anchor="ctr"/>
                </a:tc>
                <a:tc>
                  <a:txBody>
                    <a:bodyPr/>
                    <a:lstStyle/>
                    <a:p>
                      <a:pPr algn="ctr"/>
                      <a:r>
                        <a:rPr lang="en-US" sz="1600" b="0" i="0">
                          <a:latin typeface="Assistant Light" pitchFamily="2" charset="-79"/>
                          <a:cs typeface="Assistant Light" pitchFamily="2" charset="-79"/>
                        </a:rPr>
                        <a:t>Spot-check </a:t>
                      </a:r>
                    </a:p>
                  </a:txBody>
                  <a:tcPr anchor="ctr"/>
                </a:tc>
                <a:tc>
                  <a:txBody>
                    <a:bodyPr/>
                    <a:lstStyle/>
                    <a:p>
                      <a:pPr algn="ctr"/>
                      <a:r>
                        <a:rPr lang="en-US" sz="1600" b="0" i="0">
                          <a:latin typeface="Assistant Light" pitchFamily="2" charset="-79"/>
                          <a:cs typeface="Assistant Light" pitchFamily="2" charset="-79"/>
                        </a:rPr>
                        <a:t>Continuous </a:t>
                      </a:r>
                    </a:p>
                  </a:txBody>
                  <a:tcPr anchor="ctr"/>
                </a:tc>
                <a:tc>
                  <a:txBody>
                    <a:bodyPr/>
                    <a:lstStyle/>
                    <a:p>
                      <a:pPr algn="ctr"/>
                      <a:r>
                        <a:rPr lang="en-US" sz="1600" b="0" i="0">
                          <a:latin typeface="Assistant Light" pitchFamily="2" charset="-79"/>
                          <a:cs typeface="Assistant Light" pitchFamily="2" charset="-79"/>
                        </a:rPr>
                        <a:t>Continuous</a:t>
                      </a:r>
                    </a:p>
                  </a:txBody>
                  <a:tcPr anchor="ctr"/>
                </a:tc>
                <a:tc>
                  <a:txBody>
                    <a:bodyPr/>
                    <a:lstStyle/>
                    <a:p>
                      <a:pPr algn="ctr"/>
                      <a:r>
                        <a:rPr lang="en-US" sz="1500" b="0" i="0" dirty="0">
                          <a:latin typeface="Assistant" pitchFamily="2" charset="-79"/>
                          <a:cs typeface="Assistant" pitchFamily="2" charset="-79"/>
                        </a:rPr>
                        <a:t>Clinical trials starting in Q4-2020</a:t>
                      </a:r>
                    </a:p>
                  </a:txBody>
                  <a:tcPr anchor="ctr"/>
                </a:tc>
                <a:extLst>
                  <a:ext uri="{0D108BD9-81ED-4DB2-BD59-A6C34878D82A}">
                    <a16:rowId xmlns:a16="http://schemas.microsoft.com/office/drawing/2014/main" val="3937925141"/>
                  </a:ext>
                </a:extLst>
              </a:tr>
              <a:tr h="351710">
                <a:tc>
                  <a:txBody>
                    <a:bodyPr/>
                    <a:lstStyle/>
                    <a:p>
                      <a:pPr algn="ctr"/>
                      <a:r>
                        <a:rPr lang="en-US" sz="1600" b="0" i="0">
                          <a:latin typeface="Assistant" pitchFamily="2" charset="-79"/>
                          <a:cs typeface="Assistant" pitchFamily="2" charset="-79"/>
                        </a:rPr>
                        <a:t>Sleep Apnea</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i="0">
                          <a:latin typeface="Assistant Light" pitchFamily="2" charset="-79"/>
                          <a:cs typeface="Assistant Light" pitchFamily="2" charset="-79"/>
                        </a:rPr>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b="0" i="0" dirty="0">
                          <a:latin typeface="Assistant" pitchFamily="2" charset="-79"/>
                          <a:cs typeface="Assistant" pitchFamily="2" charset="-79"/>
                        </a:rPr>
                        <a:t>Clinical trial will run in Q3-2021</a:t>
                      </a:r>
                    </a:p>
                  </a:txBody>
                  <a:tcPr anchor="ctr"/>
                </a:tc>
                <a:extLst>
                  <a:ext uri="{0D108BD9-81ED-4DB2-BD59-A6C34878D82A}">
                    <a16:rowId xmlns:a16="http://schemas.microsoft.com/office/drawing/2014/main" val="3233071418"/>
                  </a:ext>
                </a:extLst>
              </a:tr>
              <a:tr h="3517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i="0">
                          <a:latin typeface="Assistant" pitchFamily="2" charset="-79"/>
                          <a:cs typeface="Assistant" pitchFamily="2" charset="-79"/>
                        </a:rPr>
                        <a:t>Emergency Button</a:t>
                      </a:r>
                    </a:p>
                  </a:txBody>
                  <a:tcPr anchor="ctr"/>
                </a:tc>
                <a:tc>
                  <a:txBody>
                    <a:bodyPr/>
                    <a:lstStyle/>
                    <a:p>
                      <a:pPr algn="ctr"/>
                      <a:r>
                        <a:rPr lang="en-US" sz="1600" b="0" i="0">
                          <a:latin typeface="Assistant" pitchFamily="2" charset="-79"/>
                          <a:cs typeface="Assistant" pitchFamily="2" charset="-79"/>
                        </a:rPr>
                        <a:t>-</a:t>
                      </a:r>
                    </a:p>
                  </a:txBody>
                  <a:tcPr anchor="ctr"/>
                </a:tc>
                <a:tc>
                  <a:txBody>
                    <a:bodyPr/>
                    <a:lstStyle/>
                    <a:p>
                      <a:pPr algn="ctr"/>
                      <a:r>
                        <a:rPr lang="en-US" sz="1600" b="0" i="0">
                          <a:latin typeface="Assistant" pitchFamily="2" charset="-79"/>
                          <a:cs typeface="Assistant" pitchFamily="2" charset="-79"/>
                        </a:rPr>
                        <a:t>✔️</a:t>
                      </a:r>
                    </a:p>
                  </a:txBody>
                  <a:tcPr anchor="ctr"/>
                </a:tc>
                <a:tc>
                  <a:txBody>
                    <a:bodyPr/>
                    <a:lstStyle/>
                    <a:p>
                      <a:pPr algn="ctr"/>
                      <a:endParaRPr lang="en-US" sz="1600" b="0" i="0">
                        <a:latin typeface="Assistant" pitchFamily="2" charset="-79"/>
                        <a:cs typeface="Assistant" pitchFamily="2" charset="-79"/>
                      </a:endParaRPr>
                    </a:p>
                  </a:txBody>
                  <a:tcPr anchor="ctr"/>
                </a:tc>
                <a:tc>
                  <a:txBody>
                    <a:bodyPr/>
                    <a:lstStyle/>
                    <a:p>
                      <a:pPr algn="ctr"/>
                      <a:r>
                        <a:rPr lang="en-US" sz="1500" b="0" i="0" dirty="0">
                          <a:latin typeface="Assistant" pitchFamily="2" charset="-79"/>
                          <a:cs typeface="Assistant" pitchFamily="2" charset="-79"/>
                        </a:rPr>
                        <a:t>No CE &amp; FDA regulation</a:t>
                      </a:r>
                    </a:p>
                  </a:txBody>
                  <a:tcPr anchor="ctr"/>
                </a:tc>
                <a:extLst>
                  <a:ext uri="{0D108BD9-81ED-4DB2-BD59-A6C34878D82A}">
                    <a16:rowId xmlns:a16="http://schemas.microsoft.com/office/drawing/2014/main" val="419388652"/>
                  </a:ext>
                </a:extLst>
              </a:tr>
            </a:tbl>
          </a:graphicData>
        </a:graphic>
      </p:graphicFrame>
      <p:sp>
        <p:nvSpPr>
          <p:cNvPr id="4" name="TextBox 3">
            <a:extLst>
              <a:ext uri="{FF2B5EF4-FFF2-40B4-BE49-F238E27FC236}">
                <a16:creationId xmlns:a16="http://schemas.microsoft.com/office/drawing/2014/main" id="{BDB2E357-5248-C644-92D2-EAEDB44B58E6}"/>
              </a:ext>
            </a:extLst>
          </p:cNvPr>
          <p:cNvSpPr txBox="1"/>
          <p:nvPr/>
        </p:nvSpPr>
        <p:spPr>
          <a:xfrm>
            <a:off x="263352" y="6228020"/>
            <a:ext cx="2160240" cy="369332"/>
          </a:xfrm>
          <a:prstGeom prst="rect">
            <a:avLst/>
          </a:prstGeom>
          <a:noFill/>
        </p:spPr>
        <p:txBody>
          <a:bodyPr wrap="square" rtlCol="0">
            <a:spAutoFit/>
          </a:bodyPr>
          <a:lstStyle/>
          <a:p>
            <a:r>
              <a:rPr lang="en-US">
                <a:latin typeface="Assistant" pitchFamily="2" charset="-79"/>
                <a:cs typeface="Assistant" pitchFamily="2" charset="-79"/>
              </a:rPr>
              <a:t>* In next version</a:t>
            </a:r>
          </a:p>
        </p:txBody>
      </p:sp>
    </p:spTree>
    <p:extLst>
      <p:ext uri="{BB962C8B-B14F-4D97-AF65-F5344CB8AC3E}">
        <p14:creationId xmlns:p14="http://schemas.microsoft.com/office/powerpoint/2010/main" val="1612802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BACF14-854A-44F6-9C77-1703EAB6C47E}"/>
              </a:ext>
            </a:extLst>
          </p:cNvPr>
          <p:cNvPicPr>
            <a:picLocks noChangeAspect="1"/>
          </p:cNvPicPr>
          <p:nvPr/>
        </p:nvPicPr>
        <p:blipFill>
          <a:blip r:embed="rId2"/>
          <a:stretch>
            <a:fillRect/>
          </a:stretch>
        </p:blipFill>
        <p:spPr>
          <a:xfrm>
            <a:off x="555928" y="1651874"/>
            <a:ext cx="5341964" cy="3933056"/>
          </a:xfrm>
          <a:prstGeom prst="rect">
            <a:avLst/>
          </a:prstGeom>
        </p:spPr>
      </p:pic>
      <p:pic>
        <p:nvPicPr>
          <p:cNvPr id="4" name="Picture 3">
            <a:extLst>
              <a:ext uri="{FF2B5EF4-FFF2-40B4-BE49-F238E27FC236}">
                <a16:creationId xmlns:a16="http://schemas.microsoft.com/office/drawing/2014/main" id="{C191F46B-2DF7-437D-8039-802A71E9E746}"/>
              </a:ext>
            </a:extLst>
          </p:cNvPr>
          <p:cNvPicPr>
            <a:picLocks noChangeAspect="1"/>
          </p:cNvPicPr>
          <p:nvPr/>
        </p:nvPicPr>
        <p:blipFill>
          <a:blip r:embed="rId3"/>
          <a:stretch>
            <a:fillRect/>
          </a:stretch>
        </p:blipFill>
        <p:spPr>
          <a:xfrm>
            <a:off x="5911126" y="2060614"/>
            <a:ext cx="6089530" cy="4248706"/>
          </a:xfrm>
          <a:prstGeom prst="rect">
            <a:avLst/>
          </a:prstGeom>
        </p:spPr>
      </p:pic>
      <p:grpSp>
        <p:nvGrpSpPr>
          <p:cNvPr id="5" name="Group 4">
            <a:extLst>
              <a:ext uri="{FF2B5EF4-FFF2-40B4-BE49-F238E27FC236}">
                <a16:creationId xmlns:a16="http://schemas.microsoft.com/office/drawing/2014/main" id="{293F497F-44F1-442D-86F2-FCFCE9550188}"/>
              </a:ext>
            </a:extLst>
          </p:cNvPr>
          <p:cNvGrpSpPr/>
          <p:nvPr/>
        </p:nvGrpSpPr>
        <p:grpSpPr>
          <a:xfrm>
            <a:off x="5164440" y="1625624"/>
            <a:ext cx="2021265" cy="1530324"/>
            <a:chOff x="9610730" y="891853"/>
            <a:chExt cx="2021265" cy="2174193"/>
          </a:xfrm>
        </p:grpSpPr>
        <p:grpSp>
          <p:nvGrpSpPr>
            <p:cNvPr id="6" name="Group 5">
              <a:extLst>
                <a:ext uri="{FF2B5EF4-FFF2-40B4-BE49-F238E27FC236}">
                  <a16:creationId xmlns:a16="http://schemas.microsoft.com/office/drawing/2014/main" id="{02F91D9A-39BB-4FDC-ADCD-3A50B7CA136A}"/>
                </a:ext>
              </a:extLst>
            </p:cNvPr>
            <p:cNvGrpSpPr/>
            <p:nvPr/>
          </p:nvGrpSpPr>
          <p:grpSpPr>
            <a:xfrm>
              <a:off x="9610730" y="891853"/>
              <a:ext cx="2021265" cy="2174193"/>
              <a:chOff x="9610730" y="891853"/>
              <a:chExt cx="2021265" cy="2174193"/>
            </a:xfrm>
          </p:grpSpPr>
          <p:sp>
            <p:nvSpPr>
              <p:cNvPr id="14" name="Rectangle 13">
                <a:extLst>
                  <a:ext uri="{FF2B5EF4-FFF2-40B4-BE49-F238E27FC236}">
                    <a16:creationId xmlns:a16="http://schemas.microsoft.com/office/drawing/2014/main" id="{76C7521D-913B-486A-9594-F3C6726B1F53}"/>
                  </a:ext>
                </a:extLst>
              </p:cNvPr>
              <p:cNvSpPr/>
              <p:nvPr/>
            </p:nvSpPr>
            <p:spPr>
              <a:xfrm>
                <a:off x="9999260" y="891853"/>
                <a:ext cx="1632735" cy="437271"/>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On/Off button</a:t>
                </a:r>
              </a:p>
            </p:txBody>
          </p:sp>
          <p:cxnSp>
            <p:nvCxnSpPr>
              <p:cNvPr id="15" name="Connector: Elbow 14">
                <a:extLst>
                  <a:ext uri="{FF2B5EF4-FFF2-40B4-BE49-F238E27FC236}">
                    <a16:creationId xmlns:a16="http://schemas.microsoft.com/office/drawing/2014/main" id="{46DD2D69-E518-487A-976C-B0917FEB80CA}"/>
                  </a:ext>
                </a:extLst>
              </p:cNvPr>
              <p:cNvCxnSpPr>
                <a:cxnSpLocks/>
              </p:cNvCxnSpPr>
              <p:nvPr/>
            </p:nvCxnSpPr>
            <p:spPr>
              <a:xfrm rot="5400000">
                <a:off x="8841882" y="2016621"/>
                <a:ext cx="1818273" cy="280578"/>
              </a:xfrm>
              <a:prstGeom prst="bentConnector3">
                <a:avLst>
                  <a:gd name="adj1" fmla="val 112862"/>
                </a:avLst>
              </a:prstGeom>
              <a:ln w="3175">
                <a:solidFill>
                  <a:srgbClr val="2567D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C6E0223A-3C40-4082-8C82-A9D39EF706C4}"/>
                </a:ext>
              </a:extLst>
            </p:cNvPr>
            <p:cNvGrpSpPr/>
            <p:nvPr/>
          </p:nvGrpSpPr>
          <p:grpSpPr>
            <a:xfrm>
              <a:off x="9746585" y="896072"/>
              <a:ext cx="289660" cy="289442"/>
              <a:chOff x="6923753" y="6036469"/>
              <a:chExt cx="374914" cy="374632"/>
            </a:xfrm>
          </p:grpSpPr>
          <p:sp>
            <p:nvSpPr>
              <p:cNvPr id="8" name="Freeform: Shape 7">
                <a:extLst>
                  <a:ext uri="{FF2B5EF4-FFF2-40B4-BE49-F238E27FC236}">
                    <a16:creationId xmlns:a16="http://schemas.microsoft.com/office/drawing/2014/main" id="{AF8828C5-4388-4B23-B206-74D03BF7C978}"/>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Freeform: Shape 8">
                <a:extLst>
                  <a:ext uri="{FF2B5EF4-FFF2-40B4-BE49-F238E27FC236}">
                    <a16:creationId xmlns:a16="http://schemas.microsoft.com/office/drawing/2014/main" id="{B36D554E-CCBC-42FD-9AAF-7954F3C79623}"/>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0" name="Group 9">
                <a:extLst>
                  <a:ext uri="{FF2B5EF4-FFF2-40B4-BE49-F238E27FC236}">
                    <a16:creationId xmlns:a16="http://schemas.microsoft.com/office/drawing/2014/main" id="{C3B02950-BE83-4476-9369-21B1122DCBA8}"/>
                  </a:ext>
                </a:extLst>
              </p:cNvPr>
              <p:cNvGrpSpPr/>
              <p:nvPr/>
            </p:nvGrpSpPr>
            <p:grpSpPr>
              <a:xfrm>
                <a:off x="6971414" y="6084094"/>
                <a:ext cx="279591" cy="279382"/>
                <a:chOff x="6971414" y="6084094"/>
                <a:chExt cx="279591" cy="279382"/>
              </a:xfrm>
            </p:grpSpPr>
            <p:sp>
              <p:nvSpPr>
                <p:cNvPr id="12" name="Freeform: Shape 11">
                  <a:extLst>
                    <a:ext uri="{FF2B5EF4-FFF2-40B4-BE49-F238E27FC236}">
                      <a16:creationId xmlns:a16="http://schemas.microsoft.com/office/drawing/2014/main" id="{6778A3FB-10CB-4508-8D40-959866C7067D}"/>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Shape 12">
                  <a:extLst>
                    <a:ext uri="{FF2B5EF4-FFF2-40B4-BE49-F238E27FC236}">
                      <a16:creationId xmlns:a16="http://schemas.microsoft.com/office/drawing/2014/main" id="{737DFB58-FB76-4AB8-9334-41615AC564E9}"/>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1" name="Graphic 10">
                <a:extLst>
                  <a:ext uri="{FF2B5EF4-FFF2-40B4-BE49-F238E27FC236}">
                    <a16:creationId xmlns:a16="http://schemas.microsoft.com/office/drawing/2014/main" id="{CA2EE2EE-D2C8-4029-A9E4-0B27316C6F6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grpSp>
        <p:nvGrpSpPr>
          <p:cNvPr id="16" name="Group 15">
            <a:extLst>
              <a:ext uri="{FF2B5EF4-FFF2-40B4-BE49-F238E27FC236}">
                <a16:creationId xmlns:a16="http://schemas.microsoft.com/office/drawing/2014/main" id="{D4E5D4C6-70C8-4673-986B-774A35CCF85B}"/>
              </a:ext>
            </a:extLst>
          </p:cNvPr>
          <p:cNvGrpSpPr/>
          <p:nvPr/>
        </p:nvGrpSpPr>
        <p:grpSpPr>
          <a:xfrm>
            <a:off x="9805874" y="1579866"/>
            <a:ext cx="1623262" cy="523220"/>
            <a:chOff x="10525967" y="1842256"/>
            <a:chExt cx="1623262" cy="523220"/>
          </a:xfrm>
        </p:grpSpPr>
        <p:sp>
          <p:nvSpPr>
            <p:cNvPr id="25" name="Rectangle 24">
              <a:extLst>
                <a:ext uri="{FF2B5EF4-FFF2-40B4-BE49-F238E27FC236}">
                  <a16:creationId xmlns:a16="http://schemas.microsoft.com/office/drawing/2014/main" id="{3E9BDD3B-6A20-4AA2-AD98-C466B436AFFA}"/>
                </a:ext>
              </a:extLst>
            </p:cNvPr>
            <p:cNvSpPr/>
            <p:nvPr/>
          </p:nvSpPr>
          <p:spPr>
            <a:xfrm>
              <a:off x="10752838" y="1842256"/>
              <a:ext cx="1396391" cy="523220"/>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Bottom ECG electrodes</a:t>
              </a:r>
            </a:p>
          </p:txBody>
        </p:sp>
        <p:grpSp>
          <p:nvGrpSpPr>
            <p:cNvPr id="18" name="Group 17">
              <a:extLst>
                <a:ext uri="{FF2B5EF4-FFF2-40B4-BE49-F238E27FC236}">
                  <a16:creationId xmlns:a16="http://schemas.microsoft.com/office/drawing/2014/main" id="{2C8799B5-50F4-46FA-8CAB-E09EBE0CD6D4}"/>
                </a:ext>
              </a:extLst>
            </p:cNvPr>
            <p:cNvGrpSpPr/>
            <p:nvPr/>
          </p:nvGrpSpPr>
          <p:grpSpPr>
            <a:xfrm>
              <a:off x="10525967" y="1851219"/>
              <a:ext cx="289660" cy="289442"/>
              <a:chOff x="6923753" y="6036469"/>
              <a:chExt cx="374914" cy="374632"/>
            </a:xfrm>
          </p:grpSpPr>
          <p:sp>
            <p:nvSpPr>
              <p:cNvPr id="19" name="Freeform: Shape 18">
                <a:extLst>
                  <a:ext uri="{FF2B5EF4-FFF2-40B4-BE49-F238E27FC236}">
                    <a16:creationId xmlns:a16="http://schemas.microsoft.com/office/drawing/2014/main" id="{3FEC46D6-D952-4130-A91C-512684BF9D78}"/>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Shape 19">
                <a:extLst>
                  <a:ext uri="{FF2B5EF4-FFF2-40B4-BE49-F238E27FC236}">
                    <a16:creationId xmlns:a16="http://schemas.microsoft.com/office/drawing/2014/main" id="{D7F90822-8ADD-4454-8E2B-67F9959B302A}"/>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21" name="Group 20">
                <a:extLst>
                  <a:ext uri="{FF2B5EF4-FFF2-40B4-BE49-F238E27FC236}">
                    <a16:creationId xmlns:a16="http://schemas.microsoft.com/office/drawing/2014/main" id="{342B6D75-3BE4-443F-805B-754CD4A3076B}"/>
                  </a:ext>
                </a:extLst>
              </p:cNvPr>
              <p:cNvGrpSpPr/>
              <p:nvPr/>
            </p:nvGrpSpPr>
            <p:grpSpPr>
              <a:xfrm>
                <a:off x="6971414" y="6084094"/>
                <a:ext cx="279591" cy="279382"/>
                <a:chOff x="6971414" y="6084094"/>
                <a:chExt cx="279591" cy="279382"/>
              </a:xfrm>
            </p:grpSpPr>
            <p:sp>
              <p:nvSpPr>
                <p:cNvPr id="23" name="Freeform: Shape 22">
                  <a:extLst>
                    <a:ext uri="{FF2B5EF4-FFF2-40B4-BE49-F238E27FC236}">
                      <a16:creationId xmlns:a16="http://schemas.microsoft.com/office/drawing/2014/main" id="{4C7715FF-AF24-4FDA-ACB7-CCFF81B7E37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Freeform: Shape 23">
                  <a:extLst>
                    <a:ext uri="{FF2B5EF4-FFF2-40B4-BE49-F238E27FC236}">
                      <a16:creationId xmlns:a16="http://schemas.microsoft.com/office/drawing/2014/main" id="{762D8958-BD3E-4505-ACC8-19D99ED84EBC}"/>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22" name="Graphic 21">
                <a:extLst>
                  <a:ext uri="{FF2B5EF4-FFF2-40B4-BE49-F238E27FC236}">
                    <a16:creationId xmlns:a16="http://schemas.microsoft.com/office/drawing/2014/main" id="{A0185708-3992-4712-9FBE-2A191F0BA68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grpSp>
        <p:nvGrpSpPr>
          <p:cNvPr id="27" name="Group 26">
            <a:extLst>
              <a:ext uri="{FF2B5EF4-FFF2-40B4-BE49-F238E27FC236}">
                <a16:creationId xmlns:a16="http://schemas.microsoft.com/office/drawing/2014/main" id="{88153309-9942-483F-B614-1CA0ECBD9B7E}"/>
              </a:ext>
            </a:extLst>
          </p:cNvPr>
          <p:cNvGrpSpPr/>
          <p:nvPr/>
        </p:nvGrpSpPr>
        <p:grpSpPr>
          <a:xfrm>
            <a:off x="981339" y="1651874"/>
            <a:ext cx="1946309" cy="311961"/>
            <a:chOff x="9746585" y="891853"/>
            <a:chExt cx="1885410" cy="307777"/>
          </a:xfrm>
        </p:grpSpPr>
        <p:sp>
          <p:nvSpPr>
            <p:cNvPr id="36" name="Rectangle 35">
              <a:extLst>
                <a:ext uri="{FF2B5EF4-FFF2-40B4-BE49-F238E27FC236}">
                  <a16:creationId xmlns:a16="http://schemas.microsoft.com/office/drawing/2014/main" id="{08765CB3-04BF-4CA6-AE08-867E7BE3F1F0}"/>
                </a:ext>
              </a:extLst>
            </p:cNvPr>
            <p:cNvSpPr/>
            <p:nvPr/>
          </p:nvSpPr>
          <p:spPr>
            <a:xfrm>
              <a:off x="9999260" y="891853"/>
              <a:ext cx="1632735" cy="307777"/>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Side ECG electrode</a:t>
              </a:r>
            </a:p>
          </p:txBody>
        </p:sp>
        <p:grpSp>
          <p:nvGrpSpPr>
            <p:cNvPr id="29" name="Group 28">
              <a:extLst>
                <a:ext uri="{FF2B5EF4-FFF2-40B4-BE49-F238E27FC236}">
                  <a16:creationId xmlns:a16="http://schemas.microsoft.com/office/drawing/2014/main" id="{04268A97-E412-4E56-A379-5324F410C5F5}"/>
                </a:ext>
              </a:extLst>
            </p:cNvPr>
            <p:cNvGrpSpPr/>
            <p:nvPr/>
          </p:nvGrpSpPr>
          <p:grpSpPr>
            <a:xfrm>
              <a:off x="9746585" y="896072"/>
              <a:ext cx="289660" cy="289442"/>
              <a:chOff x="6923753" y="6036469"/>
              <a:chExt cx="374914" cy="374632"/>
            </a:xfrm>
          </p:grpSpPr>
          <p:sp>
            <p:nvSpPr>
              <p:cNvPr id="30" name="Freeform: Shape 29">
                <a:extLst>
                  <a:ext uri="{FF2B5EF4-FFF2-40B4-BE49-F238E27FC236}">
                    <a16:creationId xmlns:a16="http://schemas.microsoft.com/office/drawing/2014/main" id="{E33E8739-8D6F-4A54-B6DE-18413B70F5D5}"/>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Freeform: Shape 30">
                <a:extLst>
                  <a:ext uri="{FF2B5EF4-FFF2-40B4-BE49-F238E27FC236}">
                    <a16:creationId xmlns:a16="http://schemas.microsoft.com/office/drawing/2014/main" id="{A4F637B1-C32B-4120-9855-9EDE0667EE69}"/>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32" name="Group 31">
                <a:extLst>
                  <a:ext uri="{FF2B5EF4-FFF2-40B4-BE49-F238E27FC236}">
                    <a16:creationId xmlns:a16="http://schemas.microsoft.com/office/drawing/2014/main" id="{4A8C8CBD-3465-4AB9-8140-78D65CC1B361}"/>
                  </a:ext>
                </a:extLst>
              </p:cNvPr>
              <p:cNvGrpSpPr/>
              <p:nvPr/>
            </p:nvGrpSpPr>
            <p:grpSpPr>
              <a:xfrm>
                <a:off x="6971414" y="6084094"/>
                <a:ext cx="279591" cy="279382"/>
                <a:chOff x="6971414" y="6084094"/>
                <a:chExt cx="279591" cy="279382"/>
              </a:xfrm>
            </p:grpSpPr>
            <p:sp>
              <p:nvSpPr>
                <p:cNvPr id="34" name="Freeform: Shape 33">
                  <a:extLst>
                    <a:ext uri="{FF2B5EF4-FFF2-40B4-BE49-F238E27FC236}">
                      <a16:creationId xmlns:a16="http://schemas.microsoft.com/office/drawing/2014/main" id="{F91A6ABB-3B1F-403A-AB69-6B62256E3885}"/>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Freeform: Shape 34">
                  <a:extLst>
                    <a:ext uri="{FF2B5EF4-FFF2-40B4-BE49-F238E27FC236}">
                      <a16:creationId xmlns:a16="http://schemas.microsoft.com/office/drawing/2014/main" id="{4864A622-A42D-4DF4-A0A2-4D2F8EBC326E}"/>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33" name="Graphic 32">
                <a:extLst>
                  <a:ext uri="{FF2B5EF4-FFF2-40B4-BE49-F238E27FC236}">
                    <a16:creationId xmlns:a16="http://schemas.microsoft.com/office/drawing/2014/main" id="{0799ABEF-8D9D-4B01-BAF7-6CA2A007113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41" name="Straight Connector 40">
            <a:extLst>
              <a:ext uri="{FF2B5EF4-FFF2-40B4-BE49-F238E27FC236}">
                <a16:creationId xmlns:a16="http://schemas.microsoft.com/office/drawing/2014/main" id="{67862F01-73B0-4EAC-8AC4-0D74EE14EF2E}"/>
              </a:ext>
            </a:extLst>
          </p:cNvPr>
          <p:cNvCxnSpPr>
            <a:cxnSpLocks/>
          </p:cNvCxnSpPr>
          <p:nvPr/>
        </p:nvCxnSpPr>
        <p:spPr>
          <a:xfrm flipV="1">
            <a:off x="1099620" y="2011915"/>
            <a:ext cx="9335" cy="1872208"/>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2A40179-E6F2-4A00-A5F3-B44FBC6A415B}"/>
              </a:ext>
            </a:extLst>
          </p:cNvPr>
          <p:cNvCxnSpPr>
            <a:cxnSpLocks/>
          </p:cNvCxnSpPr>
          <p:nvPr/>
        </p:nvCxnSpPr>
        <p:spPr>
          <a:xfrm>
            <a:off x="1104218" y="3884122"/>
            <a:ext cx="41337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7" name="Group 46">
            <a:extLst>
              <a:ext uri="{FF2B5EF4-FFF2-40B4-BE49-F238E27FC236}">
                <a16:creationId xmlns:a16="http://schemas.microsoft.com/office/drawing/2014/main" id="{B2BCDD4A-2FAF-435F-8286-F7E845BC6585}"/>
              </a:ext>
            </a:extLst>
          </p:cNvPr>
          <p:cNvGrpSpPr/>
          <p:nvPr/>
        </p:nvGrpSpPr>
        <p:grpSpPr>
          <a:xfrm>
            <a:off x="3164840" y="5972354"/>
            <a:ext cx="3168352" cy="307777"/>
            <a:chOff x="9746585" y="891853"/>
            <a:chExt cx="3069216" cy="303649"/>
          </a:xfrm>
        </p:grpSpPr>
        <p:sp>
          <p:nvSpPr>
            <p:cNvPr id="48" name="Rectangle 47">
              <a:extLst>
                <a:ext uri="{FF2B5EF4-FFF2-40B4-BE49-F238E27FC236}">
                  <a16:creationId xmlns:a16="http://schemas.microsoft.com/office/drawing/2014/main" id="{6BFF4742-3220-4C77-96A2-E3E4A7186348}"/>
                </a:ext>
              </a:extLst>
            </p:cNvPr>
            <p:cNvSpPr/>
            <p:nvPr/>
          </p:nvSpPr>
          <p:spPr>
            <a:xfrm>
              <a:off x="9999257" y="891853"/>
              <a:ext cx="2816544" cy="303649"/>
            </a:xfrm>
            <a:prstGeom prst="rect">
              <a:avLst/>
            </a:prstGeom>
          </p:spPr>
          <p:txBody>
            <a:bodyPr wrap="square">
              <a:spAutoFit/>
            </a:bodyPr>
            <a:lstStyle/>
            <a:p>
              <a:r>
                <a:rPr lang="en-GB" sz="1400" dirty="0">
                  <a:latin typeface="Assistant Light" panose="00000400000000000000" pitchFamily="2" charset="-79"/>
                  <a:cs typeface="Assistant Light" panose="00000400000000000000" pitchFamily="2" charset="-79"/>
                </a:rPr>
                <a:t>Core &amp; Ambient Temperature</a:t>
              </a:r>
            </a:p>
          </p:txBody>
        </p:sp>
        <p:grpSp>
          <p:nvGrpSpPr>
            <p:cNvPr id="49" name="Group 48">
              <a:extLst>
                <a:ext uri="{FF2B5EF4-FFF2-40B4-BE49-F238E27FC236}">
                  <a16:creationId xmlns:a16="http://schemas.microsoft.com/office/drawing/2014/main" id="{FA2176BA-8889-41D0-8766-0BC2DC4E9333}"/>
                </a:ext>
              </a:extLst>
            </p:cNvPr>
            <p:cNvGrpSpPr/>
            <p:nvPr/>
          </p:nvGrpSpPr>
          <p:grpSpPr>
            <a:xfrm>
              <a:off x="9746585" y="896072"/>
              <a:ext cx="289660" cy="289442"/>
              <a:chOff x="6923753" y="6036469"/>
              <a:chExt cx="374914" cy="374632"/>
            </a:xfrm>
          </p:grpSpPr>
          <p:sp>
            <p:nvSpPr>
              <p:cNvPr id="50" name="Freeform: Shape 49">
                <a:extLst>
                  <a:ext uri="{FF2B5EF4-FFF2-40B4-BE49-F238E27FC236}">
                    <a16:creationId xmlns:a16="http://schemas.microsoft.com/office/drawing/2014/main" id="{FFBD177B-446E-4415-A3A7-3B37784C1D4C}"/>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Freeform: Shape 50">
                <a:extLst>
                  <a:ext uri="{FF2B5EF4-FFF2-40B4-BE49-F238E27FC236}">
                    <a16:creationId xmlns:a16="http://schemas.microsoft.com/office/drawing/2014/main" id="{D76C614A-A66B-4EBC-86A5-A87179ADD114}"/>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52" name="Group 51">
                <a:extLst>
                  <a:ext uri="{FF2B5EF4-FFF2-40B4-BE49-F238E27FC236}">
                    <a16:creationId xmlns:a16="http://schemas.microsoft.com/office/drawing/2014/main" id="{FC050E8D-4C01-4A88-9B07-B4E48779FF9D}"/>
                  </a:ext>
                </a:extLst>
              </p:cNvPr>
              <p:cNvGrpSpPr/>
              <p:nvPr/>
            </p:nvGrpSpPr>
            <p:grpSpPr>
              <a:xfrm>
                <a:off x="6971414" y="6084094"/>
                <a:ext cx="279591" cy="279382"/>
                <a:chOff x="6971414" y="6084094"/>
                <a:chExt cx="279591" cy="279382"/>
              </a:xfrm>
            </p:grpSpPr>
            <p:sp>
              <p:nvSpPr>
                <p:cNvPr id="54" name="Freeform: Shape 53">
                  <a:extLst>
                    <a:ext uri="{FF2B5EF4-FFF2-40B4-BE49-F238E27FC236}">
                      <a16:creationId xmlns:a16="http://schemas.microsoft.com/office/drawing/2014/main" id="{E0070E67-F791-4334-A62F-20B6BAA07A83}"/>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Freeform: Shape 54">
                  <a:extLst>
                    <a:ext uri="{FF2B5EF4-FFF2-40B4-BE49-F238E27FC236}">
                      <a16:creationId xmlns:a16="http://schemas.microsoft.com/office/drawing/2014/main" id="{A41EE7F6-C3E4-44F1-B9BE-BDA11892639A}"/>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53" name="Graphic 52">
                <a:extLst>
                  <a:ext uri="{FF2B5EF4-FFF2-40B4-BE49-F238E27FC236}">
                    <a16:creationId xmlns:a16="http://schemas.microsoft.com/office/drawing/2014/main" id="{2F4A8999-7E42-4094-92BE-AC3A1FFCC68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56" name="Straight Connector 55">
            <a:extLst>
              <a:ext uri="{FF2B5EF4-FFF2-40B4-BE49-F238E27FC236}">
                <a16:creationId xmlns:a16="http://schemas.microsoft.com/office/drawing/2014/main" id="{D5BC7B14-3EA7-432D-951A-D04371EF4705}"/>
              </a:ext>
            </a:extLst>
          </p:cNvPr>
          <p:cNvCxnSpPr>
            <a:cxnSpLocks/>
          </p:cNvCxnSpPr>
          <p:nvPr/>
        </p:nvCxnSpPr>
        <p:spPr>
          <a:xfrm flipH="1" flipV="1">
            <a:off x="3267352" y="4360330"/>
            <a:ext cx="30259" cy="1612024"/>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Group 69">
            <a:extLst>
              <a:ext uri="{FF2B5EF4-FFF2-40B4-BE49-F238E27FC236}">
                <a16:creationId xmlns:a16="http://schemas.microsoft.com/office/drawing/2014/main" id="{5ACE8A86-8DD1-476D-B658-FDD565593AC7}"/>
              </a:ext>
            </a:extLst>
          </p:cNvPr>
          <p:cNvGrpSpPr/>
          <p:nvPr/>
        </p:nvGrpSpPr>
        <p:grpSpPr>
          <a:xfrm>
            <a:off x="7754638" y="1627945"/>
            <a:ext cx="1946306" cy="311961"/>
            <a:chOff x="9746585" y="891853"/>
            <a:chExt cx="1885407" cy="307777"/>
          </a:xfrm>
        </p:grpSpPr>
        <p:sp>
          <p:nvSpPr>
            <p:cNvPr id="71" name="Rectangle 70">
              <a:extLst>
                <a:ext uri="{FF2B5EF4-FFF2-40B4-BE49-F238E27FC236}">
                  <a16:creationId xmlns:a16="http://schemas.microsoft.com/office/drawing/2014/main" id="{FDC6F845-4094-40AD-9759-BB6F99F9138D}"/>
                </a:ext>
              </a:extLst>
            </p:cNvPr>
            <p:cNvSpPr/>
            <p:nvPr/>
          </p:nvSpPr>
          <p:spPr>
            <a:xfrm>
              <a:off x="9999257" y="891853"/>
              <a:ext cx="1632735" cy="307777"/>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SpO2 sensor</a:t>
              </a:r>
            </a:p>
          </p:txBody>
        </p:sp>
        <p:grpSp>
          <p:nvGrpSpPr>
            <p:cNvPr id="72" name="Group 71">
              <a:extLst>
                <a:ext uri="{FF2B5EF4-FFF2-40B4-BE49-F238E27FC236}">
                  <a16:creationId xmlns:a16="http://schemas.microsoft.com/office/drawing/2014/main" id="{D22B9A1C-1ABF-4C6F-9F83-599BD9253FB7}"/>
                </a:ext>
              </a:extLst>
            </p:cNvPr>
            <p:cNvGrpSpPr/>
            <p:nvPr/>
          </p:nvGrpSpPr>
          <p:grpSpPr>
            <a:xfrm>
              <a:off x="9746585" y="896072"/>
              <a:ext cx="289660" cy="289442"/>
              <a:chOff x="6923753" y="6036469"/>
              <a:chExt cx="374914" cy="374632"/>
            </a:xfrm>
          </p:grpSpPr>
          <p:sp>
            <p:nvSpPr>
              <p:cNvPr id="73" name="Freeform: Shape 72">
                <a:extLst>
                  <a:ext uri="{FF2B5EF4-FFF2-40B4-BE49-F238E27FC236}">
                    <a16:creationId xmlns:a16="http://schemas.microsoft.com/office/drawing/2014/main" id="{818A87EA-CB94-4A98-87E0-880A0B3978A5}"/>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Freeform: Shape 73">
                <a:extLst>
                  <a:ext uri="{FF2B5EF4-FFF2-40B4-BE49-F238E27FC236}">
                    <a16:creationId xmlns:a16="http://schemas.microsoft.com/office/drawing/2014/main" id="{68F1118B-800A-44E1-918B-6D05B688C290}"/>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75" name="Group 74">
                <a:extLst>
                  <a:ext uri="{FF2B5EF4-FFF2-40B4-BE49-F238E27FC236}">
                    <a16:creationId xmlns:a16="http://schemas.microsoft.com/office/drawing/2014/main" id="{8BF24CB5-0DD8-471F-8267-78316C20504D}"/>
                  </a:ext>
                </a:extLst>
              </p:cNvPr>
              <p:cNvGrpSpPr/>
              <p:nvPr/>
            </p:nvGrpSpPr>
            <p:grpSpPr>
              <a:xfrm>
                <a:off x="6971414" y="6084094"/>
                <a:ext cx="279591" cy="279382"/>
                <a:chOff x="6971414" y="6084094"/>
                <a:chExt cx="279591" cy="279382"/>
              </a:xfrm>
            </p:grpSpPr>
            <p:sp>
              <p:nvSpPr>
                <p:cNvPr id="77" name="Freeform: Shape 76">
                  <a:extLst>
                    <a:ext uri="{FF2B5EF4-FFF2-40B4-BE49-F238E27FC236}">
                      <a16:creationId xmlns:a16="http://schemas.microsoft.com/office/drawing/2014/main" id="{EECC36A0-764D-45C5-A752-03FC69B9A0B7}"/>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Freeform: Shape 77">
                  <a:extLst>
                    <a:ext uri="{FF2B5EF4-FFF2-40B4-BE49-F238E27FC236}">
                      <a16:creationId xmlns:a16="http://schemas.microsoft.com/office/drawing/2014/main" id="{13E8E02F-B593-4D8D-8702-57EB8B8C9BDD}"/>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76" name="Graphic 75">
                <a:extLst>
                  <a:ext uri="{FF2B5EF4-FFF2-40B4-BE49-F238E27FC236}">
                    <a16:creationId xmlns:a16="http://schemas.microsoft.com/office/drawing/2014/main" id="{29D01AED-D9E7-42EF-9DB3-E722A4ACE2C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79" name="Straight Connector 78">
            <a:extLst>
              <a:ext uri="{FF2B5EF4-FFF2-40B4-BE49-F238E27FC236}">
                <a16:creationId xmlns:a16="http://schemas.microsoft.com/office/drawing/2014/main" id="{08823C6E-B298-4F33-8D1E-7A010D092CB1}"/>
              </a:ext>
            </a:extLst>
          </p:cNvPr>
          <p:cNvCxnSpPr>
            <a:cxnSpLocks/>
          </p:cNvCxnSpPr>
          <p:nvPr/>
        </p:nvCxnSpPr>
        <p:spPr>
          <a:xfrm flipV="1">
            <a:off x="7900744" y="2011915"/>
            <a:ext cx="0" cy="936103"/>
          </a:xfrm>
          <a:prstGeom prst="line">
            <a:avLst/>
          </a:prstGeom>
        </p:spPr>
        <p:style>
          <a:lnRef idx="1">
            <a:schemeClr val="accent1"/>
          </a:lnRef>
          <a:fillRef idx="0">
            <a:schemeClr val="accent1"/>
          </a:fillRef>
          <a:effectRef idx="0">
            <a:schemeClr val="accent1"/>
          </a:effectRef>
          <a:fontRef idx="minor">
            <a:schemeClr val="tx1"/>
          </a:fontRef>
        </p:style>
      </p:cxnSp>
      <p:grpSp>
        <p:nvGrpSpPr>
          <p:cNvPr id="81" name="Group 80">
            <a:extLst>
              <a:ext uri="{FF2B5EF4-FFF2-40B4-BE49-F238E27FC236}">
                <a16:creationId xmlns:a16="http://schemas.microsoft.com/office/drawing/2014/main" id="{EF1FA08E-7440-477E-976C-5B0CBB55320B}"/>
              </a:ext>
            </a:extLst>
          </p:cNvPr>
          <p:cNvGrpSpPr/>
          <p:nvPr/>
        </p:nvGrpSpPr>
        <p:grpSpPr>
          <a:xfrm>
            <a:off x="6316568" y="5012321"/>
            <a:ext cx="1946306" cy="311961"/>
            <a:chOff x="9746585" y="891853"/>
            <a:chExt cx="1885407" cy="307777"/>
          </a:xfrm>
        </p:grpSpPr>
        <p:sp>
          <p:nvSpPr>
            <p:cNvPr id="82" name="Rectangle 81">
              <a:extLst>
                <a:ext uri="{FF2B5EF4-FFF2-40B4-BE49-F238E27FC236}">
                  <a16:creationId xmlns:a16="http://schemas.microsoft.com/office/drawing/2014/main" id="{4FA350C3-F274-47B6-82D5-187D6DCF9722}"/>
                </a:ext>
              </a:extLst>
            </p:cNvPr>
            <p:cNvSpPr/>
            <p:nvPr/>
          </p:nvSpPr>
          <p:spPr>
            <a:xfrm>
              <a:off x="9999257" y="891853"/>
              <a:ext cx="1632735" cy="307777"/>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PPG sensor</a:t>
              </a:r>
            </a:p>
          </p:txBody>
        </p:sp>
        <p:grpSp>
          <p:nvGrpSpPr>
            <p:cNvPr id="83" name="Group 82">
              <a:extLst>
                <a:ext uri="{FF2B5EF4-FFF2-40B4-BE49-F238E27FC236}">
                  <a16:creationId xmlns:a16="http://schemas.microsoft.com/office/drawing/2014/main" id="{7D7811CD-D38A-451B-B7C7-5A838E5333AF}"/>
                </a:ext>
              </a:extLst>
            </p:cNvPr>
            <p:cNvGrpSpPr/>
            <p:nvPr/>
          </p:nvGrpSpPr>
          <p:grpSpPr>
            <a:xfrm>
              <a:off x="9746585" y="896072"/>
              <a:ext cx="289660" cy="289442"/>
              <a:chOff x="6923753" y="6036469"/>
              <a:chExt cx="374914" cy="374632"/>
            </a:xfrm>
          </p:grpSpPr>
          <p:sp>
            <p:nvSpPr>
              <p:cNvPr id="84" name="Freeform: Shape 83">
                <a:extLst>
                  <a:ext uri="{FF2B5EF4-FFF2-40B4-BE49-F238E27FC236}">
                    <a16:creationId xmlns:a16="http://schemas.microsoft.com/office/drawing/2014/main" id="{8D515E21-16D9-4D3E-8249-9858F1F4D68C}"/>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Freeform: Shape 84">
                <a:extLst>
                  <a:ext uri="{FF2B5EF4-FFF2-40B4-BE49-F238E27FC236}">
                    <a16:creationId xmlns:a16="http://schemas.microsoft.com/office/drawing/2014/main" id="{730D1ABF-D613-4269-B7B7-456F2F3CBD79}"/>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86" name="Group 85">
                <a:extLst>
                  <a:ext uri="{FF2B5EF4-FFF2-40B4-BE49-F238E27FC236}">
                    <a16:creationId xmlns:a16="http://schemas.microsoft.com/office/drawing/2014/main" id="{7D10FD05-B563-40FA-ACF5-ADA498376374}"/>
                  </a:ext>
                </a:extLst>
              </p:cNvPr>
              <p:cNvGrpSpPr/>
              <p:nvPr/>
            </p:nvGrpSpPr>
            <p:grpSpPr>
              <a:xfrm>
                <a:off x="6971414" y="6084094"/>
                <a:ext cx="279591" cy="279382"/>
                <a:chOff x="6971414" y="6084094"/>
                <a:chExt cx="279591" cy="279382"/>
              </a:xfrm>
            </p:grpSpPr>
            <p:sp>
              <p:nvSpPr>
                <p:cNvPr id="88" name="Freeform: Shape 87">
                  <a:extLst>
                    <a:ext uri="{FF2B5EF4-FFF2-40B4-BE49-F238E27FC236}">
                      <a16:creationId xmlns:a16="http://schemas.microsoft.com/office/drawing/2014/main" id="{312DF9FB-8A11-4320-82E7-FBF4A28719EF}"/>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9" name="Freeform: Shape 88">
                  <a:extLst>
                    <a:ext uri="{FF2B5EF4-FFF2-40B4-BE49-F238E27FC236}">
                      <a16:creationId xmlns:a16="http://schemas.microsoft.com/office/drawing/2014/main" id="{23C5AC8A-CFD1-477F-951B-19EF12F8CFB9}"/>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87" name="Graphic 86">
                <a:extLst>
                  <a:ext uri="{FF2B5EF4-FFF2-40B4-BE49-F238E27FC236}">
                    <a16:creationId xmlns:a16="http://schemas.microsoft.com/office/drawing/2014/main" id="{A7331141-3CAB-4687-A945-871CA65F5E4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90" name="Straight Connector 89">
            <a:extLst>
              <a:ext uri="{FF2B5EF4-FFF2-40B4-BE49-F238E27FC236}">
                <a16:creationId xmlns:a16="http://schemas.microsoft.com/office/drawing/2014/main" id="{6038B2FD-944A-4C0E-9384-384122A5AF6D}"/>
              </a:ext>
            </a:extLst>
          </p:cNvPr>
          <p:cNvCxnSpPr>
            <a:cxnSpLocks/>
          </p:cNvCxnSpPr>
          <p:nvPr/>
        </p:nvCxnSpPr>
        <p:spPr>
          <a:xfrm flipV="1">
            <a:off x="6577401" y="3643576"/>
            <a:ext cx="2115431" cy="132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E79AA177-5A18-4B5D-BF8A-1C1794CAF25D}"/>
              </a:ext>
            </a:extLst>
          </p:cNvPr>
          <p:cNvCxnSpPr>
            <a:cxnSpLocks/>
          </p:cNvCxnSpPr>
          <p:nvPr/>
        </p:nvCxnSpPr>
        <p:spPr>
          <a:xfrm flipV="1">
            <a:off x="8836848" y="1910432"/>
            <a:ext cx="1049714" cy="1469634"/>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88F568E-8965-47C0-8BB8-B2A00BCE2959}"/>
              </a:ext>
            </a:extLst>
          </p:cNvPr>
          <p:cNvCxnSpPr>
            <a:cxnSpLocks/>
          </p:cNvCxnSpPr>
          <p:nvPr/>
        </p:nvCxnSpPr>
        <p:spPr>
          <a:xfrm flipV="1">
            <a:off x="8764840" y="1924979"/>
            <a:ext cx="1121722" cy="2031151"/>
          </a:xfrm>
          <a:prstGeom prst="line">
            <a:avLst/>
          </a:prstGeom>
        </p:spPr>
        <p:style>
          <a:lnRef idx="1">
            <a:schemeClr val="accent1"/>
          </a:lnRef>
          <a:fillRef idx="0">
            <a:schemeClr val="accent1"/>
          </a:fillRef>
          <a:effectRef idx="0">
            <a:schemeClr val="accent1"/>
          </a:effectRef>
          <a:fontRef idx="minor">
            <a:schemeClr val="tx1"/>
          </a:fontRef>
        </p:style>
      </p:cxnSp>
      <p:sp>
        <p:nvSpPr>
          <p:cNvPr id="68" name="Rectangle 2">
            <a:extLst>
              <a:ext uri="{FF2B5EF4-FFF2-40B4-BE49-F238E27FC236}">
                <a16:creationId xmlns:a16="http://schemas.microsoft.com/office/drawing/2014/main" id="{BA01053E-0895-864A-9F5C-111F9CF6ED35}"/>
              </a:ext>
            </a:extLst>
          </p:cNvPr>
          <p:cNvSpPr/>
          <p:nvPr/>
        </p:nvSpPr>
        <p:spPr>
          <a:xfrm>
            <a:off x="702152" y="611977"/>
            <a:ext cx="11154886"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Medical Watch latest </a:t>
            </a:r>
            <a:r>
              <a:rPr lang="en-US" sz="3200" dirty="0">
                <a:solidFill>
                  <a:srgbClr val="2567D1"/>
                </a:solidFill>
                <a:latin typeface="Assistant" pitchFamily="2" charset="-79"/>
                <a:ea typeface="Roboto" panose="02000000000000000000" pitchFamily="2" charset="0"/>
                <a:cs typeface="Assistant" pitchFamily="2" charset="-79"/>
              </a:rPr>
              <a:t>design</a:t>
            </a:r>
            <a:r>
              <a:rPr kumimoji="0" lang="en-US"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 to be launched in Q</a:t>
            </a:r>
            <a:r>
              <a:rPr kumimoji="0" lang="he-IL"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1</a:t>
            </a:r>
            <a:r>
              <a:rPr kumimoji="0" lang="en-US"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 </a:t>
            </a:r>
            <a:r>
              <a:rPr kumimoji="0" lang="he-IL"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2021</a:t>
            </a:r>
            <a:endParaRPr kumimoji="0" lang="en-GB"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endParaRPr>
          </a:p>
        </p:txBody>
      </p:sp>
      <p:sp>
        <p:nvSpPr>
          <p:cNvPr id="80" name="Slide Number Placeholder 1">
            <a:extLst>
              <a:ext uri="{FF2B5EF4-FFF2-40B4-BE49-F238E27FC236}">
                <a16:creationId xmlns:a16="http://schemas.microsoft.com/office/drawing/2014/main" id="{7E4A37C9-9D7B-914D-AA87-4B9D4EEE508C}"/>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69" name="Group 68">
            <a:extLst>
              <a:ext uri="{FF2B5EF4-FFF2-40B4-BE49-F238E27FC236}">
                <a16:creationId xmlns:a16="http://schemas.microsoft.com/office/drawing/2014/main" id="{99079E5F-39E8-4192-8A16-26234FC77025}"/>
              </a:ext>
            </a:extLst>
          </p:cNvPr>
          <p:cNvGrpSpPr/>
          <p:nvPr/>
        </p:nvGrpSpPr>
        <p:grpSpPr>
          <a:xfrm>
            <a:off x="5669983" y="2909632"/>
            <a:ext cx="1946306" cy="523220"/>
            <a:chOff x="9746585" y="891853"/>
            <a:chExt cx="1885407" cy="516203"/>
          </a:xfrm>
        </p:grpSpPr>
        <p:sp>
          <p:nvSpPr>
            <p:cNvPr id="91" name="Rectangle 90">
              <a:extLst>
                <a:ext uri="{FF2B5EF4-FFF2-40B4-BE49-F238E27FC236}">
                  <a16:creationId xmlns:a16="http://schemas.microsoft.com/office/drawing/2014/main" id="{3F93318B-E69D-483E-8366-E612FB7132BC}"/>
                </a:ext>
              </a:extLst>
            </p:cNvPr>
            <p:cNvSpPr/>
            <p:nvPr/>
          </p:nvSpPr>
          <p:spPr>
            <a:xfrm>
              <a:off x="9999257" y="891853"/>
              <a:ext cx="1632735" cy="516203"/>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Respiratory Rate sensor</a:t>
              </a:r>
            </a:p>
          </p:txBody>
        </p:sp>
        <p:grpSp>
          <p:nvGrpSpPr>
            <p:cNvPr id="93" name="Group 92">
              <a:extLst>
                <a:ext uri="{FF2B5EF4-FFF2-40B4-BE49-F238E27FC236}">
                  <a16:creationId xmlns:a16="http://schemas.microsoft.com/office/drawing/2014/main" id="{E00FAAA5-745C-401F-888B-5AF4F922463A}"/>
                </a:ext>
              </a:extLst>
            </p:cNvPr>
            <p:cNvGrpSpPr/>
            <p:nvPr/>
          </p:nvGrpSpPr>
          <p:grpSpPr>
            <a:xfrm>
              <a:off x="9746585" y="896072"/>
              <a:ext cx="289660" cy="289442"/>
              <a:chOff x="6923753" y="6036469"/>
              <a:chExt cx="374914" cy="374632"/>
            </a:xfrm>
          </p:grpSpPr>
          <p:sp>
            <p:nvSpPr>
              <p:cNvPr id="95" name="Freeform: Shape 94">
                <a:extLst>
                  <a:ext uri="{FF2B5EF4-FFF2-40B4-BE49-F238E27FC236}">
                    <a16:creationId xmlns:a16="http://schemas.microsoft.com/office/drawing/2014/main" id="{4828952D-C76A-4BBF-AD57-C08F21178708}"/>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6" name="Freeform: Shape 95">
                <a:extLst>
                  <a:ext uri="{FF2B5EF4-FFF2-40B4-BE49-F238E27FC236}">
                    <a16:creationId xmlns:a16="http://schemas.microsoft.com/office/drawing/2014/main" id="{0C4745EF-0B49-4FB2-AD9C-30883C4F0B3D}"/>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97" name="Group 96">
                <a:extLst>
                  <a:ext uri="{FF2B5EF4-FFF2-40B4-BE49-F238E27FC236}">
                    <a16:creationId xmlns:a16="http://schemas.microsoft.com/office/drawing/2014/main" id="{BD510CCF-61A0-4E8D-B0CA-AAED3C4B830A}"/>
                  </a:ext>
                </a:extLst>
              </p:cNvPr>
              <p:cNvGrpSpPr/>
              <p:nvPr/>
            </p:nvGrpSpPr>
            <p:grpSpPr>
              <a:xfrm>
                <a:off x="6971414" y="6084094"/>
                <a:ext cx="279591" cy="279382"/>
                <a:chOff x="6971414" y="6084094"/>
                <a:chExt cx="279591" cy="279382"/>
              </a:xfrm>
            </p:grpSpPr>
            <p:sp>
              <p:nvSpPr>
                <p:cNvPr id="99" name="Freeform: Shape 98">
                  <a:extLst>
                    <a:ext uri="{FF2B5EF4-FFF2-40B4-BE49-F238E27FC236}">
                      <a16:creationId xmlns:a16="http://schemas.microsoft.com/office/drawing/2014/main" id="{706AA751-5F4A-4D12-B39A-7CE2D0AFD1DD}"/>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0" name="Freeform: Shape 99">
                  <a:extLst>
                    <a:ext uri="{FF2B5EF4-FFF2-40B4-BE49-F238E27FC236}">
                      <a16:creationId xmlns:a16="http://schemas.microsoft.com/office/drawing/2014/main" id="{B484E8A4-661D-4610-9B20-231DAA0880DD}"/>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98" name="Graphic 97">
                <a:extLst>
                  <a:ext uri="{FF2B5EF4-FFF2-40B4-BE49-F238E27FC236}">
                    <a16:creationId xmlns:a16="http://schemas.microsoft.com/office/drawing/2014/main" id="{A70B97DB-3DD4-4E02-A001-EE774CF26C2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17" name="Straight Connector 16">
            <a:extLst>
              <a:ext uri="{FF2B5EF4-FFF2-40B4-BE49-F238E27FC236}">
                <a16:creationId xmlns:a16="http://schemas.microsoft.com/office/drawing/2014/main" id="{5DE96EFF-6170-4F5F-BD5A-502457E7D64C}"/>
              </a:ext>
            </a:extLst>
          </p:cNvPr>
          <p:cNvCxnSpPr/>
          <p:nvPr/>
        </p:nvCxnSpPr>
        <p:spPr>
          <a:xfrm>
            <a:off x="5807968" y="3270675"/>
            <a:ext cx="0" cy="504056"/>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DF5150F9-61C1-4192-A3C6-FB0E239D7651}"/>
              </a:ext>
            </a:extLst>
          </p:cNvPr>
          <p:cNvCxnSpPr>
            <a:cxnSpLocks/>
          </p:cNvCxnSpPr>
          <p:nvPr/>
        </p:nvCxnSpPr>
        <p:spPr>
          <a:xfrm flipH="1">
            <a:off x="4943874" y="3774731"/>
            <a:ext cx="864094" cy="1430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1542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F8CEB7D8-2BD6-4E99-8C98-A7A208369EB8}"/>
              </a:ext>
            </a:extLst>
          </p:cNvPr>
          <p:cNvSpPr/>
          <p:nvPr/>
        </p:nvSpPr>
        <p:spPr>
          <a:xfrm>
            <a:off x="702152" y="635378"/>
            <a:ext cx="11154886"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Unique Technological Attributes: Heart Arrhythmia Detection</a:t>
            </a:r>
            <a:endParaRPr kumimoji="0" lang="en-GB"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endParaRPr>
          </a:p>
        </p:txBody>
      </p:sp>
      <p:sp>
        <p:nvSpPr>
          <p:cNvPr id="8" name="Rectangle 7">
            <a:extLst>
              <a:ext uri="{FF2B5EF4-FFF2-40B4-BE49-F238E27FC236}">
                <a16:creationId xmlns:a16="http://schemas.microsoft.com/office/drawing/2014/main" id="{6B32E21D-D2D8-4DE1-835B-1B7AFBEDCFBE}"/>
              </a:ext>
            </a:extLst>
          </p:cNvPr>
          <p:cNvSpPr/>
          <p:nvPr/>
        </p:nvSpPr>
        <p:spPr>
          <a:xfrm>
            <a:off x="767408" y="1522001"/>
            <a:ext cx="4248472"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a:solidFill>
                  <a:prstClr val="black"/>
                </a:solidFill>
                <a:latin typeface="Assistant Light" panose="00000400000000000000" pitchFamily="2" charset="-79"/>
                <a:ea typeface="Calibri" panose="020F0502020204030204" pitchFamily="34" charset="0"/>
                <a:cs typeface="Assistant Light" panose="00000400000000000000" pitchFamily="2" charset="-79"/>
              </a:rPr>
              <a:t>U</a:t>
            </a:r>
            <a:r>
              <a:rPr kumimoji="0" lang="en-US" b="1"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PG (Ultra Photoplethysmography)</a:t>
            </a:r>
            <a:r>
              <a:rPr kumimoji="0" lang="en-US" b="0"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 </a:t>
            </a:r>
            <a:r>
              <a:rPr kumimoji="0" lang="en-US" b="1"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Sensor</a:t>
            </a:r>
            <a:r>
              <a:rPr kumimoji="0" lang="en-US" b="0"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 </a:t>
            </a:r>
            <a:endParaRPr kumimoji="0" lang="en-GB"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endParaRPr>
          </a:p>
        </p:txBody>
      </p:sp>
      <p:sp>
        <p:nvSpPr>
          <p:cNvPr id="9" name="Rectangle 8">
            <a:extLst>
              <a:ext uri="{FF2B5EF4-FFF2-40B4-BE49-F238E27FC236}">
                <a16:creationId xmlns:a16="http://schemas.microsoft.com/office/drawing/2014/main" id="{1F01132C-E276-41D2-BBB5-B60B07D223BF}"/>
              </a:ext>
            </a:extLst>
          </p:cNvPr>
          <p:cNvSpPr/>
          <p:nvPr/>
        </p:nvSpPr>
        <p:spPr>
          <a:xfrm>
            <a:off x="7495278" y="1522001"/>
            <a:ext cx="3616025"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Artifacts Sensor</a:t>
            </a:r>
            <a:endParaRPr kumimoji="0" lang="en-GB"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endParaRPr>
          </a:p>
        </p:txBody>
      </p:sp>
      <p:pic>
        <p:nvPicPr>
          <p:cNvPr id="78" name="Picture 2" descr="image001">
            <a:extLst>
              <a:ext uri="{FF2B5EF4-FFF2-40B4-BE49-F238E27FC236}">
                <a16:creationId xmlns:a16="http://schemas.microsoft.com/office/drawing/2014/main" id="{900E5336-A610-46A5-9BC8-BC583F3BE533}"/>
              </a:ext>
            </a:extLst>
          </p:cNvPr>
          <p:cNvPicPr>
            <a:picLocks noChangeAspect="1" noChangeArrowheads="1"/>
          </p:cNvPicPr>
          <p:nvPr/>
        </p:nvPicPr>
        <p:blipFill rotWithShape="1">
          <a:blip r:embed="rId2">
            <a:grayscl/>
            <a:extLst>
              <a:ext uri="{28A0092B-C50C-407E-A947-70E740481C1C}">
                <a14:useLocalDpi xmlns:a14="http://schemas.microsoft.com/office/drawing/2010/main" val="0"/>
              </a:ext>
            </a:extLst>
          </a:blip>
          <a:srcRect l="6901" t="4591" r="325" b="70628"/>
          <a:stretch/>
        </p:blipFill>
        <p:spPr bwMode="auto">
          <a:xfrm>
            <a:off x="7329253" y="2060849"/>
            <a:ext cx="4549134" cy="117891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79" name="Picture 2" descr="image001">
            <a:extLst>
              <a:ext uri="{FF2B5EF4-FFF2-40B4-BE49-F238E27FC236}">
                <a16:creationId xmlns:a16="http://schemas.microsoft.com/office/drawing/2014/main" id="{1C4AB546-9B85-4675-8142-C05DC5AE8FC1}"/>
              </a:ext>
            </a:extLst>
          </p:cNvPr>
          <p:cNvPicPr>
            <a:picLocks noChangeAspect="1" noChangeArrowheads="1"/>
          </p:cNvPicPr>
          <p:nvPr/>
        </p:nvPicPr>
        <p:blipFill rotWithShape="1">
          <a:blip r:embed="rId2">
            <a:grayscl/>
            <a:extLst>
              <a:ext uri="{28A0092B-C50C-407E-A947-70E740481C1C}">
                <a14:useLocalDpi xmlns:a14="http://schemas.microsoft.com/office/drawing/2010/main" val="0"/>
              </a:ext>
            </a:extLst>
          </a:blip>
          <a:srcRect l="6901" t="37147" r="325" b="42596"/>
          <a:stretch/>
        </p:blipFill>
        <p:spPr bwMode="auto">
          <a:xfrm>
            <a:off x="7329253" y="3462214"/>
            <a:ext cx="4582561" cy="1178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0" name="Picture 2" descr="image001">
            <a:extLst>
              <a:ext uri="{FF2B5EF4-FFF2-40B4-BE49-F238E27FC236}">
                <a16:creationId xmlns:a16="http://schemas.microsoft.com/office/drawing/2014/main" id="{B0133B00-86CE-4D7F-B990-62E5D0AA28DB}"/>
              </a:ext>
            </a:extLst>
          </p:cNvPr>
          <p:cNvPicPr>
            <a:picLocks noChangeAspect="1" noChangeArrowheads="1"/>
          </p:cNvPicPr>
          <p:nvPr/>
        </p:nvPicPr>
        <p:blipFill rotWithShape="1">
          <a:blip r:embed="rId2">
            <a:grayscl/>
            <a:extLst>
              <a:ext uri="{28A0092B-C50C-407E-A947-70E740481C1C}">
                <a14:useLocalDpi xmlns:a14="http://schemas.microsoft.com/office/drawing/2010/main" val="0"/>
              </a:ext>
            </a:extLst>
          </a:blip>
          <a:srcRect l="6901" t="69090" r="325" b="10653"/>
          <a:stretch/>
        </p:blipFill>
        <p:spPr bwMode="auto">
          <a:xfrm>
            <a:off x="7329253" y="4843612"/>
            <a:ext cx="4582566" cy="116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1" name="Group 80">
            <a:extLst>
              <a:ext uri="{FF2B5EF4-FFF2-40B4-BE49-F238E27FC236}">
                <a16:creationId xmlns:a16="http://schemas.microsoft.com/office/drawing/2014/main" id="{3705A7D1-3C96-40ED-A3BF-2FF3A7A645C7}"/>
              </a:ext>
            </a:extLst>
          </p:cNvPr>
          <p:cNvGrpSpPr/>
          <p:nvPr/>
        </p:nvGrpSpPr>
        <p:grpSpPr>
          <a:xfrm>
            <a:off x="7176120" y="2267007"/>
            <a:ext cx="1687127" cy="504927"/>
            <a:chOff x="4152443" y="2869999"/>
            <a:chExt cx="1474203" cy="461370"/>
          </a:xfrm>
        </p:grpSpPr>
        <p:sp>
          <p:nvSpPr>
            <p:cNvPr id="82" name="Rectangle 81">
              <a:extLst>
                <a:ext uri="{FF2B5EF4-FFF2-40B4-BE49-F238E27FC236}">
                  <a16:creationId xmlns:a16="http://schemas.microsoft.com/office/drawing/2014/main" id="{074DEE1F-9840-408A-A45F-47000B5C0AD5}"/>
                </a:ext>
              </a:extLst>
            </p:cNvPr>
            <p:cNvSpPr/>
            <p:nvPr/>
          </p:nvSpPr>
          <p:spPr>
            <a:xfrm>
              <a:off x="4152443" y="2869999"/>
              <a:ext cx="1474203"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Rectangle 82">
              <a:extLst>
                <a:ext uri="{FF2B5EF4-FFF2-40B4-BE49-F238E27FC236}">
                  <a16:creationId xmlns:a16="http://schemas.microsoft.com/office/drawing/2014/main" id="{36C5BD39-6FAB-4810-98C9-787DB741D7E2}"/>
                </a:ext>
              </a:extLst>
            </p:cNvPr>
            <p:cNvSpPr/>
            <p:nvPr/>
          </p:nvSpPr>
          <p:spPr>
            <a:xfrm>
              <a:off x="4208016" y="2893202"/>
              <a:ext cx="611977" cy="25310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UPG</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84" name="Isosceles Triangle 83">
              <a:extLst>
                <a:ext uri="{FF2B5EF4-FFF2-40B4-BE49-F238E27FC236}">
                  <a16:creationId xmlns:a16="http://schemas.microsoft.com/office/drawing/2014/main" id="{071695AD-77D4-4565-8ACA-225EF4763492}"/>
                </a:ext>
              </a:extLst>
            </p:cNvPr>
            <p:cNvSpPr/>
            <p:nvPr/>
          </p:nvSpPr>
          <p:spPr>
            <a:xfrm rot="10800000" flipH="1">
              <a:off x="4154164" y="3188764"/>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85" name="Group 84">
            <a:extLst>
              <a:ext uri="{FF2B5EF4-FFF2-40B4-BE49-F238E27FC236}">
                <a16:creationId xmlns:a16="http://schemas.microsoft.com/office/drawing/2014/main" id="{641A89A3-3BC0-4622-A22A-F75C6C5CE363}"/>
              </a:ext>
            </a:extLst>
          </p:cNvPr>
          <p:cNvGrpSpPr/>
          <p:nvPr/>
        </p:nvGrpSpPr>
        <p:grpSpPr>
          <a:xfrm>
            <a:off x="7176121" y="3652710"/>
            <a:ext cx="1879915" cy="498103"/>
            <a:chOff x="4152444" y="3932906"/>
            <a:chExt cx="1642660" cy="455135"/>
          </a:xfrm>
        </p:grpSpPr>
        <p:sp>
          <p:nvSpPr>
            <p:cNvPr id="86" name="Rectangle 85">
              <a:extLst>
                <a:ext uri="{FF2B5EF4-FFF2-40B4-BE49-F238E27FC236}">
                  <a16:creationId xmlns:a16="http://schemas.microsoft.com/office/drawing/2014/main" id="{54757065-5809-4EA5-A9EA-6A1C0ABADDD3}"/>
                </a:ext>
              </a:extLst>
            </p:cNvPr>
            <p:cNvSpPr/>
            <p:nvPr/>
          </p:nvSpPr>
          <p:spPr>
            <a:xfrm>
              <a:off x="4152444" y="3932906"/>
              <a:ext cx="1474204"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Rectangle 86">
              <a:extLst>
                <a:ext uri="{FF2B5EF4-FFF2-40B4-BE49-F238E27FC236}">
                  <a16:creationId xmlns:a16="http://schemas.microsoft.com/office/drawing/2014/main" id="{5712FB18-F15E-4FF1-877A-16E6FF4C285A}"/>
                </a:ext>
              </a:extLst>
            </p:cNvPr>
            <p:cNvSpPr/>
            <p:nvPr/>
          </p:nvSpPr>
          <p:spPr>
            <a:xfrm>
              <a:off x="4208017" y="3956109"/>
              <a:ext cx="1587087"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ACCELEROMETERS</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88" name="Isosceles Triangle 87">
              <a:extLst>
                <a:ext uri="{FF2B5EF4-FFF2-40B4-BE49-F238E27FC236}">
                  <a16:creationId xmlns:a16="http://schemas.microsoft.com/office/drawing/2014/main" id="{005F395A-B949-42BC-BBDE-B24057C5510E}"/>
                </a:ext>
              </a:extLst>
            </p:cNvPr>
            <p:cNvSpPr/>
            <p:nvPr/>
          </p:nvSpPr>
          <p:spPr>
            <a:xfrm rot="10800000" flipH="1">
              <a:off x="4154164" y="4245436"/>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89" name="Group 88">
            <a:extLst>
              <a:ext uri="{FF2B5EF4-FFF2-40B4-BE49-F238E27FC236}">
                <a16:creationId xmlns:a16="http://schemas.microsoft.com/office/drawing/2014/main" id="{AF3912E7-6F92-4ED3-BCDC-56E29402ED92}"/>
              </a:ext>
            </a:extLst>
          </p:cNvPr>
          <p:cNvGrpSpPr/>
          <p:nvPr/>
        </p:nvGrpSpPr>
        <p:grpSpPr>
          <a:xfrm>
            <a:off x="7176120" y="5050273"/>
            <a:ext cx="1687127" cy="505204"/>
            <a:chOff x="4152443" y="5024895"/>
            <a:chExt cx="1474203" cy="461623"/>
          </a:xfrm>
        </p:grpSpPr>
        <p:sp>
          <p:nvSpPr>
            <p:cNvPr id="90" name="Rectangle 89">
              <a:extLst>
                <a:ext uri="{FF2B5EF4-FFF2-40B4-BE49-F238E27FC236}">
                  <a16:creationId xmlns:a16="http://schemas.microsoft.com/office/drawing/2014/main" id="{8332D879-B4E8-4178-BB49-05D8B3CFDE87}"/>
                </a:ext>
              </a:extLst>
            </p:cNvPr>
            <p:cNvSpPr/>
            <p:nvPr/>
          </p:nvSpPr>
          <p:spPr>
            <a:xfrm>
              <a:off x="4152443" y="5024895"/>
              <a:ext cx="1474203"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Rectangle 90">
              <a:extLst>
                <a:ext uri="{FF2B5EF4-FFF2-40B4-BE49-F238E27FC236}">
                  <a16:creationId xmlns:a16="http://schemas.microsoft.com/office/drawing/2014/main" id="{182C4990-4DA8-4FBD-A704-19A46B718C7D}"/>
                </a:ext>
              </a:extLst>
            </p:cNvPr>
            <p:cNvSpPr/>
            <p:nvPr/>
          </p:nvSpPr>
          <p:spPr>
            <a:xfrm>
              <a:off x="4208017" y="5043343"/>
              <a:ext cx="1024504"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ARTIFACT</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92" name="Isosceles Triangle 91">
              <a:extLst>
                <a:ext uri="{FF2B5EF4-FFF2-40B4-BE49-F238E27FC236}">
                  <a16:creationId xmlns:a16="http://schemas.microsoft.com/office/drawing/2014/main" id="{235D7F9E-E1E8-4BB7-AAC4-047D21187013}"/>
                </a:ext>
              </a:extLst>
            </p:cNvPr>
            <p:cNvSpPr/>
            <p:nvPr/>
          </p:nvSpPr>
          <p:spPr>
            <a:xfrm rot="10800000" flipH="1">
              <a:off x="4152444" y="5343913"/>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94" name="Oval 93">
            <a:extLst>
              <a:ext uri="{FF2B5EF4-FFF2-40B4-BE49-F238E27FC236}">
                <a16:creationId xmlns:a16="http://schemas.microsoft.com/office/drawing/2014/main" id="{FEDE18B7-04A9-46E8-926D-24A8E514A55E}"/>
              </a:ext>
            </a:extLst>
          </p:cNvPr>
          <p:cNvSpPr/>
          <p:nvPr/>
        </p:nvSpPr>
        <p:spPr>
          <a:xfrm>
            <a:off x="9449483" y="2398078"/>
            <a:ext cx="525816" cy="502831"/>
          </a:xfrm>
          <a:prstGeom prst="ellipse">
            <a:avLst/>
          </a:prstGeom>
          <a:noFill/>
          <a:ln>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5" name="Connector: Elbow 94">
            <a:extLst>
              <a:ext uri="{FF2B5EF4-FFF2-40B4-BE49-F238E27FC236}">
                <a16:creationId xmlns:a16="http://schemas.microsoft.com/office/drawing/2014/main" id="{76045BAF-3C53-492B-9D2A-E96C60ED4F8F}"/>
              </a:ext>
            </a:extLst>
          </p:cNvPr>
          <p:cNvCxnSpPr>
            <a:cxnSpLocks/>
            <a:endCxn id="94" idx="6"/>
          </p:cNvCxnSpPr>
          <p:nvPr/>
        </p:nvCxnSpPr>
        <p:spPr>
          <a:xfrm rot="16200000" flipV="1">
            <a:off x="9864128" y="2760665"/>
            <a:ext cx="460774" cy="238431"/>
          </a:xfrm>
          <a:prstGeom prst="bentConnector2">
            <a:avLst/>
          </a:prstGeom>
          <a:ln w="3175">
            <a:solidFill>
              <a:srgbClr val="2567D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F82CB5C5-2042-4CE6-A167-E9BAA4415848}"/>
              </a:ext>
            </a:extLst>
          </p:cNvPr>
          <p:cNvSpPr/>
          <p:nvPr/>
        </p:nvSpPr>
        <p:spPr>
          <a:xfrm>
            <a:off x="10213727" y="2987245"/>
            <a:ext cx="1378516" cy="230832"/>
          </a:xfrm>
          <a:prstGeom prst="rect">
            <a:avLst/>
          </a:prstGeom>
          <a:solidFill>
            <a:srgbClr val="2567D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Fingers movement</a:t>
            </a:r>
          </a:p>
        </p:txBody>
      </p:sp>
      <p:sp>
        <p:nvSpPr>
          <p:cNvPr id="97" name="Oval 96">
            <a:extLst>
              <a:ext uri="{FF2B5EF4-FFF2-40B4-BE49-F238E27FC236}">
                <a16:creationId xmlns:a16="http://schemas.microsoft.com/office/drawing/2014/main" id="{6ED948B6-84E7-4AFC-AFCB-CE3D922866EB}"/>
              </a:ext>
            </a:extLst>
          </p:cNvPr>
          <p:cNvSpPr/>
          <p:nvPr/>
        </p:nvSpPr>
        <p:spPr>
          <a:xfrm>
            <a:off x="9270740" y="3897348"/>
            <a:ext cx="525816" cy="502831"/>
          </a:xfrm>
          <a:prstGeom prst="ellipse">
            <a:avLst/>
          </a:prstGeom>
          <a:noFill/>
          <a:ln>
            <a:solidFill>
              <a:srgbClr val="F422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8" name="Connector: Elbow 97">
            <a:extLst>
              <a:ext uri="{FF2B5EF4-FFF2-40B4-BE49-F238E27FC236}">
                <a16:creationId xmlns:a16="http://schemas.microsoft.com/office/drawing/2014/main" id="{E0122250-E554-41B8-AC23-AFC29B9311A4}"/>
              </a:ext>
            </a:extLst>
          </p:cNvPr>
          <p:cNvCxnSpPr>
            <a:cxnSpLocks/>
            <a:stCxn id="99" idx="1"/>
            <a:endCxn id="97" idx="6"/>
          </p:cNvCxnSpPr>
          <p:nvPr/>
        </p:nvCxnSpPr>
        <p:spPr>
          <a:xfrm rot="10800000" flipV="1">
            <a:off x="9796557" y="3711766"/>
            <a:ext cx="348253" cy="436998"/>
          </a:xfrm>
          <a:prstGeom prst="bentConnector3">
            <a:avLst>
              <a:gd name="adj1" fmla="val 50000"/>
            </a:avLst>
          </a:prstGeom>
          <a:ln w="3175">
            <a:solidFill>
              <a:srgbClr val="F42220"/>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99" name="Rectangle 98">
            <a:extLst>
              <a:ext uri="{FF2B5EF4-FFF2-40B4-BE49-F238E27FC236}">
                <a16:creationId xmlns:a16="http://schemas.microsoft.com/office/drawing/2014/main" id="{D300605A-0C2E-4717-9FB8-EFB86EEE9AE2}"/>
              </a:ext>
            </a:extLst>
          </p:cNvPr>
          <p:cNvSpPr/>
          <p:nvPr/>
        </p:nvSpPr>
        <p:spPr>
          <a:xfrm>
            <a:off x="10144809" y="3521903"/>
            <a:ext cx="1629123" cy="379726"/>
          </a:xfrm>
          <a:prstGeom prst="rect">
            <a:avLst/>
          </a:prstGeom>
          <a:solidFill>
            <a:srgbClr val="F4222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 name="Rectangle 99">
            <a:extLst>
              <a:ext uri="{FF2B5EF4-FFF2-40B4-BE49-F238E27FC236}">
                <a16:creationId xmlns:a16="http://schemas.microsoft.com/office/drawing/2014/main" id="{F7ADFB73-AC91-402F-9265-6132D615E92D}"/>
              </a:ext>
            </a:extLst>
          </p:cNvPr>
          <p:cNvSpPr/>
          <p:nvPr/>
        </p:nvSpPr>
        <p:spPr>
          <a:xfrm>
            <a:off x="10155779" y="3520636"/>
            <a:ext cx="1641095"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Accelerometers do not sense fingers movement</a:t>
            </a:r>
          </a:p>
        </p:txBody>
      </p:sp>
      <p:sp>
        <p:nvSpPr>
          <p:cNvPr id="101" name="Rectangle 100">
            <a:extLst>
              <a:ext uri="{FF2B5EF4-FFF2-40B4-BE49-F238E27FC236}">
                <a16:creationId xmlns:a16="http://schemas.microsoft.com/office/drawing/2014/main" id="{448112DF-8E19-4C3C-8F0B-79CC74123F34}"/>
              </a:ext>
            </a:extLst>
          </p:cNvPr>
          <p:cNvSpPr/>
          <p:nvPr/>
        </p:nvSpPr>
        <p:spPr>
          <a:xfrm>
            <a:off x="9816373" y="5681090"/>
            <a:ext cx="1609305" cy="367524"/>
          </a:xfrm>
          <a:prstGeom prst="rect">
            <a:avLst/>
          </a:prstGeom>
          <a:solidFill>
            <a:srgbClr val="2567D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Oval 101">
            <a:extLst>
              <a:ext uri="{FF2B5EF4-FFF2-40B4-BE49-F238E27FC236}">
                <a16:creationId xmlns:a16="http://schemas.microsoft.com/office/drawing/2014/main" id="{99F7B252-FC36-486F-8C73-D717919F8798}"/>
              </a:ext>
            </a:extLst>
          </p:cNvPr>
          <p:cNvSpPr/>
          <p:nvPr/>
        </p:nvSpPr>
        <p:spPr>
          <a:xfrm>
            <a:off x="9470798" y="5056453"/>
            <a:ext cx="525816" cy="502831"/>
          </a:xfrm>
          <a:prstGeom prst="ellipse">
            <a:avLst/>
          </a:prstGeom>
          <a:noFill/>
          <a:ln>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3" name="Connector: Elbow 102">
            <a:extLst>
              <a:ext uri="{FF2B5EF4-FFF2-40B4-BE49-F238E27FC236}">
                <a16:creationId xmlns:a16="http://schemas.microsoft.com/office/drawing/2014/main" id="{51DD95A8-EB5B-410C-9DDD-7C6FA6753258}"/>
              </a:ext>
            </a:extLst>
          </p:cNvPr>
          <p:cNvCxnSpPr>
            <a:cxnSpLocks/>
            <a:stCxn id="101" idx="1"/>
          </p:cNvCxnSpPr>
          <p:nvPr/>
        </p:nvCxnSpPr>
        <p:spPr>
          <a:xfrm rot="10800000">
            <a:off x="9712391" y="5499324"/>
            <a:ext cx="103982" cy="365529"/>
          </a:xfrm>
          <a:prstGeom prst="bentConnector2">
            <a:avLst/>
          </a:prstGeom>
          <a:ln w="3175">
            <a:solidFill>
              <a:srgbClr val="2567D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E5787C79-2228-4AFB-BF5B-79F6C733794A}"/>
              </a:ext>
            </a:extLst>
          </p:cNvPr>
          <p:cNvSpPr/>
          <p:nvPr/>
        </p:nvSpPr>
        <p:spPr>
          <a:xfrm>
            <a:off x="10263098" y="4924942"/>
            <a:ext cx="1801854"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Artifact sensor detects movements very accurately</a:t>
            </a:r>
          </a:p>
        </p:txBody>
      </p:sp>
      <p:sp>
        <p:nvSpPr>
          <p:cNvPr id="42" name="Rectangle 41">
            <a:extLst>
              <a:ext uri="{FF2B5EF4-FFF2-40B4-BE49-F238E27FC236}">
                <a16:creationId xmlns:a16="http://schemas.microsoft.com/office/drawing/2014/main" id="{615041CF-3CB7-44D6-A83D-FF738681B6BF}"/>
              </a:ext>
            </a:extLst>
          </p:cNvPr>
          <p:cNvSpPr/>
          <p:nvPr/>
        </p:nvSpPr>
        <p:spPr>
          <a:xfrm>
            <a:off x="2639616" y="2496144"/>
            <a:ext cx="2134465" cy="120032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Unique optics </a:t>
            </a:r>
            <a:r>
              <a:rPr lang="en-US">
                <a:solidFill>
                  <a:srgbClr val="2567D1"/>
                </a:solidFill>
                <a:latin typeface="Assistant Light" panose="00000400000000000000" pitchFamily="2" charset="-79"/>
                <a:cs typeface="Assistant Light" panose="00000400000000000000" pitchFamily="2" charset="-79"/>
              </a:rPr>
              <a:t>improve signal-to-noise and power consumption</a:t>
            </a:r>
            <a:endParaRPr lang="en-GB">
              <a:solidFill>
                <a:srgbClr val="2567D1"/>
              </a:solidFill>
              <a:latin typeface="Assistant Light" panose="00000400000000000000" pitchFamily="2" charset="-79"/>
              <a:cs typeface="Assistant Light" panose="00000400000000000000" pitchFamily="2" charset="-79"/>
            </a:endParaRPr>
          </a:p>
        </p:txBody>
      </p:sp>
      <p:sp>
        <p:nvSpPr>
          <p:cNvPr id="43" name="Rectangle 42">
            <a:extLst>
              <a:ext uri="{FF2B5EF4-FFF2-40B4-BE49-F238E27FC236}">
                <a16:creationId xmlns:a16="http://schemas.microsoft.com/office/drawing/2014/main" id="{B06A0A0F-BBB3-4F5C-B42C-89D97762CAC6}"/>
              </a:ext>
            </a:extLst>
          </p:cNvPr>
          <p:cNvSpPr/>
          <p:nvPr/>
        </p:nvSpPr>
        <p:spPr>
          <a:xfrm>
            <a:off x="2693129" y="4047628"/>
            <a:ext cx="1818695"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0"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Single-charge operating time is </a:t>
            </a:r>
            <a:r>
              <a:rPr kumimoji="0" lang="en-GB" b="1"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4 days</a:t>
            </a:r>
          </a:p>
        </p:txBody>
      </p:sp>
      <p:sp>
        <p:nvSpPr>
          <p:cNvPr id="44" name="Rectangle 43">
            <a:extLst>
              <a:ext uri="{FF2B5EF4-FFF2-40B4-BE49-F238E27FC236}">
                <a16:creationId xmlns:a16="http://schemas.microsoft.com/office/drawing/2014/main" id="{D114EB92-EFC7-4BFA-8740-93B506E95E85}"/>
              </a:ext>
            </a:extLst>
          </p:cNvPr>
          <p:cNvSpPr/>
          <p:nvPr/>
        </p:nvSpPr>
        <p:spPr>
          <a:xfrm>
            <a:off x="2207568" y="5589240"/>
            <a:ext cx="2444753" cy="923330"/>
          </a:xfrm>
          <a:prstGeom prst="rect">
            <a:avLst/>
          </a:prstGeom>
        </p:spPr>
        <p:txBody>
          <a:bodyPr wrap="square">
            <a:spAutoFit/>
          </a:bodyPr>
          <a:lstStyle/>
          <a:p>
            <a:pPr lvl="0">
              <a:defRPr/>
            </a:pPr>
            <a:r>
              <a:rPr kumimoji="0" lang="en-GB" b="1"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IP</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a:t>
            </a:r>
            <a:r>
              <a:rPr lang="en-GB" dirty="0">
                <a:solidFill>
                  <a:srgbClr val="2567D1"/>
                </a:solidFill>
                <a:latin typeface="Assistant Light" panose="00000400000000000000" pitchFamily="2" charset="-79"/>
                <a:cs typeface="Assistant Light" panose="00000400000000000000" pitchFamily="2" charset="-79"/>
              </a:rPr>
              <a:t>2 patents granted,</a:t>
            </a:r>
          </a:p>
          <a:p>
            <a:pPr lvl="0">
              <a:defRPr/>
            </a:pPr>
            <a:r>
              <a:rPr lang="en-GB" dirty="0">
                <a:solidFill>
                  <a:srgbClr val="2567D1"/>
                </a:solidFill>
                <a:latin typeface="Assistant Light" panose="00000400000000000000" pitchFamily="2" charset="-79"/>
                <a:cs typeface="Assistant Light" panose="00000400000000000000" pitchFamily="2" charset="-79"/>
              </a:rPr>
              <a:t>      3 patents pending</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endParaRPr>
          </a:p>
        </p:txBody>
      </p:sp>
      <p:cxnSp>
        <p:nvCxnSpPr>
          <p:cNvPr id="45" name="Straight Connector 44">
            <a:extLst>
              <a:ext uri="{FF2B5EF4-FFF2-40B4-BE49-F238E27FC236}">
                <a16:creationId xmlns:a16="http://schemas.microsoft.com/office/drawing/2014/main" id="{1D4B3404-7B65-412A-B408-BE1D2AA89C71}"/>
              </a:ext>
            </a:extLst>
          </p:cNvPr>
          <p:cNvCxnSpPr>
            <a:cxnSpLocks/>
          </p:cNvCxnSpPr>
          <p:nvPr/>
        </p:nvCxnSpPr>
        <p:spPr>
          <a:xfrm>
            <a:off x="4655840" y="2326764"/>
            <a:ext cx="0" cy="3721850"/>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6F06F34F-01E6-4683-AF42-AB3B64AC6092}"/>
              </a:ext>
            </a:extLst>
          </p:cNvPr>
          <p:cNvSpPr/>
          <p:nvPr/>
        </p:nvSpPr>
        <p:spPr>
          <a:xfrm>
            <a:off x="5007577" y="2525995"/>
            <a:ext cx="2312559"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1"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Opto-electro-mechanical sensor </a:t>
            </a:r>
            <a:r>
              <a:rPr kumimoji="0" lang="en-GB" b="0"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cancels artifacts</a:t>
            </a:r>
          </a:p>
        </p:txBody>
      </p:sp>
      <p:sp>
        <p:nvSpPr>
          <p:cNvPr id="47" name="Rectangle 46">
            <a:extLst>
              <a:ext uri="{FF2B5EF4-FFF2-40B4-BE49-F238E27FC236}">
                <a16:creationId xmlns:a16="http://schemas.microsoft.com/office/drawing/2014/main" id="{7C6B49B9-AE75-466A-82B8-1FFD06563326}"/>
              </a:ext>
            </a:extLst>
          </p:cNvPr>
          <p:cNvSpPr/>
          <p:nvPr/>
        </p:nvSpPr>
        <p:spPr>
          <a:xfrm>
            <a:off x="4761856" y="5589240"/>
            <a:ext cx="2558280"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1"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IP</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3 patents granted,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2567D1"/>
                </a:solidFill>
                <a:latin typeface="Assistant Light" panose="00000400000000000000" pitchFamily="2" charset="-79"/>
                <a:cs typeface="Assistant Light" panose="00000400000000000000" pitchFamily="2" charset="-79"/>
              </a:rPr>
              <a:t>      2</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patents pending</a:t>
            </a:r>
          </a:p>
        </p:txBody>
      </p:sp>
      <p:sp>
        <p:nvSpPr>
          <p:cNvPr id="39" name="Slide Number Placeholder 1">
            <a:extLst>
              <a:ext uri="{FF2B5EF4-FFF2-40B4-BE49-F238E27FC236}">
                <a16:creationId xmlns:a16="http://schemas.microsoft.com/office/drawing/2014/main" id="{2832410B-4ED5-8045-A95F-E0F77D1DE015}"/>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8" name="Oval 47">
            <a:extLst>
              <a:ext uri="{FF2B5EF4-FFF2-40B4-BE49-F238E27FC236}">
                <a16:creationId xmlns:a16="http://schemas.microsoft.com/office/drawing/2014/main" id="{BC658F71-80E8-45DE-A1BC-D92B46AEB944}"/>
              </a:ext>
            </a:extLst>
          </p:cNvPr>
          <p:cNvSpPr/>
          <p:nvPr/>
        </p:nvSpPr>
        <p:spPr>
          <a:xfrm>
            <a:off x="10911379" y="2415436"/>
            <a:ext cx="525816" cy="502831"/>
          </a:xfrm>
          <a:prstGeom prst="ellipse">
            <a:avLst/>
          </a:prstGeom>
          <a:noFill/>
          <a:ln>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Oval 48">
            <a:extLst>
              <a:ext uri="{FF2B5EF4-FFF2-40B4-BE49-F238E27FC236}">
                <a16:creationId xmlns:a16="http://schemas.microsoft.com/office/drawing/2014/main" id="{C67C050F-3721-494B-B4E3-2B1921B391E4}"/>
              </a:ext>
            </a:extLst>
          </p:cNvPr>
          <p:cNvSpPr/>
          <p:nvPr/>
        </p:nvSpPr>
        <p:spPr>
          <a:xfrm>
            <a:off x="10899862" y="5056452"/>
            <a:ext cx="525816" cy="502831"/>
          </a:xfrm>
          <a:prstGeom prst="ellipse">
            <a:avLst/>
          </a:prstGeom>
          <a:noFill/>
          <a:ln>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50" name="Connector: Elbow 49">
            <a:extLst>
              <a:ext uri="{FF2B5EF4-FFF2-40B4-BE49-F238E27FC236}">
                <a16:creationId xmlns:a16="http://schemas.microsoft.com/office/drawing/2014/main" id="{8B985E34-E57C-4894-8D51-41894037E630}"/>
              </a:ext>
            </a:extLst>
          </p:cNvPr>
          <p:cNvCxnSpPr>
            <a:cxnSpLocks/>
          </p:cNvCxnSpPr>
          <p:nvPr/>
        </p:nvCxnSpPr>
        <p:spPr>
          <a:xfrm rot="5400000" flipH="1" flipV="1">
            <a:off x="10559168" y="5382078"/>
            <a:ext cx="363570" cy="215150"/>
          </a:xfrm>
          <a:prstGeom prst="bentConnector3">
            <a:avLst>
              <a:gd name="adj1" fmla="val 99103"/>
            </a:avLst>
          </a:prstGeom>
          <a:ln w="3175">
            <a:solidFill>
              <a:srgbClr val="2567D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114A2D95-F8E4-407E-B578-6D40FBF15BC7}"/>
              </a:ext>
            </a:extLst>
          </p:cNvPr>
          <p:cNvSpPr/>
          <p:nvPr/>
        </p:nvSpPr>
        <p:spPr>
          <a:xfrm>
            <a:off x="10013694" y="5739784"/>
            <a:ext cx="1378516" cy="230832"/>
          </a:xfrm>
          <a:prstGeom prst="rect">
            <a:avLst/>
          </a:prstGeom>
          <a:solidFill>
            <a:srgbClr val="2567D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Fingers movement</a:t>
            </a:r>
          </a:p>
        </p:txBody>
      </p:sp>
      <p:pic>
        <p:nvPicPr>
          <p:cNvPr id="53" name="Picture 52">
            <a:extLst>
              <a:ext uri="{FF2B5EF4-FFF2-40B4-BE49-F238E27FC236}">
                <a16:creationId xmlns:a16="http://schemas.microsoft.com/office/drawing/2014/main" id="{ECE4CB23-3D65-437E-8D34-16E87993C9B0}"/>
              </a:ext>
            </a:extLst>
          </p:cNvPr>
          <p:cNvPicPr>
            <a:picLocks noChangeAspect="1"/>
          </p:cNvPicPr>
          <p:nvPr/>
        </p:nvPicPr>
        <p:blipFill rotWithShape="1">
          <a:blip r:embed="rId3"/>
          <a:srcRect l="22298" t="4154" r="18778" b="8245"/>
          <a:stretch/>
        </p:blipFill>
        <p:spPr>
          <a:xfrm>
            <a:off x="-8011" y="2427228"/>
            <a:ext cx="2408022" cy="2497714"/>
          </a:xfrm>
          <a:prstGeom prst="rect">
            <a:avLst/>
          </a:prstGeom>
        </p:spPr>
      </p:pic>
    </p:spTree>
    <p:extLst>
      <p:ext uri="{BB962C8B-B14F-4D97-AF65-F5344CB8AC3E}">
        <p14:creationId xmlns:p14="http://schemas.microsoft.com/office/powerpoint/2010/main" val="128837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AB95DDCE-6AAB-42C8-BF00-E0F90F559FB0}">
  <we:reference id="wa104381063" version="1.0.0.1" store="en-US" storeType="OMEX"/>
  <we:alternateReferences>
    <we:reference id="wa104381063" version="1.0.0.1" store="WA104381063"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59111</TotalTime>
  <Words>4017</Words>
  <Application>Microsoft Office PowerPoint</Application>
  <PresentationFormat>Widescreen</PresentationFormat>
  <Paragraphs>909</Paragraphs>
  <Slides>40</Slides>
  <Notes>17</Notes>
  <HiddenSlides>11</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40</vt:i4>
      </vt:variant>
    </vt:vector>
  </HeadingPairs>
  <TitlesOfParts>
    <vt:vector size="52" baseType="lpstr">
      <vt:lpstr>Arial</vt:lpstr>
      <vt:lpstr>Arial Unicode MS</vt:lpstr>
      <vt:lpstr>Assistant</vt:lpstr>
      <vt:lpstr>Assistant ExtraBold</vt:lpstr>
      <vt:lpstr>Assistant ExtraLight</vt:lpstr>
      <vt:lpstr>Assistant Light</vt:lpstr>
      <vt:lpstr>Assistant SemiBold</vt:lpstr>
      <vt:lpstr>Calibri</vt:lpstr>
      <vt:lpstr>Calibri Light</vt:lpstr>
      <vt:lpstr>Segoe UI Semibold</vt:lpstr>
      <vt:lpstr>Office Theme</vt:lpstr>
      <vt:lpstr>3_Office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Selected Preliminary Partner Conversations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עדי בן אדיבה</dc:creator>
  <cp:lastModifiedBy>Gill Matz</cp:lastModifiedBy>
  <cp:revision>1690</cp:revision>
  <cp:lastPrinted>2019-07-09T09:12:20Z</cp:lastPrinted>
  <dcterms:created xsi:type="dcterms:W3CDTF">2019-01-06T23:27:27Z</dcterms:created>
  <dcterms:modified xsi:type="dcterms:W3CDTF">2021-10-05T07:20:51Z</dcterms:modified>
</cp:coreProperties>
</file>

<file path=docProps/thumbnail.jpeg>
</file>